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oleObject" PartName="/ppt/embeddings/oleObject3.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8" roundtripDataSignature="AMtx7mi5Y97BNaQb1DWQeC9sHm/aJ5Kp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1" name="Shape 11"/>
        <p:cNvGrpSpPr/>
        <p:nvPr/>
      </p:nvGrpSpPr>
      <p:grpSpPr>
        <a:xfrm>
          <a:off x="0" y="0"/>
          <a:ext cx="0" cy="0"/>
          <a:chOff x="0" y="0"/>
          <a:chExt cx="0" cy="0"/>
        </a:xfrm>
      </p:grpSpPr>
      <p:sp>
        <p:nvSpPr>
          <p:cNvPr id="12" name="Google Shape;12;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8" name="Shape 68"/>
        <p:cNvGrpSpPr/>
        <p:nvPr/>
      </p:nvGrpSpPr>
      <p:grpSpPr>
        <a:xfrm>
          <a:off x="0" y="0"/>
          <a:ext cx="0" cy="0"/>
          <a:chOff x="0" y="0"/>
          <a:chExt cx="0" cy="0"/>
        </a:xfrm>
      </p:grpSpPr>
      <p:sp>
        <p:nvSpPr>
          <p:cNvPr id="69" name="Google Shape;69;p4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4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74" name="Shape 74"/>
        <p:cNvGrpSpPr/>
        <p:nvPr/>
      </p:nvGrpSpPr>
      <p:grpSpPr>
        <a:xfrm>
          <a:off x="0" y="0"/>
          <a:ext cx="0" cy="0"/>
          <a:chOff x="0" y="0"/>
          <a:chExt cx="0" cy="0"/>
        </a:xfrm>
      </p:grpSpPr>
      <p:sp>
        <p:nvSpPr>
          <p:cNvPr id="75" name="Google Shape;75;p4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4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77" name="Google Shape;77;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6" name="Shape 16"/>
        <p:cNvGrpSpPr/>
        <p:nvPr/>
      </p:nvGrpSpPr>
      <p:grpSpPr>
        <a:xfrm>
          <a:off x="0" y="0"/>
          <a:ext cx="0" cy="0"/>
          <a:chOff x="0" y="0"/>
          <a:chExt cx="0" cy="0"/>
        </a:xfrm>
      </p:grpSpPr>
      <p:sp>
        <p:nvSpPr>
          <p:cNvPr id="17" name="Google Shape;17;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0" name="Shape 20"/>
        <p:cNvGrpSpPr/>
        <p:nvPr/>
      </p:nvGrpSpPr>
      <p:grpSpPr>
        <a:xfrm>
          <a:off x="0" y="0"/>
          <a:ext cx="0" cy="0"/>
          <a:chOff x="0" y="0"/>
          <a:chExt cx="0" cy="0"/>
        </a:xfrm>
      </p:grpSpPr>
      <p:sp>
        <p:nvSpPr>
          <p:cNvPr id="21" name="Google Shape;21;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6" name="Shape 26"/>
        <p:cNvGrpSpPr/>
        <p:nvPr/>
      </p:nvGrpSpPr>
      <p:grpSpPr>
        <a:xfrm>
          <a:off x="0" y="0"/>
          <a:ext cx="0" cy="0"/>
          <a:chOff x="0" y="0"/>
          <a:chExt cx="0" cy="0"/>
        </a:xfrm>
      </p:grpSpPr>
      <p:sp>
        <p:nvSpPr>
          <p:cNvPr id="27" name="Google Shape;27;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37"/>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2" name="Shape 32"/>
        <p:cNvGrpSpPr/>
        <p:nvPr/>
      </p:nvGrpSpPr>
      <p:grpSpPr>
        <a:xfrm>
          <a:off x="0" y="0"/>
          <a:ext cx="0" cy="0"/>
          <a:chOff x="0" y="0"/>
          <a:chExt cx="0" cy="0"/>
        </a:xfrm>
      </p:grpSpPr>
      <p:sp>
        <p:nvSpPr>
          <p:cNvPr id="33" name="Google Shape;33;p3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38"/>
          <p:cNvSpPr/>
          <p:nvPr>
            <p:ph idx="2" type="pic"/>
          </p:nvPr>
        </p:nvSpPr>
        <p:spPr>
          <a:xfrm>
            <a:off x="1792288" y="612775"/>
            <a:ext cx="5486400" cy="4114800"/>
          </a:xfrm>
          <a:prstGeom prst="rect">
            <a:avLst/>
          </a:prstGeom>
          <a:noFill/>
          <a:ln>
            <a:noFill/>
          </a:ln>
        </p:spPr>
      </p:sp>
      <p:sp>
        <p:nvSpPr>
          <p:cNvPr id="35" name="Google Shape;35;p3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6" name="Google Shape;36;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9" name="Shape 39"/>
        <p:cNvGrpSpPr/>
        <p:nvPr/>
      </p:nvGrpSpPr>
      <p:grpSpPr>
        <a:xfrm>
          <a:off x="0" y="0"/>
          <a:ext cx="0" cy="0"/>
          <a:chOff x="0" y="0"/>
          <a:chExt cx="0" cy="0"/>
        </a:xfrm>
      </p:grpSpPr>
      <p:sp>
        <p:nvSpPr>
          <p:cNvPr id="40" name="Google Shape;40;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2" name="Google Shape;42;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 name="Google Shape;43;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6" name="Shape 46"/>
        <p:cNvGrpSpPr/>
        <p:nvPr/>
      </p:nvGrpSpPr>
      <p:grpSpPr>
        <a:xfrm>
          <a:off x="0" y="0"/>
          <a:ext cx="0" cy="0"/>
          <a:chOff x="0" y="0"/>
          <a:chExt cx="0" cy="0"/>
        </a:xfrm>
      </p:grpSpPr>
      <p:sp>
        <p:nvSpPr>
          <p:cNvPr id="47" name="Google Shape;47;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4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4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4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4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5" name="Shape 55"/>
        <p:cNvGrpSpPr/>
        <p:nvPr/>
      </p:nvGrpSpPr>
      <p:grpSpPr>
        <a:xfrm>
          <a:off x="0" y="0"/>
          <a:ext cx="0" cy="0"/>
          <a:chOff x="0" y="0"/>
          <a:chExt cx="0" cy="0"/>
        </a:xfrm>
      </p:grpSpPr>
      <p:sp>
        <p:nvSpPr>
          <p:cNvPr id="56" name="Google Shape;56;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8" name="Google Shape;58;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9" name="Google Shape;59;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2" name="Shape 62"/>
        <p:cNvGrpSpPr/>
        <p:nvPr/>
      </p:nvGrpSpPr>
      <p:grpSpPr>
        <a:xfrm>
          <a:off x="0" y="0"/>
          <a:ext cx="0" cy="0"/>
          <a:chOff x="0" y="0"/>
          <a:chExt cx="0" cy="0"/>
        </a:xfrm>
      </p:grpSpPr>
      <p:sp>
        <p:nvSpPr>
          <p:cNvPr id="63" name="Google Shape;63;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5" name="Google Shape;65;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3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9.jp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hyperlink" Target="https://www.youtube.com/watch?v=7bhCaCD2N3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0.png"/><Relationship Id="rId7"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vmlDrawing" Target="../drawings/vmlDrawing3.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vmlDrawing" Target="../drawings/vmlDrawing4.vml"/><Relationship Id="rId4" Type="http://schemas.openxmlformats.org/officeDocument/2006/relationships/oleObject" Target="../embeddings/oleObject4.bin"/><Relationship Id="rId5" Type="http://schemas.openxmlformats.org/officeDocument/2006/relationships/oleObject" Target="../embeddings/oleObject4.bin"/><Relationship Id="rId6"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vmlDrawing" Target="../drawings/vmlDrawing5.vml"/><Relationship Id="rId4" Type="http://schemas.openxmlformats.org/officeDocument/2006/relationships/oleObject" Target="../embeddings/oleObject5.bin"/><Relationship Id="rId5" Type="http://schemas.openxmlformats.org/officeDocument/2006/relationships/oleObject" Target="../embeddings/oleObject5.bin"/><Relationship Id="rId6" Type="http://schemas.openxmlformats.org/officeDocument/2006/relationships/image" Target="../media/image27.png"/><Relationship Id="rId7" Type="http://schemas.openxmlformats.org/officeDocument/2006/relationships/hyperlink" Target="https://www.youtube.com/watch?v=6H5CqBavB2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youtube.com/watch?v=x3xPyb03rQE" TargetMode="External"/><Relationship Id="rId4" Type="http://schemas.openxmlformats.org/officeDocument/2006/relationships/hyperlink" Target="https://www.youtube.com/watch?v=Ri70831B0UY" TargetMode="External"/><Relationship Id="rId5"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7.jpg"/><Relationship Id="rId4" Type="http://schemas.openxmlformats.org/officeDocument/2006/relationships/image" Target="../media/image35.jpg"/><Relationship Id="rId5" Type="http://schemas.openxmlformats.org/officeDocument/2006/relationships/hyperlink" Target="https://www.youtube.com/watch?v=ulVWpPfC7O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Ppw6zQzDRiE"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685800" y="2667000"/>
            <a:ext cx="8153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400"/>
              <a:buFont typeface="Arial"/>
              <a:buNone/>
            </a:pPr>
            <a:r>
              <a:rPr b="1" i="0" lang="en-US" sz="3400" u="sng" cap="none" strike="noStrike">
                <a:solidFill>
                  <a:schemeClr val="dk2"/>
                </a:solidFill>
                <a:latin typeface="Arial"/>
                <a:ea typeface="Arial"/>
                <a:cs typeface="Arial"/>
                <a:sym typeface="Arial"/>
              </a:rPr>
              <a:t>Karrozeria Neurgailu Motak</a:t>
            </a:r>
            <a:br>
              <a:rPr b="1" i="0" lang="en-US" sz="3000" u="sng" cap="none" strike="noStrike">
                <a:solidFill>
                  <a:schemeClr val="dk2"/>
                </a:solidFill>
                <a:latin typeface="Arial"/>
                <a:ea typeface="Arial"/>
                <a:cs typeface="Arial"/>
                <a:sym typeface="Arial"/>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E:\eeestructuras\travesaño torreta tubo util.JPG" id="142" name="Google Shape;142;p10"/>
          <p:cNvPicPr preferRelativeResize="0"/>
          <p:nvPr/>
        </p:nvPicPr>
        <p:blipFill rotWithShape="1">
          <a:blip r:embed="rId3">
            <a:alphaModFix/>
          </a:blip>
          <a:srcRect b="0" l="0" r="0" t="0"/>
          <a:stretch/>
        </p:blipFill>
        <p:spPr>
          <a:xfrm>
            <a:off x="381000" y="457200"/>
            <a:ext cx="4457700" cy="5943600"/>
          </a:xfrm>
          <a:prstGeom prst="rect">
            <a:avLst/>
          </a:prstGeom>
          <a:noFill/>
          <a:ln>
            <a:noFill/>
          </a:ln>
        </p:spPr>
      </p:pic>
      <p:sp>
        <p:nvSpPr>
          <p:cNvPr id="143" name="Google Shape;143;p10"/>
          <p:cNvSpPr txBox="1"/>
          <p:nvPr/>
        </p:nvSpPr>
        <p:spPr>
          <a:xfrm>
            <a:off x="5334000" y="1828800"/>
            <a:ext cx="335280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Esekidura-torretak ere neurtu daitezke, ibilgailuaren gainean zubi-egitura graduatu bat jarrita. Neurgailu mota honekin konparaketa bidez ere neurtu dezakegu.</a:t>
            </a:r>
            <a:endParaRPr/>
          </a:p>
        </p:txBody>
      </p:sp>
      <p:pic>
        <p:nvPicPr>
          <p:cNvPr descr="E:\eeestructuras\suspens.JPG" id="144" name="Google Shape;144;p10"/>
          <p:cNvPicPr preferRelativeResize="0"/>
          <p:nvPr/>
        </p:nvPicPr>
        <p:blipFill rotWithShape="1">
          <a:blip r:embed="rId4">
            <a:alphaModFix/>
          </a:blip>
          <a:srcRect b="0" l="0" r="0" t="0"/>
          <a:stretch/>
        </p:blipFill>
        <p:spPr>
          <a:xfrm>
            <a:off x="5105400" y="381000"/>
            <a:ext cx="3657600" cy="1206500"/>
          </a:xfrm>
          <a:prstGeom prst="rect">
            <a:avLst/>
          </a:prstGeom>
          <a:noFill/>
          <a:ln>
            <a:noFill/>
          </a:ln>
        </p:spPr>
      </p:pic>
      <p:pic>
        <p:nvPicPr>
          <p:cNvPr descr="E:\eeestructuras\travesaño.JPG" id="145" name="Google Shape;145;p10"/>
          <p:cNvPicPr preferRelativeResize="0"/>
          <p:nvPr/>
        </p:nvPicPr>
        <p:blipFill rotWithShape="1">
          <a:blip r:embed="rId5">
            <a:alphaModFix/>
          </a:blip>
          <a:srcRect b="0" l="0" r="0" t="0"/>
          <a:stretch/>
        </p:blipFill>
        <p:spPr>
          <a:xfrm>
            <a:off x="5334000" y="3771900"/>
            <a:ext cx="3352800" cy="251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J:\eeestructuras\fotos ayuda powerpoint\UNI.JPG" id="150" name="Google Shape;150;p11"/>
          <p:cNvPicPr preferRelativeResize="0"/>
          <p:nvPr/>
        </p:nvPicPr>
        <p:blipFill rotWithShape="1">
          <a:blip r:embed="rId3">
            <a:alphaModFix/>
          </a:blip>
          <a:srcRect b="0" l="0" r="0" t="0"/>
          <a:stretch/>
        </p:blipFill>
        <p:spPr>
          <a:xfrm>
            <a:off x="304800" y="914400"/>
            <a:ext cx="8553450" cy="48529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J:\eeestructuras\fotos ayuda powerpoint\UNIVV.JPG" id="155" name="Google Shape;155;p12"/>
          <p:cNvPicPr preferRelativeResize="0"/>
          <p:nvPr/>
        </p:nvPicPr>
        <p:blipFill rotWithShape="1">
          <a:blip r:embed="rId3">
            <a:alphaModFix/>
          </a:blip>
          <a:srcRect b="0" l="0" r="0" t="0"/>
          <a:stretch/>
        </p:blipFill>
        <p:spPr>
          <a:xfrm>
            <a:off x="3276600" y="228600"/>
            <a:ext cx="5248275" cy="2825750"/>
          </a:xfrm>
          <a:prstGeom prst="rect">
            <a:avLst/>
          </a:prstGeom>
          <a:noFill/>
          <a:ln>
            <a:noFill/>
          </a:ln>
        </p:spPr>
      </p:pic>
      <p:pic>
        <p:nvPicPr>
          <p:cNvPr descr="J:\eeestructuras\fotos ayuda powerpoint\UNIV.JPG" id="156" name="Google Shape;156;p12"/>
          <p:cNvPicPr preferRelativeResize="0"/>
          <p:nvPr/>
        </p:nvPicPr>
        <p:blipFill rotWithShape="1">
          <a:blip r:embed="rId4">
            <a:alphaModFix/>
          </a:blip>
          <a:srcRect b="0" l="0" r="0" t="0"/>
          <a:stretch/>
        </p:blipFill>
        <p:spPr>
          <a:xfrm>
            <a:off x="2971800" y="3200400"/>
            <a:ext cx="5867400" cy="3276600"/>
          </a:xfrm>
          <a:prstGeom prst="rect">
            <a:avLst/>
          </a:prstGeom>
          <a:noFill/>
          <a:ln>
            <a:noFill/>
          </a:ln>
        </p:spPr>
      </p:pic>
      <p:pic>
        <p:nvPicPr>
          <p:cNvPr descr="E:\eeestructuras\fotos ayuda powerpoint\UTIL UNIII.bmp" id="157" name="Google Shape;157;p12"/>
          <p:cNvPicPr preferRelativeResize="0"/>
          <p:nvPr/>
        </p:nvPicPr>
        <p:blipFill rotWithShape="1">
          <a:blip r:embed="rId5">
            <a:alphaModFix/>
          </a:blip>
          <a:srcRect b="0" l="0" r="0" t="0"/>
          <a:stretch/>
        </p:blipFill>
        <p:spPr>
          <a:xfrm>
            <a:off x="304800" y="990600"/>
            <a:ext cx="2660650" cy="449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J:\eeestructuras\fotos ayuda powerpoint\UNIVVV.JPG" id="162" name="Google Shape;162;p13"/>
          <p:cNvPicPr preferRelativeResize="0"/>
          <p:nvPr/>
        </p:nvPicPr>
        <p:blipFill rotWithShape="1">
          <a:blip r:embed="rId3">
            <a:alphaModFix/>
          </a:blip>
          <a:srcRect b="0" l="0" r="0" t="0"/>
          <a:stretch/>
        </p:blipFill>
        <p:spPr>
          <a:xfrm>
            <a:off x="685800" y="338137"/>
            <a:ext cx="7467600" cy="6365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nvSpPr>
        <p:spPr>
          <a:xfrm>
            <a:off x="228600" y="152400"/>
            <a:ext cx="54229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000"/>
              <a:buFont typeface="Arial"/>
              <a:buNone/>
            </a:pPr>
            <a:r>
              <a:rPr b="1" i="0" lang="en-US" sz="2000" u="sng">
                <a:solidFill>
                  <a:schemeClr val="dk2"/>
                </a:solidFill>
                <a:latin typeface="Arial"/>
                <a:ea typeface="Arial"/>
                <a:cs typeface="Arial"/>
                <a:sym typeface="Arial"/>
              </a:rPr>
              <a:t>4.- NEURKETA SISTEMA ELEKTRONIKOA</a:t>
            </a:r>
            <a:endParaRPr/>
          </a:p>
        </p:txBody>
      </p:sp>
      <p:sp>
        <p:nvSpPr>
          <p:cNvPr id="168" name="Google Shape;168;p14"/>
          <p:cNvSpPr txBox="1"/>
          <p:nvPr/>
        </p:nvSpPr>
        <p:spPr>
          <a:xfrm>
            <a:off x="228600" y="908050"/>
            <a:ext cx="8602662" cy="5264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Modernoena </a:t>
            </a:r>
            <a:r>
              <a:rPr b="0" i="0" lang="en-US" sz="1600" u="none">
                <a:solidFill>
                  <a:schemeClr val="dk1"/>
                </a:solidFill>
                <a:latin typeface="Arial"/>
                <a:ea typeface="Arial"/>
                <a:cs typeface="Arial"/>
                <a:sym typeface="Arial"/>
              </a:rPr>
              <a:t>da, eta </a:t>
            </a:r>
            <a:r>
              <a:rPr b="1" i="0" lang="en-US" sz="1600" u="none">
                <a:solidFill>
                  <a:schemeClr val="dk1"/>
                </a:solidFill>
                <a:latin typeface="Arial"/>
                <a:ea typeface="Arial"/>
                <a:cs typeface="Arial"/>
                <a:sym typeface="Arial"/>
              </a:rPr>
              <a:t>kota guztien diagnostiko osoa ematen digu erraz eta azkar</a:t>
            </a:r>
            <a:r>
              <a:rPr b="0" i="0" lang="en-US" sz="1600" u="none">
                <a:solidFill>
                  <a:schemeClr val="dk1"/>
                </a:solidFill>
                <a:latin typeface="Arial"/>
                <a:ea typeface="Arial"/>
                <a:cs typeface="Arial"/>
                <a:sym typeface="Arial"/>
              </a:rPr>
              <a:t>, informatikako ezagutza handirik izan gabe. Sistema horrek aukera ematen digu:</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Kontrol-puntu guztiak egiaztatzea</a:t>
            </a:r>
            <a:r>
              <a:rPr b="0" i="0" lang="en-US" sz="1600" u="none">
                <a:solidFill>
                  <a:schemeClr val="dk1"/>
                </a:solidFill>
                <a:latin typeface="Arial"/>
                <a:ea typeface="Arial"/>
                <a:cs typeface="Arial"/>
                <a:sym typeface="Arial"/>
              </a:rPr>
              <a:t>, mekanika muntatuarekin zein kenduta.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Karrozeriaren </a:t>
            </a:r>
            <a:r>
              <a:rPr b="1" i="0" lang="en-US" sz="1600" u="none">
                <a:solidFill>
                  <a:schemeClr val="dk1"/>
                </a:solidFill>
                <a:latin typeface="Arial"/>
                <a:ea typeface="Arial"/>
                <a:cs typeface="Arial"/>
                <a:sym typeface="Arial"/>
              </a:rPr>
              <a:t>kanpoko zatiak egiaztatzea</a:t>
            </a:r>
            <a:r>
              <a:rPr b="0" i="0" lang="en-US" sz="1600" u="none">
                <a:solidFill>
                  <a:schemeClr val="dk1"/>
                </a:solidFill>
                <a:latin typeface="Arial"/>
                <a:ea typeface="Arial"/>
                <a:cs typeface="Arial"/>
                <a:sym typeface="Arial"/>
              </a:rPr>
              <a:t>.</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Kontrol-puntuen desplazamendua </a:t>
            </a:r>
            <a:r>
              <a:rPr b="1" i="0" lang="en-US" sz="1600" u="none">
                <a:solidFill>
                  <a:schemeClr val="dk1"/>
                </a:solidFill>
                <a:latin typeface="Arial"/>
                <a:ea typeface="Arial"/>
                <a:cs typeface="Arial"/>
                <a:sym typeface="Arial"/>
              </a:rPr>
              <a:t>egiaztatzea konponketan </a:t>
            </a:r>
            <a:r>
              <a:rPr b="0" i="0" lang="en-US" sz="1600" u="none">
                <a:solidFill>
                  <a:schemeClr val="dk1"/>
                </a:solidFill>
                <a:latin typeface="Arial"/>
                <a:ea typeface="Arial"/>
                <a:cs typeface="Arial"/>
                <a:sym typeface="Arial"/>
              </a:rPr>
              <a:t>(luzaketan zehar).</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Ibilgailua </a:t>
            </a:r>
            <a:r>
              <a:rPr b="1" i="0" lang="en-US" sz="1600" u="none">
                <a:solidFill>
                  <a:schemeClr val="dk1"/>
                </a:solidFill>
                <a:latin typeface="Arial"/>
                <a:ea typeface="Arial"/>
                <a:cs typeface="Arial"/>
                <a:sym typeface="Arial"/>
              </a:rPr>
              <a:t>bankadan edo elebadorean </a:t>
            </a:r>
            <a:r>
              <a:rPr b="0" i="0" lang="en-US" sz="1600" u="none">
                <a:solidFill>
                  <a:schemeClr val="dk1"/>
                </a:solidFill>
                <a:latin typeface="Arial"/>
                <a:ea typeface="Arial"/>
                <a:cs typeface="Arial"/>
                <a:sym typeface="Arial"/>
              </a:rPr>
              <a:t>jarrita erabil daiteke.</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Fitxa teknikoan ez dauden puntuak </a:t>
            </a:r>
            <a:r>
              <a:rPr b="0" i="0" lang="en-US" sz="1600" u="none">
                <a:solidFill>
                  <a:schemeClr val="dk1"/>
                </a:solidFill>
                <a:latin typeface="Arial"/>
                <a:ea typeface="Arial"/>
                <a:cs typeface="Arial"/>
                <a:sym typeface="Arial"/>
              </a:rPr>
              <a:t>neur daitezke konparazioz.</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Informazio guztia </a:t>
            </a:r>
            <a:r>
              <a:rPr b="1" i="0" lang="en-US" sz="1600" u="none">
                <a:solidFill>
                  <a:schemeClr val="dk1"/>
                </a:solidFill>
                <a:latin typeface="Arial"/>
                <a:ea typeface="Arial"/>
                <a:cs typeface="Arial"/>
                <a:sym typeface="Arial"/>
              </a:rPr>
              <a:t>inprimatzea</a:t>
            </a:r>
            <a:r>
              <a:rPr b="0" i="0" lang="en-US" sz="1600" u="none">
                <a:solidFill>
                  <a:schemeClr val="dk1"/>
                </a:solidFill>
                <a:latin typeface="Arial"/>
                <a:ea typeface="Arial"/>
                <a:cs typeface="Arial"/>
                <a:sym typeface="Arial"/>
              </a:rPr>
              <a:t>.</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Ibilgailuaren </a:t>
            </a:r>
            <a:r>
              <a:rPr b="1" i="0" lang="en-US" sz="1600" u="none">
                <a:solidFill>
                  <a:schemeClr val="dk1"/>
                </a:solidFill>
                <a:latin typeface="Arial"/>
                <a:ea typeface="Arial"/>
                <a:cs typeface="Arial"/>
                <a:sym typeface="Arial"/>
              </a:rPr>
              <a:t>historia </a:t>
            </a:r>
            <a:r>
              <a:rPr b="0" i="0" lang="en-US" sz="1600" u="none">
                <a:solidFill>
                  <a:schemeClr val="dk1"/>
                </a:solidFill>
                <a:latin typeface="Arial"/>
                <a:ea typeface="Arial"/>
                <a:cs typeface="Arial"/>
                <a:sym typeface="Arial"/>
              </a:rPr>
              <a:t>sortzea.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Ez du kablerik behar, </a:t>
            </a:r>
            <a:r>
              <a:rPr b="1" i="0" lang="en-US" sz="1600" u="none">
                <a:solidFill>
                  <a:schemeClr val="dk1"/>
                </a:solidFill>
                <a:latin typeface="Arial"/>
                <a:ea typeface="Arial"/>
                <a:cs typeface="Arial"/>
                <a:sym typeface="Arial"/>
              </a:rPr>
              <a:t>bluetooth</a:t>
            </a:r>
            <a:r>
              <a:rPr b="0" i="0" lang="en-US" sz="1600" u="none">
                <a:solidFill>
                  <a:schemeClr val="dk1"/>
                </a:solidFill>
                <a:latin typeface="Arial"/>
                <a:ea typeface="Arial"/>
                <a:cs typeface="Arial"/>
                <a:sym typeface="Arial"/>
              </a:rPr>
              <a:t>.</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Zehaztasun handia</a:t>
            </a:r>
            <a:r>
              <a:rPr b="0" i="0" lang="en-US" sz="1600" u="none">
                <a:solidFill>
                  <a:schemeClr val="dk1"/>
                </a:solidFill>
                <a:latin typeface="Arial"/>
                <a:ea typeface="Arial"/>
                <a:cs typeface="Arial"/>
                <a:sym typeface="Arial"/>
              </a:rPr>
              <a:t>.</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Neurgailu </a:t>
            </a:r>
            <a:r>
              <a:rPr b="1" i="0" lang="en-US" sz="1600" u="none">
                <a:solidFill>
                  <a:schemeClr val="dk1"/>
                </a:solidFill>
                <a:latin typeface="Arial"/>
                <a:ea typeface="Arial"/>
                <a:cs typeface="Arial"/>
                <a:sym typeface="Arial"/>
              </a:rPr>
              <a:t>azkarra </a:t>
            </a:r>
            <a:r>
              <a:rPr b="0" i="0" lang="en-US" sz="1600" u="none">
                <a:solidFill>
                  <a:schemeClr val="dk1"/>
                </a:solidFill>
                <a:latin typeface="Arial"/>
                <a:ea typeface="Arial"/>
                <a:cs typeface="Arial"/>
                <a:sym typeface="Arial"/>
              </a:rPr>
              <a:t>da, ordubete eta gutxi barru ibilgailu bat osorik neur dezakezu.</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1" i="0" lang="en-US" sz="1600" u="none">
                <a:solidFill>
                  <a:schemeClr val="dk1"/>
                </a:solidFill>
                <a:latin typeface="Arial"/>
                <a:ea typeface="Arial"/>
                <a:cs typeface="Arial"/>
                <a:sym typeface="Arial"/>
              </a:rPr>
              <a:t>Desabantaila gisa</a:t>
            </a:r>
            <a:r>
              <a:rPr b="0" i="0" lang="en-US" sz="1600" u="none">
                <a:solidFill>
                  <a:schemeClr val="dk1"/>
                </a:solidFill>
                <a:latin typeface="Arial"/>
                <a:ea typeface="Arial"/>
                <a:cs typeface="Arial"/>
                <a:sym typeface="Arial"/>
              </a:rPr>
              <a:t>, honako hauek aipatu behar dira: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Programa informatiko bat da eta </a:t>
            </a:r>
            <a:r>
              <a:rPr b="1" i="0" lang="en-US" sz="1600" u="none">
                <a:solidFill>
                  <a:schemeClr val="dk1"/>
                </a:solidFill>
                <a:latin typeface="Arial"/>
                <a:ea typeface="Arial"/>
                <a:cs typeface="Arial"/>
                <a:sym typeface="Arial"/>
              </a:rPr>
              <a:t>eror daiteke.</a:t>
            </a:r>
            <a:br>
              <a:rPr b="1"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Elektrizitatearen eta </a:t>
            </a:r>
            <a:r>
              <a:rPr b="1" i="0" lang="en-US" sz="1600" u="none">
                <a:solidFill>
                  <a:schemeClr val="dk1"/>
                </a:solidFill>
                <a:latin typeface="Arial"/>
                <a:ea typeface="Arial"/>
                <a:cs typeface="Arial"/>
                <a:sym typeface="Arial"/>
              </a:rPr>
              <a:t>elektronikaren deribat</a:t>
            </a:r>
            <a:r>
              <a:rPr b="0" i="0" lang="en-US" sz="1600" u="none">
                <a:solidFill>
                  <a:schemeClr val="dk1"/>
                </a:solidFill>
                <a:latin typeface="Arial"/>
                <a:ea typeface="Arial"/>
                <a:cs typeface="Arial"/>
                <a:sym typeface="Arial"/>
              </a:rPr>
              <a:t>uak.</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Zalantzak izan arren, </a:t>
            </a:r>
            <a:r>
              <a:rPr b="1" i="0" lang="en-US" sz="1600" u="none">
                <a:solidFill>
                  <a:schemeClr val="dk1"/>
                </a:solidFill>
                <a:latin typeface="Arial"/>
                <a:ea typeface="Arial"/>
                <a:cs typeface="Arial"/>
                <a:sym typeface="Arial"/>
              </a:rPr>
              <a:t>fidatu </a:t>
            </a:r>
            <a:r>
              <a:rPr b="0" i="0" lang="en-US" sz="1600" u="none">
                <a:solidFill>
                  <a:schemeClr val="dk1"/>
                </a:solidFill>
                <a:latin typeface="Arial"/>
                <a:ea typeface="Arial"/>
                <a:cs typeface="Arial"/>
                <a:sym typeface="Arial"/>
              </a:rPr>
              <a:t>behar zara esaten dizunaz.</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Garestiak</a:t>
            </a:r>
            <a:r>
              <a:rPr b="0" i="0" lang="en-US" sz="1600" u="none">
                <a:solidFill>
                  <a:schemeClr val="dk1"/>
                </a:solidFill>
                <a:latin typeface="Arial"/>
                <a:ea typeface="Arial"/>
                <a:cs typeface="Arial"/>
                <a:sym typeface="Arial"/>
              </a:rPr>
              <a:t> dira.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Oso zaila da ibilgailua zentratzea banana kolpe bat duzunean</a:t>
            </a:r>
            <a:r>
              <a:rPr b="0" i="0" lang="en-US" sz="1600" u="none">
                <a:solidFill>
                  <a:schemeClr val="dk1"/>
                </a:solidFill>
                <a:latin typeface="Arial"/>
                <a:ea typeface="Arial"/>
                <a:cs typeface="Arial"/>
                <a:sym typeface="Arial"/>
              </a:rPr>
              <a:t>; izan ere, puntero bat duzu zentratzeko 4 puntuak baliozkotzen joateko, eta ez dakizu zuzenak diren ala ez.</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E:\eeestructuras\elect.bmp" id="173" name="Google Shape;173;p15"/>
          <p:cNvPicPr preferRelativeResize="0"/>
          <p:nvPr/>
        </p:nvPicPr>
        <p:blipFill rotWithShape="1">
          <a:blip r:embed="rId3">
            <a:alphaModFix/>
          </a:blip>
          <a:srcRect b="0" l="0" r="0" t="0"/>
          <a:stretch/>
        </p:blipFill>
        <p:spPr>
          <a:xfrm>
            <a:off x="609600" y="242887"/>
            <a:ext cx="7539037" cy="6062662"/>
          </a:xfrm>
          <a:prstGeom prst="rect">
            <a:avLst/>
          </a:prstGeom>
          <a:noFill/>
          <a:ln>
            <a:noFill/>
          </a:ln>
        </p:spPr>
      </p:pic>
      <p:sp>
        <p:nvSpPr>
          <p:cNvPr id="174" name="Google Shape;174;p15"/>
          <p:cNvSpPr txBox="1"/>
          <p:nvPr/>
        </p:nvSpPr>
        <p:spPr>
          <a:xfrm>
            <a:off x="609600" y="5715000"/>
            <a:ext cx="3657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2000"/>
              <a:buFont typeface="Arial"/>
              <a:buNone/>
            </a:pPr>
            <a:r>
              <a:rPr b="0" i="0" lang="en-US" sz="2000" u="none">
                <a:solidFill>
                  <a:srgbClr val="FF0000"/>
                </a:solidFill>
                <a:latin typeface="Arial"/>
                <a:ea typeface="Arial"/>
                <a:cs typeface="Arial"/>
                <a:sym typeface="Arial"/>
              </a:rPr>
              <a:t>Medidor electronico car-o-liner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E:\eeestructuras\electro.bmp" id="179" name="Google Shape;179;p16"/>
          <p:cNvPicPr preferRelativeResize="0"/>
          <p:nvPr/>
        </p:nvPicPr>
        <p:blipFill rotWithShape="1">
          <a:blip r:embed="rId3">
            <a:alphaModFix/>
          </a:blip>
          <a:srcRect b="0" l="0" r="0" t="0"/>
          <a:stretch/>
        </p:blipFill>
        <p:spPr>
          <a:xfrm>
            <a:off x="457200" y="533400"/>
            <a:ext cx="8343900" cy="5283200"/>
          </a:xfrm>
          <a:prstGeom prst="rect">
            <a:avLst/>
          </a:prstGeom>
          <a:noFill/>
          <a:ln>
            <a:noFill/>
          </a:ln>
        </p:spPr>
      </p:pic>
      <p:sp>
        <p:nvSpPr>
          <p:cNvPr id="180" name="Google Shape;180;p16"/>
          <p:cNvSpPr txBox="1"/>
          <p:nvPr/>
        </p:nvSpPr>
        <p:spPr>
          <a:xfrm>
            <a:off x="1981200" y="6019800"/>
            <a:ext cx="4191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Medidor electronico car-o-liner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E:\eeestructuras\elec span.JPG" id="185" name="Google Shape;185;p17"/>
          <p:cNvPicPr preferRelativeResize="0"/>
          <p:nvPr/>
        </p:nvPicPr>
        <p:blipFill rotWithShape="1">
          <a:blip r:embed="rId3">
            <a:alphaModFix/>
          </a:blip>
          <a:srcRect b="0" l="0" r="0" t="0"/>
          <a:stretch/>
        </p:blipFill>
        <p:spPr>
          <a:xfrm>
            <a:off x="609600" y="242887"/>
            <a:ext cx="6934200" cy="6372225"/>
          </a:xfrm>
          <a:prstGeom prst="rect">
            <a:avLst/>
          </a:prstGeom>
          <a:noFill/>
          <a:ln>
            <a:noFill/>
          </a:ln>
        </p:spPr>
      </p:pic>
      <p:sp>
        <p:nvSpPr>
          <p:cNvPr id="186" name="Google Shape;186;p17"/>
          <p:cNvSpPr txBox="1"/>
          <p:nvPr/>
        </p:nvSpPr>
        <p:spPr>
          <a:xfrm>
            <a:off x="7391400" y="2971800"/>
            <a:ext cx="1600200" cy="2133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Medidor electronico spanesi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E:\eeestructuras\elect celette.JPG" id="191" name="Google Shape;191;p18"/>
          <p:cNvPicPr preferRelativeResize="0"/>
          <p:nvPr/>
        </p:nvPicPr>
        <p:blipFill rotWithShape="1">
          <a:blip r:embed="rId3">
            <a:alphaModFix/>
          </a:blip>
          <a:srcRect b="0" l="0" r="0" t="0"/>
          <a:stretch/>
        </p:blipFill>
        <p:spPr>
          <a:xfrm>
            <a:off x="2895600" y="190500"/>
            <a:ext cx="5959475" cy="6591300"/>
          </a:xfrm>
          <a:prstGeom prst="rect">
            <a:avLst/>
          </a:prstGeom>
          <a:noFill/>
          <a:ln>
            <a:noFill/>
          </a:ln>
        </p:spPr>
      </p:pic>
      <p:sp>
        <p:nvSpPr>
          <p:cNvPr id="192" name="Google Shape;192;p18"/>
          <p:cNvSpPr txBox="1"/>
          <p:nvPr/>
        </p:nvSpPr>
        <p:spPr>
          <a:xfrm>
            <a:off x="838200" y="1371600"/>
            <a:ext cx="1600200" cy="2133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Medidor electronico celette</a:t>
            </a:r>
            <a:endParaRPr/>
          </a:p>
        </p:txBody>
      </p:sp>
      <p:sp>
        <p:nvSpPr>
          <p:cNvPr id="193" name="Google Shape;193;p18"/>
          <p:cNvSpPr txBox="1"/>
          <p:nvPr/>
        </p:nvSpPr>
        <p:spPr>
          <a:xfrm>
            <a:off x="152400" y="3429000"/>
            <a:ext cx="27432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sng">
                <a:solidFill>
                  <a:schemeClr val="dk1"/>
                </a:solidFill>
                <a:latin typeface="Calibri"/>
                <a:ea typeface="Calibri"/>
                <a:cs typeface="Calibri"/>
                <a:sym typeface="Calibri"/>
                <a:hlinkClick r:id="rId4">
                  <a:extLst>
                    <a:ext uri="{A12FA001-AC4F-418D-AE19-62706E023703}">
                      <ahyp:hlinkClr val="tx"/>
                    </a:ext>
                  </a:extLst>
                </a:hlinkClick>
              </a:rPr>
              <a:t>https://www.youtube.com/watch?v=7bhCaCD2N3k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E:\eeestructuras\elec celetteee.JPG" id="198" name="Google Shape;198;p19"/>
          <p:cNvPicPr preferRelativeResize="0"/>
          <p:nvPr/>
        </p:nvPicPr>
        <p:blipFill rotWithShape="1">
          <a:blip r:embed="rId3">
            <a:alphaModFix/>
          </a:blip>
          <a:srcRect b="0" l="0" r="0" t="0"/>
          <a:stretch/>
        </p:blipFill>
        <p:spPr>
          <a:xfrm>
            <a:off x="381000" y="381000"/>
            <a:ext cx="8458200" cy="5380037"/>
          </a:xfrm>
          <a:prstGeom prst="rect">
            <a:avLst/>
          </a:prstGeom>
          <a:noFill/>
          <a:ln>
            <a:noFill/>
          </a:ln>
        </p:spPr>
      </p:pic>
      <p:sp>
        <p:nvSpPr>
          <p:cNvPr id="199" name="Google Shape;199;p19"/>
          <p:cNvSpPr txBox="1"/>
          <p:nvPr/>
        </p:nvSpPr>
        <p:spPr>
          <a:xfrm>
            <a:off x="2590800" y="5867400"/>
            <a:ext cx="39624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Medidor electronico celette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nvSpPr>
        <p:spPr>
          <a:xfrm>
            <a:off x="250825" y="838200"/>
            <a:ext cx="8785225" cy="5791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Karrozeriak neurtu edo kontrolatzeko sistema asko erabiltzen dira, aurrerago ikusiko dugun moduan, baina denak 3 erreferentzia-plano ezartzean oinarritzen dira, kontrolatu beharreko puntuen kokapena zehazten dutenak, altueran, zabaleran eta luzeran. Erreferentzia-plano horiek ezarrita, fabrikatzaile bakoitzak kontrol-tresnak edo neurketa-kalibreak muntatzeko plano bat egiten du, sistemaren arabera, espazioan karrozeriako punturik garrantzitsuenak zehazteko.</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Bere egitekoa betetzeko, </a:t>
            </a:r>
            <a:r>
              <a:rPr b="1" i="0" lang="en-US" sz="1800" u="none" cap="none" strike="noStrike">
                <a:solidFill>
                  <a:schemeClr val="dk1"/>
                </a:solidFill>
                <a:latin typeface="Arial"/>
                <a:ea typeface="Arial"/>
                <a:cs typeface="Arial"/>
                <a:sym typeface="Arial"/>
              </a:rPr>
              <a:t>neurgailuak ibilgailuaren posizioa jakin beharko du beti. </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Neurgailuak </a:t>
            </a:r>
            <a:r>
              <a:rPr b="1" i="0" lang="en-US" sz="1800" u="none" cap="none" strike="noStrike">
                <a:solidFill>
                  <a:schemeClr val="dk1"/>
                </a:solidFill>
                <a:latin typeface="Arial"/>
                <a:ea typeface="Arial"/>
                <a:cs typeface="Arial"/>
                <a:sym typeface="Arial"/>
              </a:rPr>
              <a:t>ezaugarri hauek bete behar </a:t>
            </a:r>
            <a:r>
              <a:rPr b="0" i="0" lang="en-US" sz="1800" u="none" cap="none" strike="noStrike">
                <a:solidFill>
                  <a:schemeClr val="dk1"/>
                </a:solidFill>
                <a:latin typeface="Arial"/>
                <a:ea typeface="Arial"/>
                <a:cs typeface="Arial"/>
                <a:sym typeface="Arial"/>
              </a:rPr>
              <a:t>dituzte:</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Kotak </a:t>
            </a:r>
            <a:r>
              <a:rPr b="1" i="0" lang="en-US" sz="1800" u="none" cap="none" strike="noStrike">
                <a:solidFill>
                  <a:schemeClr val="dk1"/>
                </a:solidFill>
                <a:latin typeface="Arial"/>
                <a:ea typeface="Arial"/>
                <a:cs typeface="Arial"/>
                <a:sym typeface="Arial"/>
              </a:rPr>
              <a:t>mekanika muntatu eta desmuntatuarekin </a:t>
            </a:r>
            <a:r>
              <a:rPr b="0" i="0" lang="en-US" sz="1800" u="none" cap="none" strike="noStrike">
                <a:solidFill>
                  <a:schemeClr val="dk1"/>
                </a:solidFill>
                <a:latin typeface="Arial"/>
                <a:ea typeface="Arial"/>
                <a:cs typeface="Arial"/>
                <a:sym typeface="Arial"/>
              </a:rPr>
              <a:t>egiaztatzeko aukera.</a:t>
            </a:r>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Muntaketa-planoek zehatzak </a:t>
            </a:r>
            <a:r>
              <a:rPr b="0" i="0" lang="en-US" sz="1800" u="none" cap="none" strike="noStrike">
                <a:solidFill>
                  <a:schemeClr val="dk1"/>
                </a:solidFill>
                <a:latin typeface="Arial"/>
                <a:ea typeface="Arial"/>
                <a:cs typeface="Arial"/>
                <a:sym typeface="Arial"/>
              </a:rPr>
              <a:t>eta erraz interpretatzeko modukoak izan behar dute.</a:t>
            </a:r>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Tresna edo kalibreak erraz eta azkar muntatu</a:t>
            </a:r>
            <a:r>
              <a:rPr b="0" i="0" lang="en-US" sz="1800" u="none" cap="none" strike="noStrike">
                <a:solidFill>
                  <a:schemeClr val="dk1"/>
                </a:solidFill>
                <a:latin typeface="Arial"/>
                <a:ea typeface="Arial"/>
                <a:cs typeface="Arial"/>
                <a:sym typeface="Arial"/>
              </a:rPr>
              <a:t> behar dira, pertsona bakar batez.</a:t>
            </a:r>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Puntu bakoitza kontrolatzeko behar den </a:t>
            </a:r>
            <a:r>
              <a:rPr b="1" i="0" lang="en-US" sz="1800" u="none" cap="none" strike="noStrike">
                <a:solidFill>
                  <a:schemeClr val="dk1"/>
                </a:solidFill>
                <a:latin typeface="Arial"/>
                <a:ea typeface="Arial"/>
                <a:cs typeface="Arial"/>
                <a:sym typeface="Arial"/>
              </a:rPr>
              <a:t>pieza-kopurua minimo</a:t>
            </a:r>
            <a:r>
              <a:rPr b="0" i="0" lang="en-US" sz="1800" u="none" cap="none" strike="noStrike">
                <a:solidFill>
                  <a:schemeClr val="dk1"/>
                </a:solidFill>
                <a:latin typeface="Arial"/>
                <a:ea typeface="Arial"/>
                <a:cs typeface="Arial"/>
                <a:sym typeface="Arial"/>
              </a:rPr>
              <a:t>a izan behar da.</a:t>
            </a:r>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Tiroak egiterakoan</a:t>
            </a:r>
            <a:r>
              <a:rPr b="0" i="0" lang="en-US" sz="1800" u="none" cap="none" strike="noStrike">
                <a:solidFill>
                  <a:schemeClr val="dk1"/>
                </a:solidFill>
                <a:latin typeface="Arial"/>
                <a:ea typeface="Arial"/>
                <a:cs typeface="Arial"/>
                <a:sym typeface="Arial"/>
              </a:rPr>
              <a:t>, ekipoak edozein unetan eta bizkor </a:t>
            </a:r>
            <a:r>
              <a:rPr b="1" i="0" lang="en-US" sz="1800" u="none" cap="none" strike="noStrike">
                <a:solidFill>
                  <a:schemeClr val="dk1"/>
                </a:solidFill>
                <a:latin typeface="Arial"/>
                <a:ea typeface="Arial"/>
                <a:cs typeface="Arial"/>
                <a:sym typeface="Arial"/>
              </a:rPr>
              <a:t>neurriak kontrolatzeko aukera </a:t>
            </a:r>
            <a:r>
              <a:rPr b="0" i="0" lang="en-US" sz="1800" u="none" cap="none" strike="noStrike">
                <a:solidFill>
                  <a:schemeClr val="dk1"/>
                </a:solidFill>
                <a:latin typeface="Arial"/>
                <a:ea typeface="Arial"/>
                <a:cs typeface="Arial"/>
                <a:sym typeface="Arial"/>
              </a:rPr>
              <a:t>eman behar du.</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 name="Google Shape;90;p2"/>
          <p:cNvSpPr txBox="1"/>
          <p:nvPr/>
        </p:nvSpPr>
        <p:spPr>
          <a:xfrm>
            <a:off x="2362200" y="228600"/>
            <a:ext cx="4495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400"/>
              <a:buFont typeface="Arial"/>
              <a:buNone/>
            </a:pPr>
            <a:r>
              <a:rPr b="1" i="0" lang="en-US" sz="2400" u="sng">
                <a:solidFill>
                  <a:schemeClr val="dk2"/>
                </a:solidFill>
                <a:latin typeface="Arial"/>
                <a:ea typeface="Arial"/>
                <a:cs typeface="Arial"/>
                <a:sym typeface="Arial"/>
              </a:rPr>
              <a:t>NEURGAILU MOTAK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nvSpPr>
        <p:spPr>
          <a:xfrm>
            <a:off x="228600" y="152400"/>
            <a:ext cx="5999162"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000"/>
              <a:buFont typeface="Arial"/>
              <a:buNone/>
            </a:pPr>
            <a:r>
              <a:rPr b="1" i="0" lang="en-US" sz="2000" u="sng">
                <a:solidFill>
                  <a:schemeClr val="dk2"/>
                </a:solidFill>
                <a:latin typeface="Arial"/>
                <a:ea typeface="Arial"/>
                <a:cs typeface="Arial"/>
                <a:sym typeface="Arial"/>
              </a:rPr>
              <a:t>5.- NEURKETA SISTEMA LASER/OPTIKOA</a:t>
            </a:r>
            <a:endParaRPr/>
          </a:p>
        </p:txBody>
      </p:sp>
      <p:pic>
        <p:nvPicPr>
          <p:cNvPr descr="E:\eeestructuras\LASER.bmp" id="205" name="Google Shape;205;p20"/>
          <p:cNvPicPr preferRelativeResize="0"/>
          <p:nvPr/>
        </p:nvPicPr>
        <p:blipFill rotWithShape="1">
          <a:blip r:embed="rId3">
            <a:alphaModFix/>
          </a:blip>
          <a:srcRect b="0" l="0" r="0" t="0"/>
          <a:stretch/>
        </p:blipFill>
        <p:spPr>
          <a:xfrm>
            <a:off x="152400" y="914400"/>
            <a:ext cx="8991600" cy="5410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aphicFrame>
        <p:nvGraphicFramePr>
          <p:cNvPr id="210" name="Google Shape;210;p21"/>
          <p:cNvGraphicFramePr/>
          <p:nvPr/>
        </p:nvGraphicFramePr>
        <p:xfrm>
          <a:off x="685800" y="228600"/>
          <a:ext cx="8458200" cy="4191000"/>
        </p:xfrm>
        <a:graphic>
          <a:graphicData uri="http://schemas.openxmlformats.org/presentationml/2006/ole">
            <mc:AlternateContent>
              <mc:Choice Requires="v">
                <p:oleObj r:id="rId4" imgH="4191000" imgW="8458200" progId="Paint.Picture" spid="_x0000_s1">
                  <p:embed/>
                </p:oleObj>
              </mc:Choice>
              <mc:Fallback>
                <p:oleObj r:id="rId5" imgH="4191000" imgW="8458200" progId="Paint.Picture">
                  <p:embed/>
                  <p:pic>
                    <p:nvPicPr>
                      <p:cNvPr id="210" name="Google Shape;210;p21"/>
                      <p:cNvPicPr preferRelativeResize="0"/>
                      <p:nvPr/>
                    </p:nvPicPr>
                    <p:blipFill rotWithShape="1">
                      <a:blip r:embed="rId6">
                        <a:alphaModFix/>
                      </a:blip>
                      <a:srcRect b="0" l="0" r="0" t="0"/>
                      <a:stretch/>
                    </p:blipFill>
                    <p:spPr>
                      <a:xfrm>
                        <a:off x="685800" y="228600"/>
                        <a:ext cx="8458200" cy="4191000"/>
                      </a:xfrm>
                      <a:prstGeom prst="rect">
                        <a:avLst/>
                      </a:prstGeom>
                      <a:noFill/>
                      <a:ln>
                        <a:noFill/>
                      </a:ln>
                    </p:spPr>
                  </p:pic>
                </p:oleObj>
              </mc:Fallback>
            </mc:AlternateContent>
          </a:graphicData>
        </a:graphic>
      </p:graphicFrame>
      <p:pic>
        <p:nvPicPr>
          <p:cNvPr descr="J:\eeestructuras\fotos ayuda powerpoint\OPTICO.jpg" id="211" name="Google Shape;211;p21"/>
          <p:cNvPicPr preferRelativeResize="0"/>
          <p:nvPr/>
        </p:nvPicPr>
        <p:blipFill rotWithShape="1">
          <a:blip r:embed="rId7">
            <a:alphaModFix/>
          </a:blip>
          <a:srcRect b="0" l="0" r="0" t="0"/>
          <a:stretch/>
        </p:blipFill>
        <p:spPr>
          <a:xfrm>
            <a:off x="228600" y="2971800"/>
            <a:ext cx="5434012" cy="31384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graphicFrame>
        <p:nvGraphicFramePr>
          <p:cNvPr id="216" name="Google Shape;216;p22"/>
          <p:cNvGraphicFramePr/>
          <p:nvPr/>
        </p:nvGraphicFramePr>
        <p:xfrm>
          <a:off x="0" y="152400"/>
          <a:ext cx="9144000" cy="6456362"/>
        </p:xfrm>
        <a:graphic>
          <a:graphicData uri="http://schemas.openxmlformats.org/presentationml/2006/ole">
            <mc:AlternateContent>
              <mc:Choice Requires="v">
                <p:oleObj r:id="rId4" imgH="6456362" imgW="9144000" progId="Paint.Picture" spid="_x0000_s1">
                  <p:embed/>
                </p:oleObj>
              </mc:Choice>
              <mc:Fallback>
                <p:oleObj r:id="rId5" imgH="6456362" imgW="9144000" progId="Paint.Picture">
                  <p:embed/>
                  <p:pic>
                    <p:nvPicPr>
                      <p:cNvPr id="216" name="Google Shape;216;p22"/>
                      <p:cNvPicPr preferRelativeResize="0"/>
                      <p:nvPr/>
                    </p:nvPicPr>
                    <p:blipFill rotWithShape="1">
                      <a:blip r:embed="rId6">
                        <a:alphaModFix/>
                      </a:blip>
                      <a:srcRect b="0" l="0" r="0" t="0"/>
                      <a:stretch/>
                    </p:blipFill>
                    <p:spPr>
                      <a:xfrm>
                        <a:off x="0" y="152400"/>
                        <a:ext cx="9144000" cy="6456362"/>
                      </a:xfrm>
                      <a:prstGeom prst="rect">
                        <a:avLst/>
                      </a:prstGeom>
                      <a:noFill/>
                      <a:ln>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aphicFrame>
        <p:nvGraphicFramePr>
          <p:cNvPr id="221" name="Google Shape;221;p23"/>
          <p:cNvGraphicFramePr/>
          <p:nvPr/>
        </p:nvGraphicFramePr>
        <p:xfrm>
          <a:off x="0" y="152400"/>
          <a:ext cx="9144000" cy="6389687"/>
        </p:xfrm>
        <a:graphic>
          <a:graphicData uri="http://schemas.openxmlformats.org/presentationml/2006/ole">
            <mc:AlternateContent>
              <mc:Choice Requires="v">
                <p:oleObj r:id="rId4" imgH="6389687" imgW="9144000" progId="Paint.Picture" spid="_x0000_s1">
                  <p:embed/>
                </p:oleObj>
              </mc:Choice>
              <mc:Fallback>
                <p:oleObj r:id="rId5" imgH="6389687" imgW="9144000" progId="Paint.Picture">
                  <p:embed/>
                  <p:pic>
                    <p:nvPicPr>
                      <p:cNvPr id="221" name="Google Shape;221;p23"/>
                      <p:cNvPicPr preferRelativeResize="0"/>
                      <p:nvPr/>
                    </p:nvPicPr>
                    <p:blipFill rotWithShape="1">
                      <a:blip r:embed="rId6">
                        <a:alphaModFix/>
                      </a:blip>
                      <a:srcRect b="0" l="0" r="0" t="0"/>
                      <a:stretch/>
                    </p:blipFill>
                    <p:spPr>
                      <a:xfrm>
                        <a:off x="0" y="152400"/>
                        <a:ext cx="9144000" cy="6389687"/>
                      </a:xfrm>
                      <a:prstGeom prst="rect">
                        <a:avLst/>
                      </a:prstGeom>
                      <a:noFill/>
                      <a:ln>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aphicFrame>
        <p:nvGraphicFramePr>
          <p:cNvPr id="226" name="Google Shape;226;p24"/>
          <p:cNvGraphicFramePr/>
          <p:nvPr/>
        </p:nvGraphicFramePr>
        <p:xfrm>
          <a:off x="0" y="39687"/>
          <a:ext cx="9144000" cy="6435725"/>
        </p:xfrm>
        <a:graphic>
          <a:graphicData uri="http://schemas.openxmlformats.org/presentationml/2006/ole">
            <mc:AlternateContent>
              <mc:Choice Requires="v">
                <p:oleObj r:id="rId4" imgH="6435725" imgW="9144000" progId="Paint.Picture" spid="_x0000_s1">
                  <p:embed/>
                </p:oleObj>
              </mc:Choice>
              <mc:Fallback>
                <p:oleObj r:id="rId5" imgH="6435725" imgW="9144000" progId="Paint.Picture">
                  <p:embed/>
                  <p:pic>
                    <p:nvPicPr>
                      <p:cNvPr id="226" name="Google Shape;226;p24"/>
                      <p:cNvPicPr preferRelativeResize="0"/>
                      <p:nvPr/>
                    </p:nvPicPr>
                    <p:blipFill rotWithShape="1">
                      <a:blip r:embed="rId6">
                        <a:alphaModFix/>
                      </a:blip>
                      <a:srcRect b="0" l="0" r="0" t="0"/>
                      <a:stretch/>
                    </p:blipFill>
                    <p:spPr>
                      <a:xfrm>
                        <a:off x="0" y="39687"/>
                        <a:ext cx="9144000" cy="6435725"/>
                      </a:xfrm>
                      <a:prstGeom prst="rect">
                        <a:avLst/>
                      </a:prstGeom>
                      <a:noFill/>
                      <a:ln>
                        <a:noFill/>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aphicFrame>
        <p:nvGraphicFramePr>
          <p:cNvPr id="231" name="Google Shape;231;p25"/>
          <p:cNvGraphicFramePr/>
          <p:nvPr/>
        </p:nvGraphicFramePr>
        <p:xfrm>
          <a:off x="395287" y="1916112"/>
          <a:ext cx="8509000" cy="4572000"/>
        </p:xfrm>
        <a:graphic>
          <a:graphicData uri="http://schemas.openxmlformats.org/presentationml/2006/ole">
            <mc:AlternateContent>
              <mc:Choice Requires="v">
                <p:oleObj r:id="rId4" imgH="4572000" imgW="8509000" progId="Paint.Picture" spid="_x0000_s1">
                  <p:embed/>
                </p:oleObj>
              </mc:Choice>
              <mc:Fallback>
                <p:oleObj r:id="rId5" imgH="4572000" imgW="8509000" progId="Paint.Picture">
                  <p:embed/>
                  <p:pic>
                    <p:nvPicPr>
                      <p:cNvPr id="231" name="Google Shape;231;p25"/>
                      <p:cNvPicPr preferRelativeResize="0"/>
                      <p:nvPr/>
                    </p:nvPicPr>
                    <p:blipFill rotWithShape="1">
                      <a:blip r:embed="rId6">
                        <a:alphaModFix/>
                      </a:blip>
                      <a:srcRect b="0" l="0" r="0" t="0"/>
                      <a:stretch/>
                    </p:blipFill>
                    <p:spPr>
                      <a:xfrm>
                        <a:off x="395287" y="1916112"/>
                        <a:ext cx="8509000" cy="4572000"/>
                      </a:xfrm>
                      <a:prstGeom prst="rect">
                        <a:avLst/>
                      </a:prstGeom>
                      <a:noFill/>
                      <a:ln>
                        <a:noFill/>
                      </a:ln>
                    </p:spPr>
                  </p:pic>
                </p:oleObj>
              </mc:Fallback>
            </mc:AlternateContent>
          </a:graphicData>
        </a:graphic>
      </p:graphicFrame>
      <p:sp>
        <p:nvSpPr>
          <p:cNvPr id="232" name="Google Shape;232;p25"/>
          <p:cNvSpPr txBox="1"/>
          <p:nvPr/>
        </p:nvSpPr>
        <p:spPr>
          <a:xfrm>
            <a:off x="827087" y="333375"/>
            <a:ext cx="45720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Laser Neurgailua: </a:t>
            </a:r>
            <a:r>
              <a:rPr b="0" i="0" lang="en-US" sz="2400" u="sng">
                <a:solidFill>
                  <a:schemeClr val="dk1"/>
                </a:solidFill>
                <a:latin typeface="Calibri"/>
                <a:ea typeface="Calibri"/>
                <a:cs typeface="Calibri"/>
                <a:sym typeface="Calibri"/>
                <a:hlinkClick r:id="rId7">
                  <a:extLst>
                    <a:ext uri="{A12FA001-AC4F-418D-AE19-62706E023703}">
                      <ahyp:hlinkClr val="tx"/>
                    </a:ext>
                  </a:extLst>
                </a:hlinkClick>
              </a:rPr>
              <a:t>https://www.youtube.com/watch?v=6H5CqBavB2w</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6"/>
          <p:cNvSpPr txBox="1"/>
          <p:nvPr/>
        </p:nvSpPr>
        <p:spPr>
          <a:xfrm>
            <a:off x="228600" y="152400"/>
            <a:ext cx="72390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000"/>
              <a:buFont typeface="Arial"/>
              <a:buNone/>
            </a:pPr>
            <a:r>
              <a:rPr b="1" i="0" lang="en-US" sz="2000" u="sng">
                <a:solidFill>
                  <a:schemeClr val="dk2"/>
                </a:solidFill>
                <a:latin typeface="Arial"/>
                <a:ea typeface="Arial"/>
                <a:cs typeface="Arial"/>
                <a:sym typeface="Arial"/>
              </a:rPr>
              <a:t>6.- NEURKETA-SISTEMA AKUSTIKOA/ULTRASOINUAK.</a:t>
            </a:r>
            <a:endParaRPr/>
          </a:p>
        </p:txBody>
      </p:sp>
      <p:sp>
        <p:nvSpPr>
          <p:cNvPr id="238" name="Google Shape;238;p26"/>
          <p:cNvSpPr txBox="1"/>
          <p:nvPr/>
        </p:nvSpPr>
        <p:spPr>
          <a:xfrm>
            <a:off x="227012" y="908050"/>
            <a:ext cx="8664575" cy="4770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Telemetria-sistema </a:t>
            </a:r>
            <a:r>
              <a:rPr b="1" i="0" lang="en-US" sz="1600" u="none">
                <a:solidFill>
                  <a:schemeClr val="dk1"/>
                </a:solidFill>
                <a:latin typeface="Arial"/>
                <a:ea typeface="Arial"/>
                <a:cs typeface="Arial"/>
                <a:sym typeface="Arial"/>
              </a:rPr>
              <a:t>zenbait mikrofonoz edo zundaz osatuta dago,</a:t>
            </a:r>
            <a:r>
              <a:rPr b="0" i="0" lang="en-US" sz="1600" u="none">
                <a:solidFill>
                  <a:schemeClr val="dk1"/>
                </a:solidFill>
                <a:latin typeface="Arial"/>
                <a:ea typeface="Arial"/>
                <a:cs typeface="Arial"/>
                <a:sym typeface="Arial"/>
              </a:rPr>
              <a:t> eta </a:t>
            </a:r>
            <a:r>
              <a:rPr b="1" i="0" lang="en-US" sz="1600" u="none">
                <a:solidFill>
                  <a:schemeClr val="dk1"/>
                </a:solidFill>
                <a:latin typeface="Arial"/>
                <a:ea typeface="Arial"/>
                <a:cs typeface="Arial"/>
                <a:sym typeface="Arial"/>
              </a:rPr>
              <a:t>egiaztatu beharreko </a:t>
            </a:r>
            <a:r>
              <a:rPr b="0" i="0" lang="en-US" sz="1600" u="none">
                <a:solidFill>
                  <a:schemeClr val="dk1"/>
                </a:solidFill>
                <a:latin typeface="Arial"/>
                <a:ea typeface="Arial"/>
                <a:cs typeface="Arial"/>
                <a:sym typeface="Arial"/>
              </a:rPr>
              <a:t>ibilgailuaren hainbat </a:t>
            </a:r>
            <a:r>
              <a:rPr b="1" i="0" lang="en-US" sz="1600" u="none">
                <a:solidFill>
                  <a:schemeClr val="dk1"/>
                </a:solidFill>
                <a:latin typeface="Arial"/>
                <a:ea typeface="Arial"/>
                <a:cs typeface="Arial"/>
                <a:sym typeface="Arial"/>
              </a:rPr>
              <a:t>puntutan kokatzen dira</a:t>
            </a:r>
            <a:r>
              <a:rPr b="0" i="0" lang="en-US" sz="1600" u="none">
                <a:solidFill>
                  <a:schemeClr val="dk1"/>
                </a:solidFill>
                <a:latin typeface="Arial"/>
                <a:ea typeface="Arial"/>
                <a:cs typeface="Arial"/>
                <a:sym typeface="Arial"/>
              </a:rPr>
              <a:t>. Zunda hauek ultrasoinuen seinale bat igortzen dute, esploratzailean dauden hartzaile batzuek jasoa. </a:t>
            </a:r>
            <a:r>
              <a:rPr b="1" i="0" lang="en-US" sz="1600" u="none">
                <a:solidFill>
                  <a:schemeClr val="dk1"/>
                </a:solidFill>
                <a:latin typeface="Arial"/>
                <a:ea typeface="Arial"/>
                <a:cs typeface="Arial"/>
                <a:sym typeface="Arial"/>
              </a:rPr>
              <a:t>Esploratzailea aluminiozko habe bat </a:t>
            </a:r>
            <a:r>
              <a:rPr b="0" i="0" lang="en-US" sz="1600" u="none">
                <a:solidFill>
                  <a:schemeClr val="dk1"/>
                </a:solidFill>
                <a:latin typeface="Arial"/>
                <a:ea typeface="Arial"/>
                <a:cs typeface="Arial"/>
                <a:sym typeface="Arial"/>
              </a:rPr>
              <a:t>da, </a:t>
            </a:r>
            <a:r>
              <a:rPr b="1" i="0" lang="en-US" sz="1600" u="none">
                <a:solidFill>
                  <a:schemeClr val="dk1"/>
                </a:solidFill>
                <a:latin typeface="Arial"/>
                <a:ea typeface="Arial"/>
                <a:cs typeface="Arial"/>
                <a:sym typeface="Arial"/>
              </a:rPr>
              <a:t>beharrezko tresneria duena</a:t>
            </a:r>
            <a:r>
              <a:rPr b="0" i="0" lang="en-US" sz="1600" u="none">
                <a:solidFill>
                  <a:schemeClr val="dk1"/>
                </a:solidFill>
                <a:latin typeface="Arial"/>
                <a:ea typeface="Arial"/>
                <a:cs typeface="Arial"/>
                <a:sym typeface="Arial"/>
              </a:rPr>
              <a:t>.</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Sistema honen oinarria </a:t>
            </a:r>
            <a:r>
              <a:rPr b="1" i="0" lang="en-US" sz="1600" u="none">
                <a:solidFill>
                  <a:schemeClr val="dk1"/>
                </a:solidFill>
                <a:latin typeface="Arial"/>
                <a:ea typeface="Arial"/>
                <a:cs typeface="Arial"/>
                <a:sym typeface="Arial"/>
              </a:rPr>
              <a:t>soinuak abiadura konstantean hedatzeko duen propietatean oinarritzen da</a:t>
            </a:r>
            <a:r>
              <a:rPr b="0" i="0" lang="en-US" sz="1600" u="none">
                <a:solidFill>
                  <a:schemeClr val="dk1"/>
                </a:solidFill>
                <a:latin typeface="Arial"/>
                <a:ea typeface="Arial"/>
                <a:cs typeface="Arial"/>
                <a:sym typeface="Arial"/>
              </a:rPr>
              <a:t>. Ezaugarri horren ondorioz, uhinek 2 punturen artean mugitzeko behar duten denbora zehatz neurtu daiteke; izan ere, emisiotik harrerara igarotzen den denboraren arabera, bien arteko distantzia zehazten da.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Neurgailuak (laser neurgailuaren antzekoa) kontrolguneak mekanikarekin edo mekanikarik gabe neur ditzake.</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Merkatuan hainbat sistema daude, baina, funtsean, programa informatiko batek kudeatutako ultrasoinuen igorle eta hartzaile multzo bat dute. Programa informatikoan dagoen ibilgailuaren fitxa teknikoa hautatu ondoren, </a:t>
            </a:r>
            <a:r>
              <a:rPr b="1" i="0" lang="en-US" sz="1600" u="none">
                <a:solidFill>
                  <a:schemeClr val="dk1"/>
                </a:solidFill>
                <a:latin typeface="Arial"/>
                <a:ea typeface="Arial"/>
                <a:cs typeface="Arial"/>
                <a:sym typeface="Arial"/>
              </a:rPr>
              <a:t>igorlea kontrolatu beharreko puntuetan kokatzen da </a:t>
            </a:r>
            <a:r>
              <a:rPr b="0" i="0" lang="en-US" sz="1600" u="none">
                <a:solidFill>
                  <a:schemeClr val="dk1"/>
                </a:solidFill>
                <a:latin typeface="Arial"/>
                <a:ea typeface="Arial"/>
                <a:cs typeface="Arial"/>
                <a:sym typeface="Arial"/>
              </a:rPr>
              <a:t>eta hartzaileak jasoko dituen </a:t>
            </a:r>
            <a:r>
              <a:rPr b="1" i="0" lang="en-US" sz="1600" u="none">
                <a:solidFill>
                  <a:schemeClr val="dk1"/>
                </a:solidFill>
                <a:latin typeface="Arial"/>
                <a:ea typeface="Arial"/>
                <a:cs typeface="Arial"/>
                <a:sym typeface="Arial"/>
              </a:rPr>
              <a:t>uhinak igortzen ditu</a:t>
            </a:r>
            <a:r>
              <a:rPr b="0" i="0" lang="en-US" sz="1600" u="none">
                <a:solidFill>
                  <a:schemeClr val="dk1"/>
                </a:solidFill>
                <a:latin typeface="Arial"/>
                <a:ea typeface="Arial"/>
                <a:cs typeface="Arial"/>
                <a:sym typeface="Arial"/>
              </a:rPr>
              <a:t>. Uhinek ibilbidea egiteko behar duten denboraren arabera, ordenagailuak puntuaren posizioa kalkulatzen du eta fitxan buruz ikasitako balioekin alderatzen ditu, pantailan modu grafiko eta zenbakizkoan neurketaren emaitza adieraziz. Sistema honek edozein puntu konpara dezake.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7"/>
          <p:cNvSpPr txBox="1"/>
          <p:nvPr/>
        </p:nvSpPr>
        <p:spPr>
          <a:xfrm>
            <a:off x="395287" y="404812"/>
            <a:ext cx="82804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sng">
                <a:solidFill>
                  <a:schemeClr val="dk1"/>
                </a:solidFill>
                <a:latin typeface="Calibri"/>
                <a:ea typeface="Calibri"/>
                <a:cs typeface="Calibri"/>
                <a:sym typeface="Calibri"/>
                <a:hlinkClick r:id="rId3">
                  <a:extLst>
                    <a:ext uri="{A12FA001-AC4F-418D-AE19-62706E023703}">
                      <ahyp:hlinkClr val="tx"/>
                    </a:ext>
                  </a:extLst>
                </a:hlinkClick>
              </a:rPr>
              <a:t>https://www.youtube.com/watch?v=x3xPyb03rQE</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Calibri"/>
              <a:buNone/>
            </a:pPr>
            <a:r>
              <a:rPr b="0" i="0" lang="en-US" sz="2400" u="sng">
                <a:solidFill>
                  <a:schemeClr val="dk1"/>
                </a:solidFill>
                <a:latin typeface="Calibri"/>
                <a:ea typeface="Calibri"/>
                <a:cs typeface="Calibri"/>
                <a:sym typeface="Calibri"/>
                <a:hlinkClick r:id="rId4">
                  <a:extLst>
                    <a:ext uri="{A12FA001-AC4F-418D-AE19-62706E023703}">
                      <ahyp:hlinkClr val="tx"/>
                    </a:ext>
                  </a:extLst>
                </a:hlinkClick>
              </a:rPr>
              <a:t>https://www.youtube.com/watch?v=Ri70831B0UY</a:t>
            </a:r>
            <a:endParaRPr/>
          </a:p>
        </p:txBody>
      </p:sp>
      <p:pic>
        <p:nvPicPr>
          <p:cNvPr id="244" name="Google Shape;244;p27"/>
          <p:cNvPicPr preferRelativeResize="0"/>
          <p:nvPr/>
        </p:nvPicPr>
        <p:blipFill rotWithShape="1">
          <a:blip r:embed="rId5">
            <a:alphaModFix/>
          </a:blip>
          <a:srcRect b="17262" l="5476" r="9642" t="15625"/>
          <a:stretch/>
        </p:blipFill>
        <p:spPr>
          <a:xfrm>
            <a:off x="1042987" y="1773237"/>
            <a:ext cx="7337425" cy="46402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8"/>
          <p:cNvSpPr txBox="1"/>
          <p:nvPr/>
        </p:nvSpPr>
        <p:spPr>
          <a:xfrm>
            <a:off x="228600" y="152400"/>
            <a:ext cx="8305800" cy="53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000"/>
              <a:buFont typeface="Arial"/>
              <a:buNone/>
            </a:pPr>
            <a:r>
              <a:rPr b="1" i="0" lang="en-US" sz="2000" u="sng">
                <a:solidFill>
                  <a:schemeClr val="dk2"/>
                </a:solidFill>
                <a:latin typeface="Arial"/>
                <a:ea typeface="Arial"/>
                <a:cs typeface="Arial"/>
                <a:sym typeface="Arial"/>
              </a:rPr>
              <a:t>7.- KONTROL POSITIBOKO NEURKETA SISTEMA (MZ CELETTE)</a:t>
            </a:r>
            <a:endParaRPr/>
          </a:p>
        </p:txBody>
      </p:sp>
      <p:sp>
        <p:nvSpPr>
          <p:cNvPr id="250" name="Google Shape;250;p28"/>
          <p:cNvSpPr txBox="1"/>
          <p:nvPr/>
        </p:nvSpPr>
        <p:spPr>
          <a:xfrm>
            <a:off x="323850" y="908050"/>
            <a:ext cx="821055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Sistema honek </a:t>
            </a:r>
            <a:r>
              <a:rPr b="1" i="0" lang="en-US" sz="1600" u="none">
                <a:solidFill>
                  <a:schemeClr val="dk1"/>
                </a:solidFill>
                <a:latin typeface="Arial"/>
                <a:ea typeface="Arial"/>
                <a:cs typeface="Arial"/>
                <a:sym typeface="Arial"/>
              </a:rPr>
              <a:t>ez digu deformazioen zenbakizko baliorik ematen</a:t>
            </a:r>
            <a:r>
              <a:rPr b="0" i="0" lang="en-US" sz="1600" u="none">
                <a:solidFill>
                  <a:schemeClr val="dk1"/>
                </a:solidFill>
                <a:latin typeface="Arial"/>
                <a:ea typeface="Arial"/>
                <a:cs typeface="Arial"/>
                <a:sym typeface="Arial"/>
              </a:rPr>
              <a:t>; kasu honetan, </a:t>
            </a:r>
            <a:r>
              <a:rPr b="1" i="0" lang="en-US" sz="1600" u="none">
                <a:solidFill>
                  <a:schemeClr val="dk1"/>
                </a:solidFill>
                <a:latin typeface="Arial"/>
                <a:ea typeface="Arial"/>
                <a:cs typeface="Arial"/>
                <a:sym typeface="Arial"/>
              </a:rPr>
              <a:t>sartu edo ez sartu </a:t>
            </a:r>
            <a:r>
              <a:rPr b="0" i="0" lang="en-US" sz="1600" u="none">
                <a:solidFill>
                  <a:schemeClr val="dk1"/>
                </a:solidFill>
                <a:latin typeface="Arial"/>
                <a:ea typeface="Arial"/>
                <a:cs typeface="Arial"/>
                <a:sym typeface="Arial"/>
              </a:rPr>
              <a:t>egingo litzateke. Hau izan zen diseinatutako lehen sistemetako bat, eta bere erabilera erraztasunagatik, oraindik ere irauten du. </a:t>
            </a:r>
            <a:r>
              <a:rPr b="1" i="0" lang="en-US" sz="1600" u="none">
                <a:solidFill>
                  <a:schemeClr val="dk1"/>
                </a:solidFill>
                <a:latin typeface="Arial"/>
                <a:ea typeface="Arial"/>
                <a:cs typeface="Arial"/>
                <a:sym typeface="Arial"/>
              </a:rPr>
              <a:t>Trabesak </a:t>
            </a:r>
            <a:r>
              <a:rPr b="0" i="0" lang="en-US" sz="1600" u="none">
                <a:solidFill>
                  <a:schemeClr val="dk1"/>
                </a:solidFill>
                <a:latin typeface="Arial"/>
                <a:ea typeface="Arial"/>
                <a:cs typeface="Arial"/>
                <a:sym typeface="Arial"/>
              </a:rPr>
              <a:t>(unibertsalak), </a:t>
            </a:r>
            <a:r>
              <a:rPr b="1" i="0" lang="en-US" sz="1600" u="none">
                <a:solidFill>
                  <a:schemeClr val="dk1"/>
                </a:solidFill>
                <a:latin typeface="Arial"/>
                <a:ea typeface="Arial"/>
                <a:cs typeface="Arial"/>
                <a:sym typeface="Arial"/>
              </a:rPr>
              <a:t>torretak</a:t>
            </a:r>
            <a:r>
              <a:rPr b="0" i="0" lang="en-US" sz="1600" u="none">
                <a:solidFill>
                  <a:schemeClr val="dk1"/>
                </a:solidFill>
                <a:latin typeface="Arial"/>
                <a:ea typeface="Arial"/>
                <a:cs typeface="Arial"/>
                <a:sym typeface="Arial"/>
              </a:rPr>
              <a:t> (unibertsalak) </a:t>
            </a:r>
            <a:r>
              <a:rPr b="1" i="0" lang="en-US" sz="1600" u="none">
                <a:solidFill>
                  <a:schemeClr val="dk1"/>
                </a:solidFill>
                <a:latin typeface="Arial"/>
                <a:ea typeface="Arial"/>
                <a:cs typeface="Arial"/>
                <a:sym typeface="Arial"/>
              </a:rPr>
              <a:t>eta burua</a:t>
            </a:r>
            <a:r>
              <a:rPr b="0" i="0" lang="en-US" sz="1600" u="none">
                <a:solidFill>
                  <a:schemeClr val="dk1"/>
                </a:solidFill>
                <a:latin typeface="Arial"/>
                <a:ea typeface="Arial"/>
                <a:cs typeface="Arial"/>
                <a:sym typeface="Arial"/>
              </a:rPr>
              <a:t>k (ibilgailu bakoitzarentzat espezifikoak) ditu, eta </a:t>
            </a:r>
            <a:r>
              <a:rPr b="1" i="0" lang="en-US" sz="1600" u="none">
                <a:solidFill>
                  <a:schemeClr val="dk1"/>
                </a:solidFill>
                <a:latin typeface="Arial"/>
                <a:ea typeface="Arial"/>
                <a:cs typeface="Arial"/>
                <a:sym typeface="Arial"/>
              </a:rPr>
              <a:t>horiekin karrozeriako kontrol-puntu nagusien txantiloi zehatza erreproduzitzen dugu</a:t>
            </a:r>
            <a:r>
              <a:rPr b="0" i="0" lang="en-US" sz="1600" u="none">
                <a:solidFill>
                  <a:schemeClr val="dk1"/>
                </a:solidFill>
                <a:latin typeface="Arial"/>
                <a:ea typeface="Arial"/>
                <a:cs typeface="Arial"/>
                <a:sym typeface="Arial"/>
              </a:rPr>
              <a:t>. Autoa puntu horien gainean zehazki koinziditu behar du.</a:t>
            </a:r>
            <a:endParaRPr/>
          </a:p>
        </p:txBody>
      </p:sp>
      <p:sp>
        <p:nvSpPr>
          <p:cNvPr id="251" name="Google Shape;251;p28"/>
          <p:cNvSpPr txBox="1"/>
          <p:nvPr/>
        </p:nvSpPr>
        <p:spPr>
          <a:xfrm>
            <a:off x="323850" y="2524125"/>
            <a:ext cx="4824412" cy="4032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Horretarako, ezinbestekoa da gure bankada mugikorra (gurpilduna) izatea, eta </a:t>
            </a:r>
            <a:r>
              <a:rPr b="1" i="0" lang="en-US" sz="1600" u="none">
                <a:solidFill>
                  <a:schemeClr val="dk1"/>
                </a:solidFill>
                <a:latin typeface="Arial"/>
                <a:ea typeface="Arial"/>
                <a:cs typeface="Arial"/>
                <a:sym typeface="Arial"/>
              </a:rPr>
              <a:t>haren goiko aldea mekanizatuta egotea</a:t>
            </a:r>
            <a:r>
              <a:rPr b="0" i="0" lang="en-US" sz="1600" u="none">
                <a:solidFill>
                  <a:schemeClr val="dk1"/>
                </a:solidFill>
                <a:latin typeface="Arial"/>
                <a:ea typeface="Arial"/>
                <a:cs typeface="Arial"/>
                <a:sym typeface="Arial"/>
              </a:rPr>
              <a:t>, elkarrengandik distantzia berera dauden eta zenbaki batez identifikatuta dauden </a:t>
            </a:r>
            <a:r>
              <a:rPr b="1" i="0" lang="en-US" sz="1600" u="none">
                <a:solidFill>
                  <a:schemeClr val="dk1"/>
                </a:solidFill>
                <a:latin typeface="Arial"/>
                <a:ea typeface="Arial"/>
                <a:cs typeface="Arial"/>
                <a:sym typeface="Arial"/>
              </a:rPr>
              <a:t>zulo askorekin</a:t>
            </a:r>
            <a:r>
              <a:rPr b="0" i="0" lang="en-US" sz="1600" u="none">
                <a:solidFill>
                  <a:schemeClr val="dk1"/>
                </a:solidFill>
                <a:latin typeface="Arial"/>
                <a:ea typeface="Arial"/>
                <a:cs typeface="Arial"/>
                <a:sym typeface="Arial"/>
              </a:rPr>
              <a:t>. Zulo horiek </a:t>
            </a:r>
            <a:r>
              <a:rPr b="1" i="0" lang="en-US" sz="1600" u="none">
                <a:solidFill>
                  <a:schemeClr val="dk1"/>
                </a:solidFill>
                <a:latin typeface="Arial"/>
                <a:ea typeface="Arial"/>
                <a:cs typeface="Arial"/>
                <a:sym typeface="Arial"/>
              </a:rPr>
              <a:t>trabesak fitxan adierazitako posizioan finkatzeko </a:t>
            </a:r>
            <a:r>
              <a:rPr b="0" i="0" lang="en-US" sz="1600" u="none">
                <a:solidFill>
                  <a:schemeClr val="dk1"/>
                </a:solidFill>
                <a:latin typeface="Arial"/>
                <a:ea typeface="Arial"/>
                <a:cs typeface="Arial"/>
                <a:sym typeface="Arial"/>
              </a:rPr>
              <a:t>balioko dute. </a:t>
            </a:r>
            <a:r>
              <a:rPr b="1" i="0" lang="en-US" sz="1600" u="none">
                <a:solidFill>
                  <a:schemeClr val="dk1"/>
                </a:solidFill>
                <a:latin typeface="Arial"/>
                <a:ea typeface="Arial"/>
                <a:cs typeface="Arial"/>
                <a:sym typeface="Arial"/>
              </a:rPr>
              <a:t>Trabesen gainean </a:t>
            </a:r>
            <a:r>
              <a:rPr b="0" i="0" lang="en-US" sz="1600" u="none">
                <a:solidFill>
                  <a:schemeClr val="dk1"/>
                </a:solidFill>
                <a:latin typeface="Arial"/>
                <a:ea typeface="Arial"/>
                <a:cs typeface="Arial"/>
                <a:sym typeface="Arial"/>
              </a:rPr>
              <a:t>posizio zehatza duten </a:t>
            </a:r>
            <a:r>
              <a:rPr b="1" i="0" lang="en-US" sz="1600" u="none">
                <a:solidFill>
                  <a:schemeClr val="dk1"/>
                </a:solidFill>
                <a:latin typeface="Arial"/>
                <a:ea typeface="Arial"/>
                <a:cs typeface="Arial"/>
                <a:sym typeface="Arial"/>
              </a:rPr>
              <a:t>dorreak jarriko ditugu</a:t>
            </a:r>
            <a:r>
              <a:rPr b="0" i="0" lang="en-US" sz="1600" u="none">
                <a:solidFill>
                  <a:schemeClr val="dk1"/>
                </a:solidFill>
                <a:latin typeface="Arial"/>
                <a:ea typeface="Arial"/>
                <a:cs typeface="Arial"/>
                <a:sym typeface="Arial"/>
              </a:rPr>
              <a:t>, eta </a:t>
            </a:r>
            <a:r>
              <a:rPr b="1" i="0" lang="en-US" sz="1600" u="none">
                <a:solidFill>
                  <a:schemeClr val="dk1"/>
                </a:solidFill>
                <a:latin typeface="Arial"/>
                <a:ea typeface="Arial"/>
                <a:cs typeface="Arial"/>
                <a:sym typeface="Arial"/>
              </a:rPr>
              <a:t>horien gainean</a:t>
            </a: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tresna espezifikoak jarriko ditugu </a:t>
            </a:r>
            <a:r>
              <a:rPr b="0" i="0" lang="en-US" sz="1600" u="none">
                <a:solidFill>
                  <a:schemeClr val="dk1"/>
                </a:solidFill>
                <a:latin typeface="Arial"/>
                <a:ea typeface="Arial"/>
                <a:cs typeface="Arial"/>
                <a:sym typeface="Arial"/>
              </a:rPr>
              <a:t>pasagailu baten bidez. Goiko tresna espezifikoak alokatu egiten dira.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Fitxaren arabera, ibilgailuaren konposizioa edo beheko txantiloia eraiki beharko dugu.</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Muntatuta dagoenean, bankada ibilgailurantz eramaten dugu, aurretik kotxea bi zutabeko elebadore batean jasota dagoenik.</a:t>
            </a:r>
            <a:endParaRPr/>
          </a:p>
        </p:txBody>
      </p:sp>
      <p:pic>
        <p:nvPicPr>
          <p:cNvPr descr="E:\eeestructuras\utiles espe.bmp" id="252" name="Google Shape;252;p28"/>
          <p:cNvPicPr preferRelativeResize="0"/>
          <p:nvPr/>
        </p:nvPicPr>
        <p:blipFill rotWithShape="1">
          <a:blip r:embed="rId3">
            <a:alphaModFix/>
          </a:blip>
          <a:srcRect b="0" l="0" r="0" t="0"/>
          <a:stretch/>
        </p:blipFill>
        <p:spPr>
          <a:xfrm>
            <a:off x="5148262" y="2349500"/>
            <a:ext cx="3200400" cy="4038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E:\eeestructuras\coche en bancada celette.JPG" id="257" name="Google Shape;257;p29"/>
          <p:cNvPicPr preferRelativeResize="0"/>
          <p:nvPr/>
        </p:nvPicPr>
        <p:blipFill rotWithShape="1">
          <a:blip r:embed="rId3">
            <a:alphaModFix/>
          </a:blip>
          <a:srcRect b="0" l="0" r="0" t="0"/>
          <a:stretch/>
        </p:blipFill>
        <p:spPr>
          <a:xfrm>
            <a:off x="304800" y="228600"/>
            <a:ext cx="8534400" cy="640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nvSpPr>
        <p:spPr>
          <a:xfrm>
            <a:off x="381000" y="115887"/>
            <a:ext cx="8458200" cy="636111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Neurgailuak bi multzotan sailkatuko ditugu: alde batetik, guztiok ezagutzen ditugun neurgailuak ditugu, eta neurri azkar edo zuzena ematen digute; bestetik, beste talde batean, neurtu ahal izateko, ibilgailua zentratu behar dutenak. Hauek dira ezagunak:</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 FLEXOMETROA</a:t>
            </a:r>
            <a:endParaRPr/>
          </a:p>
          <a:p>
            <a:pPr indent="0" lvl="0" marL="0" marR="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 GONIOMETROA</a:t>
            </a:r>
            <a:endParaRPr/>
          </a:p>
          <a:p>
            <a:pPr indent="0" lvl="0" marL="0" marR="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 MICROMETROA</a:t>
            </a:r>
            <a:endParaRPr/>
          </a:p>
          <a:p>
            <a:pPr indent="0" lvl="0" marL="0" marR="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 LODIERA GALGAK</a:t>
            </a:r>
            <a:endParaRPr/>
          </a:p>
          <a:p>
            <a:pPr indent="0" lvl="0" marL="0" marR="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 ERREGELA GRADUATUA                   </a:t>
            </a:r>
            <a:endParaRPr/>
          </a:p>
          <a:p>
            <a:pPr indent="0" lvl="0" marL="0" marR="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 ESKUADRA</a:t>
            </a:r>
            <a:endParaRPr/>
          </a:p>
          <a:p>
            <a:pPr indent="0" lvl="0" marL="0" marR="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 KALIBREA</a:t>
            </a:r>
            <a:endParaRPr/>
          </a:p>
          <a:p>
            <a:pPr indent="0" lvl="0" marL="0" marR="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 NIBELA</a:t>
            </a:r>
            <a:endParaRPr/>
          </a:p>
          <a:p>
            <a:pPr indent="0" lvl="0" marL="0" marR="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 HAGADUN KOMPASA</a:t>
            </a:r>
            <a:endParaRPr/>
          </a:p>
          <a:p>
            <a:pPr indent="0" lvl="0" marL="0" marR="0" rtl="0" algn="l">
              <a:lnSpc>
                <a:spcPct val="100000"/>
              </a:lnSpc>
              <a:spcBef>
                <a:spcPts val="0"/>
              </a:spcBef>
              <a:spcAft>
                <a:spcPts val="0"/>
              </a:spcAft>
              <a:buClr>
                <a:schemeClr val="dk1"/>
              </a:buClr>
              <a:buSzPts val="2000"/>
              <a:buFont typeface="Calibri"/>
              <a:buNone/>
            </a:pPr>
            <a:r>
              <a:t/>
            </a:r>
            <a:endParaRPr b="1" i="0" sz="2000" u="non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Horietatik guztietatik, haga-konpasak bakarrik aztertuko ditugu, gainerako neurgailuen artean desberdina edo ezohikoa den bakarra delako, nolabait ere tipikoak direla esateagatik.</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Hagadun konpasa luzera handiko erregela teleskopiko bat da, bere muturretan, bertan, perpendikularki graduatutako langa batzuk sartzeko ostatu bat duena, kontrol zuloetan sartu eta konpasa nibelatuta jarri ahal izateko. Konparazioaren bidez neurtzen da, hau da, puntu simetrikoen arteko neurketak alderatzen dira; adibidez, 2 eta 2 arteko 4 puntu simetrikok berdinak izan behar duten 2 diagonal sortzen dituzte. Konpasak diagonal horiek neurtzen ditu aldeak alderatzeko.</a:t>
            </a:r>
            <a:endParaRPr/>
          </a:p>
        </p:txBody>
      </p:sp>
      <p:pic>
        <p:nvPicPr>
          <p:cNvPr descr="J:\eeestructuras\fotos ayuda powerpoint\COMPAS.JPG" id="96" name="Google Shape;96;p3"/>
          <p:cNvPicPr preferRelativeResize="0"/>
          <p:nvPr/>
        </p:nvPicPr>
        <p:blipFill rotWithShape="1">
          <a:blip r:embed="rId3">
            <a:alphaModFix/>
          </a:blip>
          <a:srcRect b="0" l="0" r="0" t="0"/>
          <a:stretch/>
        </p:blipFill>
        <p:spPr>
          <a:xfrm>
            <a:off x="4370387" y="1341437"/>
            <a:ext cx="4114800" cy="2813050"/>
          </a:xfrm>
          <a:prstGeom prst="rect">
            <a:avLst/>
          </a:prstGeom>
          <a:noFill/>
          <a:ln>
            <a:noFill/>
          </a:ln>
        </p:spPr>
      </p:pic>
      <p:cxnSp>
        <p:nvCxnSpPr>
          <p:cNvPr id="97" name="Google Shape;97;p3"/>
          <p:cNvCxnSpPr/>
          <p:nvPr/>
        </p:nvCxnSpPr>
        <p:spPr>
          <a:xfrm flipH="1" rot="10800000">
            <a:off x="3276600" y="2895600"/>
            <a:ext cx="1828800" cy="990600"/>
          </a:xfrm>
          <a:prstGeom prst="straightConnector1">
            <a:avLst/>
          </a:prstGeom>
          <a:noFill/>
          <a:ln cap="flat" cmpd="sng" w="38100">
            <a:solidFill>
              <a:srgbClr val="FF0000"/>
            </a:solidFill>
            <a:prstDash val="solid"/>
            <a:miter lim="800000"/>
            <a:headEnd len="med" w="med" type="none"/>
            <a:tailEnd len="med" w="med"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0"/>
          <p:cNvSpPr txBox="1"/>
          <p:nvPr/>
        </p:nvSpPr>
        <p:spPr>
          <a:xfrm>
            <a:off x="107950" y="115887"/>
            <a:ext cx="4319587" cy="304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Bankada azpian jarri eta </a:t>
            </a:r>
            <a:r>
              <a:rPr b="1" i="0" lang="en-US" sz="1600" u="none">
                <a:solidFill>
                  <a:schemeClr val="dk1"/>
                </a:solidFill>
                <a:latin typeface="Arial"/>
                <a:ea typeface="Arial"/>
                <a:cs typeface="Arial"/>
                <a:sym typeface="Arial"/>
              </a:rPr>
              <a:t>ibilgailua poliki-poliki jaitsiko dugu</a:t>
            </a:r>
            <a:r>
              <a:rPr b="0" i="0" lang="en-US" sz="1600" u="none">
                <a:solidFill>
                  <a:schemeClr val="dk1"/>
                </a:solidFill>
                <a:latin typeface="Arial"/>
                <a:ea typeface="Arial"/>
                <a:cs typeface="Arial"/>
                <a:sym typeface="Arial"/>
              </a:rPr>
              <a:t>, karrozeria koinziditu ondo arte. Karrozeria gainean finkatzean (</a:t>
            </a:r>
            <a:r>
              <a:rPr b="1" i="0" lang="en-US" sz="1600" u="none">
                <a:solidFill>
                  <a:schemeClr val="dk1"/>
                </a:solidFill>
                <a:latin typeface="Arial"/>
                <a:ea typeface="Arial"/>
                <a:cs typeface="Arial"/>
                <a:sym typeface="Arial"/>
              </a:rPr>
              <a:t>ez dago tresnak tolesteko arriskurik, oso sendoak baitira</a:t>
            </a:r>
            <a:r>
              <a:rPr b="0" i="0" lang="en-US" sz="1600" u="none">
                <a:solidFill>
                  <a:schemeClr val="dk1"/>
                </a:solidFill>
                <a:latin typeface="Arial"/>
                <a:ea typeface="Arial"/>
                <a:cs typeface="Arial"/>
                <a:sym typeface="Arial"/>
              </a:rPr>
              <a:t>), barailekin (mordazas) lotzen dugu ibilgailua, eta baraila horiek mugikorrak dira x, y, z ardatzetan. Batzuetan utilaren burua bera erabiltzen dugu ibilgailua lotzeko; adibidez, atzeko exekidura zubia askatzen badugu, torlojuen zuloetan buruaren torlojua sartuko genuke, eta, bide batez, kontra tiro bezela egiten digu.</a:t>
            </a:r>
            <a:endParaRPr/>
          </a:p>
        </p:txBody>
      </p:sp>
      <p:pic>
        <p:nvPicPr>
          <p:cNvPr descr="E:\eeestructuras\fotos ayuda powerpoint\UTIL NO UNII.bmp" id="263" name="Google Shape;263;p30"/>
          <p:cNvPicPr preferRelativeResize="0"/>
          <p:nvPr/>
        </p:nvPicPr>
        <p:blipFill rotWithShape="1">
          <a:blip r:embed="rId3">
            <a:alphaModFix/>
          </a:blip>
          <a:srcRect b="0" l="0" r="0" t="0"/>
          <a:stretch/>
        </p:blipFill>
        <p:spPr>
          <a:xfrm>
            <a:off x="4495800" y="255587"/>
            <a:ext cx="4572000" cy="1801812"/>
          </a:xfrm>
          <a:prstGeom prst="rect">
            <a:avLst/>
          </a:prstGeom>
          <a:noFill/>
          <a:ln>
            <a:noFill/>
          </a:ln>
        </p:spPr>
      </p:pic>
      <p:pic>
        <p:nvPicPr>
          <p:cNvPr descr="E:\eeestructuras\utiles esp.bmp" id="264" name="Google Shape;264;p30"/>
          <p:cNvPicPr preferRelativeResize="0"/>
          <p:nvPr/>
        </p:nvPicPr>
        <p:blipFill rotWithShape="1">
          <a:blip r:embed="rId4">
            <a:alphaModFix/>
          </a:blip>
          <a:srcRect b="0" l="0" r="0" t="0"/>
          <a:stretch/>
        </p:blipFill>
        <p:spPr>
          <a:xfrm>
            <a:off x="4572000" y="1981200"/>
            <a:ext cx="4283075" cy="4648200"/>
          </a:xfrm>
          <a:prstGeom prst="rect">
            <a:avLst/>
          </a:prstGeom>
          <a:noFill/>
          <a:ln>
            <a:noFill/>
          </a:ln>
        </p:spPr>
      </p:pic>
      <p:pic>
        <p:nvPicPr>
          <p:cNvPr descr="E:\eeestructuras\medidor utiles especificos celette\caj con utiles especificos 1.JPG" id="265" name="Google Shape;265;p30"/>
          <p:cNvPicPr preferRelativeResize="0"/>
          <p:nvPr/>
        </p:nvPicPr>
        <p:blipFill rotWithShape="1">
          <a:blip r:embed="rId5">
            <a:alphaModFix/>
          </a:blip>
          <a:srcRect b="0" l="0" r="0" t="0"/>
          <a:stretch/>
        </p:blipFill>
        <p:spPr>
          <a:xfrm>
            <a:off x="381000" y="3810000"/>
            <a:ext cx="3733800" cy="2800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1"/>
          <p:cNvSpPr txBox="1"/>
          <p:nvPr/>
        </p:nvSpPr>
        <p:spPr>
          <a:xfrm>
            <a:off x="107950" y="3789362"/>
            <a:ext cx="4572000" cy="2554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Burua ez badator bat, ibilgailua ez dago neurri egokietan.</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Eskaintzen dituen </a:t>
            </a:r>
            <a:r>
              <a:rPr b="1" i="0" lang="en-US" sz="1600" u="none">
                <a:solidFill>
                  <a:schemeClr val="dk1"/>
                </a:solidFill>
                <a:latin typeface="Arial"/>
                <a:ea typeface="Arial"/>
                <a:cs typeface="Arial"/>
                <a:sym typeface="Arial"/>
              </a:rPr>
              <a:t>abantailak</a:t>
            </a:r>
            <a:r>
              <a:rPr b="0" i="0" lang="en-US" sz="1600" u="none">
                <a:solidFill>
                  <a:schemeClr val="dk1"/>
                </a:solidFill>
                <a:latin typeface="Arial"/>
                <a:ea typeface="Arial"/>
                <a:cs typeface="Arial"/>
                <a:sym typeface="Arial"/>
              </a:rPr>
              <a:t>:</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Sinpletasuna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Finkapen sendoa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Tolerantzia-irizpideak ezabatzea.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Ez du ia mantentze-lanik behar</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Ez da ia prestakuntzarik behar erabiltzeko.</a:t>
            </a:r>
            <a:endParaRPr/>
          </a:p>
        </p:txBody>
      </p:sp>
      <p:pic>
        <p:nvPicPr>
          <p:cNvPr descr="E:\eeestructuras\medidor utiles especificos celette\util en agujero control 2.JPG" id="271" name="Google Shape;271;p31"/>
          <p:cNvPicPr preferRelativeResize="0"/>
          <p:nvPr/>
        </p:nvPicPr>
        <p:blipFill rotWithShape="1">
          <a:blip r:embed="rId3">
            <a:alphaModFix/>
          </a:blip>
          <a:srcRect b="0" l="0" r="0" t="0"/>
          <a:stretch/>
        </p:blipFill>
        <p:spPr>
          <a:xfrm>
            <a:off x="4953000" y="304800"/>
            <a:ext cx="3829050" cy="5105400"/>
          </a:xfrm>
          <a:prstGeom prst="rect">
            <a:avLst/>
          </a:prstGeom>
          <a:noFill/>
          <a:ln>
            <a:noFill/>
          </a:ln>
        </p:spPr>
      </p:pic>
      <p:pic>
        <p:nvPicPr>
          <p:cNvPr descr="E:\eeestructuras\medidor utiles especificos celette\montaje utiles en traviesas.JPG" id="272" name="Google Shape;272;p31"/>
          <p:cNvPicPr preferRelativeResize="0"/>
          <p:nvPr/>
        </p:nvPicPr>
        <p:blipFill rotWithShape="1">
          <a:blip r:embed="rId4">
            <a:alphaModFix/>
          </a:blip>
          <a:srcRect b="0" l="0" r="0" t="0"/>
          <a:stretch/>
        </p:blipFill>
        <p:spPr>
          <a:xfrm>
            <a:off x="228600" y="304800"/>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2"/>
          <p:cNvSpPr txBox="1"/>
          <p:nvPr/>
        </p:nvSpPr>
        <p:spPr>
          <a:xfrm>
            <a:off x="76200" y="304800"/>
            <a:ext cx="4572000" cy="2554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Eskaintzen dituen </a:t>
            </a:r>
            <a:r>
              <a:rPr b="1" i="0" lang="en-US" sz="1600" u="none">
                <a:solidFill>
                  <a:schemeClr val="dk1"/>
                </a:solidFill>
                <a:latin typeface="Arial"/>
                <a:ea typeface="Arial"/>
                <a:cs typeface="Arial"/>
                <a:sym typeface="Arial"/>
              </a:rPr>
              <a:t>desabantailen </a:t>
            </a:r>
            <a:r>
              <a:rPr b="0" i="0" lang="en-US" sz="1600" u="none">
                <a:solidFill>
                  <a:schemeClr val="dk1"/>
                </a:solidFill>
                <a:latin typeface="Arial"/>
                <a:ea typeface="Arial"/>
                <a:cs typeface="Arial"/>
                <a:sym typeface="Arial"/>
              </a:rPr>
              <a:t>artean:</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Sistema motela da, orduak daramatza dena muntatzea.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Ezin du konparazioaren bidez neurtu</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2 zutabeko elebadorea behar dugu karrozeria zentratzeko.</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Ezin da tiro bat egin eta kontrol-puntua aldi berean egiaztatu.</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Neurtu dezakeen punturik altuena esekidura-dorrea da.</a:t>
            </a:r>
            <a:endParaRPr/>
          </a:p>
        </p:txBody>
      </p:sp>
      <p:pic>
        <p:nvPicPr>
          <p:cNvPr descr="E:\eeestructuras\medidor utiles especificos celette\traviesa numerada.JPG" id="278" name="Google Shape;278;p32"/>
          <p:cNvPicPr preferRelativeResize="0"/>
          <p:nvPr/>
        </p:nvPicPr>
        <p:blipFill rotWithShape="1">
          <a:blip r:embed="rId3">
            <a:alphaModFix/>
          </a:blip>
          <a:srcRect b="0" l="0" r="0" t="0"/>
          <a:stretch/>
        </p:blipFill>
        <p:spPr>
          <a:xfrm>
            <a:off x="304800" y="3505200"/>
            <a:ext cx="4114800" cy="3086100"/>
          </a:xfrm>
          <a:prstGeom prst="rect">
            <a:avLst/>
          </a:prstGeom>
          <a:noFill/>
          <a:ln>
            <a:noFill/>
          </a:ln>
        </p:spPr>
      </p:pic>
      <p:pic>
        <p:nvPicPr>
          <p:cNvPr descr="E:\eeestructuras\ficha celette especifico 33.JPG" id="279" name="Google Shape;279;p32"/>
          <p:cNvPicPr preferRelativeResize="0"/>
          <p:nvPr/>
        </p:nvPicPr>
        <p:blipFill rotWithShape="1">
          <a:blip r:embed="rId4">
            <a:alphaModFix/>
          </a:blip>
          <a:srcRect b="0" l="0" r="0" t="0"/>
          <a:stretch/>
        </p:blipFill>
        <p:spPr>
          <a:xfrm>
            <a:off x="4419600" y="304800"/>
            <a:ext cx="4191000" cy="3005137"/>
          </a:xfrm>
          <a:prstGeom prst="rect">
            <a:avLst/>
          </a:prstGeom>
          <a:noFill/>
          <a:ln>
            <a:noFill/>
          </a:ln>
        </p:spPr>
      </p:pic>
      <p:sp>
        <p:nvSpPr>
          <p:cNvPr id="280" name="Google Shape;280;p32"/>
          <p:cNvSpPr txBox="1"/>
          <p:nvPr/>
        </p:nvSpPr>
        <p:spPr>
          <a:xfrm>
            <a:off x="4440237" y="5876925"/>
            <a:ext cx="4572000" cy="83185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sng">
                <a:solidFill>
                  <a:schemeClr val="dk1"/>
                </a:solidFill>
                <a:latin typeface="Calibri"/>
                <a:ea typeface="Calibri"/>
                <a:cs typeface="Calibri"/>
                <a:sym typeface="Calibri"/>
                <a:hlinkClick r:id="rId5">
                  <a:extLst>
                    <a:ext uri="{A12FA001-AC4F-418D-AE19-62706E023703}">
                      <ahyp:hlinkClr val="tx"/>
                    </a:ext>
                  </a:extLst>
                </a:hlinkClick>
              </a:rPr>
              <a:t>https://www.youtube.com/watch?v=ulVWpPfC7OU</a:t>
            </a:r>
            <a:endParaRPr/>
          </a:p>
        </p:txBody>
      </p:sp>
      <p:sp>
        <p:nvSpPr>
          <p:cNvPr id="281" name="Google Shape;281;p32"/>
          <p:cNvSpPr txBox="1"/>
          <p:nvPr/>
        </p:nvSpPr>
        <p:spPr>
          <a:xfrm>
            <a:off x="4471987" y="3644900"/>
            <a:ext cx="4572000" cy="1323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Desabantail hauek direla eta, aurre-diagnostiko bisual bat eta neurketa bat beharko ditugu beste neurgailu mota batekin (hagadun konpasa), tresna eta kontrol-sistema guztia muntatu aurretik.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nvSpPr>
        <p:spPr>
          <a:xfrm>
            <a:off x="158750" y="404812"/>
            <a:ext cx="8785225" cy="57546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Beste neurgailuak dira, nolabait, neurtzen hasi ahal izateko ibilgailua zentratu behar dutenak; denbora gehiago darama neurketa-prozesuak, baina, nolanahi ere, zehatzagoa da eta puntu guztiak batera kontrola ditzakegu.</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UNIBERTSALAK</a:t>
            </a:r>
            <a:r>
              <a:rPr b="0" i="0" lang="en-US" sz="1600" u="none">
                <a:solidFill>
                  <a:schemeClr val="dk1"/>
                </a:solidFill>
                <a:latin typeface="Arial"/>
                <a:ea typeface="Arial"/>
                <a:cs typeface="Arial"/>
                <a:sym typeface="Arial"/>
              </a:rPr>
              <a:t>: Edozein ibilgailutarako baliozkoak dira, eta ez dute tresneria espezifikorik erosi behar, esekidura-torretetarako salbuespen txikiak izan ezik. Hauek dira neurgailu ezagunenak:</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1" i="0" lang="en-US" sz="1600" u="none">
                <a:solidFill>
                  <a:schemeClr val="dk2"/>
                </a:solidFill>
                <a:latin typeface="Arial"/>
                <a:ea typeface="Arial"/>
                <a:cs typeface="Arial"/>
                <a:sym typeface="Arial"/>
              </a:rPr>
              <a:t>1.- Nibel-Galgak (Galgas de nivel)</a:t>
            </a:r>
            <a:br>
              <a:rPr b="1" i="0" lang="en-US" sz="1600" u="none">
                <a:solidFill>
                  <a:schemeClr val="dk2"/>
                </a:solidFill>
                <a:latin typeface="Arial"/>
                <a:ea typeface="Arial"/>
                <a:cs typeface="Arial"/>
                <a:sym typeface="Arial"/>
              </a:rPr>
            </a:br>
            <a:r>
              <a:rPr b="1" i="0" lang="en-US" sz="1600" u="none">
                <a:solidFill>
                  <a:schemeClr val="dk2"/>
                </a:solidFill>
                <a:latin typeface="Arial"/>
                <a:ea typeface="Arial"/>
                <a:cs typeface="Arial"/>
                <a:sym typeface="Arial"/>
              </a:rPr>
              <a:t>2.- Puntero PANTOGRAFIKOA duen neurketa-sistema, CODHE sistema.</a:t>
            </a:r>
            <a:br>
              <a:rPr b="1" i="0" lang="en-US" sz="1600" u="none">
                <a:solidFill>
                  <a:schemeClr val="dk2"/>
                </a:solidFill>
                <a:latin typeface="Arial"/>
                <a:ea typeface="Arial"/>
                <a:cs typeface="Arial"/>
                <a:sym typeface="Arial"/>
              </a:rPr>
            </a:br>
            <a:r>
              <a:rPr b="1" i="0" lang="en-US" sz="1600" u="none">
                <a:solidFill>
                  <a:schemeClr val="dk2"/>
                </a:solidFill>
                <a:latin typeface="Arial"/>
                <a:ea typeface="Arial"/>
                <a:cs typeface="Arial"/>
                <a:sym typeface="Arial"/>
              </a:rPr>
              <a:t>3.- Neurketa-Sistema mekanikoa.</a:t>
            </a:r>
            <a:br>
              <a:rPr b="1" i="0" lang="en-US" sz="1600" u="none">
                <a:solidFill>
                  <a:schemeClr val="dk2"/>
                </a:solidFill>
                <a:latin typeface="Arial"/>
                <a:ea typeface="Arial"/>
                <a:cs typeface="Arial"/>
                <a:sym typeface="Arial"/>
              </a:rPr>
            </a:br>
            <a:r>
              <a:rPr b="1" i="0" lang="en-US" sz="1600" u="none">
                <a:solidFill>
                  <a:schemeClr val="dk2"/>
                </a:solidFill>
                <a:latin typeface="Arial"/>
                <a:ea typeface="Arial"/>
                <a:cs typeface="Arial"/>
                <a:sym typeface="Arial"/>
              </a:rPr>
              <a:t>4.- Neurketa elektronikoko sistema.</a:t>
            </a:r>
            <a:br>
              <a:rPr b="1" i="0" lang="en-US" sz="1600" u="none">
                <a:solidFill>
                  <a:schemeClr val="dk2"/>
                </a:solidFill>
                <a:latin typeface="Arial"/>
                <a:ea typeface="Arial"/>
                <a:cs typeface="Arial"/>
                <a:sym typeface="Arial"/>
              </a:rPr>
            </a:br>
            <a:r>
              <a:rPr b="1" i="0" lang="en-US" sz="1600" u="none">
                <a:solidFill>
                  <a:schemeClr val="dk2"/>
                </a:solidFill>
                <a:latin typeface="Arial"/>
                <a:ea typeface="Arial"/>
                <a:cs typeface="Arial"/>
                <a:sym typeface="Arial"/>
              </a:rPr>
              <a:t>5.- Laser/Optiko neurketa-sistema.</a:t>
            </a:r>
            <a:br>
              <a:rPr b="1" i="0" lang="en-US" sz="1600" u="none">
                <a:solidFill>
                  <a:schemeClr val="dk2"/>
                </a:solidFill>
                <a:latin typeface="Arial"/>
                <a:ea typeface="Arial"/>
                <a:cs typeface="Arial"/>
                <a:sym typeface="Arial"/>
              </a:rPr>
            </a:br>
            <a:r>
              <a:rPr b="1" i="0" lang="en-US" sz="1600" u="none">
                <a:solidFill>
                  <a:schemeClr val="dk2"/>
                </a:solidFill>
                <a:latin typeface="Arial"/>
                <a:ea typeface="Arial"/>
                <a:cs typeface="Arial"/>
                <a:sym typeface="Arial"/>
              </a:rPr>
              <a:t>6.- Neurketa-Sistema akustikoa/ultrasoinuak.</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1" i="0" lang="en-US" sz="1600" u="none">
                <a:solidFill>
                  <a:schemeClr val="dk1"/>
                </a:solidFill>
                <a:latin typeface="Arial"/>
                <a:ea typeface="Arial"/>
                <a:cs typeface="Arial"/>
                <a:sym typeface="Arial"/>
              </a:rPr>
              <a:t>- EZ UNIBERTSALAK</a:t>
            </a:r>
            <a:r>
              <a:rPr b="0" i="0" lang="en-US" sz="1600" u="none">
                <a:solidFill>
                  <a:schemeClr val="dk1"/>
                </a:solidFill>
                <a:latin typeface="Arial"/>
                <a:ea typeface="Arial"/>
                <a:cs typeface="Arial"/>
                <a:sym typeface="Arial"/>
              </a:rPr>
              <a:t>: Edozein ibilgailutarako baliagarriak dira, baina ezin dugu ibilgailua neurtu ibilgailu bakoitzarentzako utilak izan gabe. Neurgailuak pieza estandar batzuk ditu, eta, gero, gainerakoak alokatu egin behar dira; horiek dira ibilgailu bakoitzaren kontrolguneetan sartzen direnak. Ezin dugu ibilgailurik neurtu tresna horiek ez baditugu:</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1" i="0" lang="en-US" sz="1600" u="none">
                <a:solidFill>
                  <a:schemeClr val="dk2"/>
                </a:solidFill>
                <a:latin typeface="Arial"/>
                <a:ea typeface="Arial"/>
                <a:cs typeface="Arial"/>
                <a:sym typeface="Arial"/>
              </a:rPr>
              <a:t>7.- kontrol positiboko neurketa-sistema</a:t>
            </a:r>
            <a:br>
              <a:rPr b="1"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Jarraian, horietako bakoitza aztertuko dugu: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nvSpPr>
        <p:spPr>
          <a:xfrm>
            <a:off x="468312" y="820737"/>
            <a:ext cx="8567737" cy="3570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Konparazio bidezko neurketa-sisteman oinarritzen da, fabrikatzaileak definitutako ibilgailuaren behealdeko </a:t>
            </a:r>
            <a:r>
              <a:rPr b="1" i="0" lang="en-US" sz="1600" u="none">
                <a:solidFill>
                  <a:schemeClr val="dk1"/>
                </a:solidFill>
                <a:latin typeface="Arial"/>
                <a:ea typeface="Arial"/>
                <a:cs typeface="Arial"/>
                <a:sym typeface="Arial"/>
              </a:rPr>
              <a:t>egitura-puntuetatik zintzilikatzen diren langetak erabiliz</a:t>
            </a:r>
            <a:r>
              <a:rPr b="0" i="0" lang="en-US" sz="1600" u="none">
                <a:solidFill>
                  <a:schemeClr val="dk1"/>
                </a:solidFill>
                <a:latin typeface="Arial"/>
                <a:ea typeface="Arial"/>
                <a:cs typeface="Arial"/>
                <a:sym typeface="Arial"/>
              </a:rPr>
              <a:t>.</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Galga sistema </a:t>
            </a:r>
            <a:r>
              <a:rPr b="1" i="0" lang="en-US" sz="1600" u="none">
                <a:solidFill>
                  <a:schemeClr val="dk1"/>
                </a:solidFill>
                <a:latin typeface="Arial"/>
                <a:ea typeface="Arial"/>
                <a:cs typeface="Arial"/>
                <a:sym typeface="Arial"/>
              </a:rPr>
              <a:t>erregela eta hagaxka (varillas) batzuek osatzen dute</a:t>
            </a:r>
            <a:r>
              <a:rPr b="0" i="0" lang="en-US" sz="1600" u="none">
                <a:solidFill>
                  <a:schemeClr val="dk1"/>
                </a:solidFill>
                <a:latin typeface="Arial"/>
                <a:ea typeface="Arial"/>
                <a:cs typeface="Arial"/>
                <a:sym typeface="Arial"/>
              </a:rPr>
              <a:t>, erregelak ibilgailuaren beheko puntuetatik zintzilikatzen dira. Hagaxkak erregelaren muturretara egokitzen dira, altueran erregulatzeko modukoak dira eta ibilgailuari finkatzeko kakoa (gancho) daramate muturrean.</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Sistema horren bidez, </a:t>
            </a:r>
            <a:r>
              <a:rPr b="1" i="0" lang="en-US" sz="1600" u="none">
                <a:solidFill>
                  <a:schemeClr val="dk1"/>
                </a:solidFill>
                <a:latin typeface="Arial"/>
                <a:ea typeface="Arial"/>
                <a:cs typeface="Arial"/>
                <a:sym typeface="Arial"/>
              </a:rPr>
              <a:t>kotxearen bekaldearen lerrokadura egiaztatzen da</a:t>
            </a:r>
            <a:r>
              <a:rPr b="0" i="0" lang="en-US" sz="1600" u="none">
                <a:solidFill>
                  <a:schemeClr val="dk1"/>
                </a:solidFill>
                <a:latin typeface="Arial"/>
                <a:ea typeface="Arial"/>
                <a:cs typeface="Arial"/>
                <a:sym typeface="Arial"/>
              </a:rPr>
              <a:t>, eta deformazioa, tortsioa, bekaldeen tolestea eta, oro har, deslerrokadurak diagnostikatzea ahalbidetzen da.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Galga sistema honi, erregelaren erdian mira edo orratz zentral bat darama batzuetan. Mira badauka, honetan datza: </a:t>
            </a:r>
            <a:r>
              <a:rPr b="1" i="0" lang="en-US" sz="1600" u="none">
                <a:solidFill>
                  <a:schemeClr val="dk1"/>
                </a:solidFill>
                <a:latin typeface="Arial"/>
                <a:ea typeface="Arial"/>
                <a:cs typeface="Arial"/>
                <a:sym typeface="Arial"/>
              </a:rPr>
              <a:t>Karrozeroak ibilgailuaren aurrean jartzen da, erregela guztiak ikusteko, eta deformazioaren diagnostikoa ezartzen du: </a:t>
            </a:r>
            <a:r>
              <a:rPr b="0" i="0" lang="en-US" sz="1600" u="none">
                <a:solidFill>
                  <a:schemeClr val="dk1"/>
                </a:solidFill>
                <a:latin typeface="Arial"/>
                <a:ea typeface="Arial"/>
                <a:cs typeface="Arial"/>
                <a:sym typeface="Arial"/>
              </a:rPr>
              <a:t>Erdiko begiradek edo orratzek lerrokatuta egon behar dute, eta erregelak erreferentzia-plano berean egon behar dute.</a:t>
            </a:r>
            <a:br>
              <a:rPr b="0" i="0" lang="en-US" sz="1800" u="none">
                <a:solidFill>
                  <a:schemeClr val="dk1"/>
                </a:solidFill>
                <a:latin typeface="Calibri"/>
                <a:ea typeface="Calibri"/>
                <a:cs typeface="Calibri"/>
                <a:sym typeface="Calibri"/>
              </a:rPr>
            </a:br>
            <a:endParaRPr/>
          </a:p>
        </p:txBody>
      </p:sp>
      <p:pic>
        <p:nvPicPr>
          <p:cNvPr descr="E:\eeestructuras\galgas nivel.bmp" id="108" name="Google Shape;108;p5"/>
          <p:cNvPicPr preferRelativeResize="0"/>
          <p:nvPr/>
        </p:nvPicPr>
        <p:blipFill rotWithShape="1">
          <a:blip r:embed="rId3">
            <a:alphaModFix/>
          </a:blip>
          <a:srcRect b="0" l="0" r="0" t="0"/>
          <a:stretch/>
        </p:blipFill>
        <p:spPr>
          <a:xfrm>
            <a:off x="1600200" y="4343400"/>
            <a:ext cx="5675312" cy="2225675"/>
          </a:xfrm>
          <a:prstGeom prst="rect">
            <a:avLst/>
          </a:prstGeom>
          <a:noFill/>
          <a:ln>
            <a:noFill/>
          </a:ln>
        </p:spPr>
      </p:pic>
      <p:sp>
        <p:nvSpPr>
          <p:cNvPr id="109" name="Google Shape;109;p5"/>
          <p:cNvSpPr txBox="1"/>
          <p:nvPr/>
        </p:nvSpPr>
        <p:spPr>
          <a:xfrm>
            <a:off x="228600" y="152400"/>
            <a:ext cx="3733800" cy="53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000"/>
              <a:buFont typeface="Arial"/>
              <a:buNone/>
            </a:pPr>
            <a:r>
              <a:rPr b="1" i="0" lang="en-US" sz="2000" u="sng">
                <a:solidFill>
                  <a:schemeClr val="dk2"/>
                </a:solidFill>
                <a:latin typeface="Arial"/>
                <a:ea typeface="Arial"/>
                <a:cs typeface="Arial"/>
                <a:sym typeface="Arial"/>
              </a:rPr>
              <a:t>1.- NIVEL-GALGAK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nvSpPr>
        <p:spPr>
          <a:xfrm>
            <a:off x="250825" y="404812"/>
            <a:ext cx="5041900" cy="57546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US" sz="1600" u="sng">
                <a:solidFill>
                  <a:schemeClr val="dk1"/>
                </a:solidFill>
                <a:latin typeface="Arial"/>
                <a:ea typeface="Arial"/>
                <a:cs typeface="Arial"/>
                <a:sym typeface="Arial"/>
              </a:rPr>
              <a:t>Kalibreak behar bezala behatzeko, honako hauek hartu behar dira kontuan:</a:t>
            </a:r>
            <a:endParaRPr/>
          </a:p>
          <a:p>
            <a:pPr indent="0" lvl="0" marL="0" marR="0" rtl="0" algn="l">
              <a:lnSpc>
                <a:spcPct val="100000"/>
              </a:lnSpc>
              <a:spcBef>
                <a:spcPts val="0"/>
              </a:spcBef>
              <a:spcAft>
                <a:spcPts val="0"/>
              </a:spcAft>
              <a:buClr>
                <a:schemeClr val="dk1"/>
              </a:buClr>
              <a:buSzPts val="1600"/>
              <a:buFont typeface="Arial"/>
              <a:buNone/>
            </a:pP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Paraleloak direla egiaztatzeko, kanpoko ertzaren erdian jarri behar gara beti, bi begiekin begiratuz.</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Kalibreak kokatzeko aukeratutako puntuek ahalik eta hurrunago egon behar dut</a:t>
            </a:r>
            <a:r>
              <a:rPr b="0" i="0" lang="en-US" sz="1600" u="none">
                <a:solidFill>
                  <a:schemeClr val="dk1"/>
                </a:solidFill>
                <a:latin typeface="Arial"/>
                <a:ea typeface="Arial"/>
                <a:cs typeface="Arial"/>
                <a:sym typeface="Arial"/>
              </a:rPr>
              <a:t>e: zenbat eta bananduago, orduan eta zehaztasun handiagoa behaketan.</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Pibotea edo </a:t>
            </a:r>
            <a:r>
              <a:rPr b="1" i="0" lang="en-US" sz="1600" u="none">
                <a:solidFill>
                  <a:schemeClr val="dk1"/>
                </a:solidFill>
                <a:latin typeface="Arial"/>
                <a:ea typeface="Arial"/>
                <a:cs typeface="Arial"/>
                <a:sym typeface="Arial"/>
              </a:rPr>
              <a:t>objektiboa begi bakarrarekin behatu behar da</a:t>
            </a:r>
            <a:r>
              <a:rPr b="0" i="0" lang="en-US" sz="1600" u="none">
                <a:solidFill>
                  <a:schemeClr val="dk1"/>
                </a:solidFill>
                <a:latin typeface="Arial"/>
                <a:ea typeface="Arial"/>
                <a:cs typeface="Arial"/>
                <a:sym typeface="Arial"/>
              </a:rPr>
              <a:t>, argazki-kamera baten fokuratzea egiten denean bezala.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Ziurtatu behar da </a:t>
            </a:r>
            <a:r>
              <a:rPr b="1" i="0" lang="en-US" sz="1600" u="none">
                <a:solidFill>
                  <a:schemeClr val="dk1"/>
                </a:solidFill>
                <a:latin typeface="Arial"/>
                <a:ea typeface="Arial"/>
                <a:cs typeface="Arial"/>
                <a:sym typeface="Arial"/>
              </a:rPr>
              <a:t>kalibre guztiak fitxan adierazitako mailan daudela.</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Ez jarri kalibreak mugimendua izan dezakeen pieza batean.</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 Kalibrea zintzilikatu behar den </a:t>
            </a:r>
            <a:r>
              <a:rPr b="1" i="0" lang="en-US" sz="1600" u="none">
                <a:solidFill>
                  <a:schemeClr val="dk1"/>
                </a:solidFill>
                <a:latin typeface="Arial"/>
                <a:ea typeface="Arial"/>
                <a:cs typeface="Arial"/>
                <a:sym typeface="Arial"/>
              </a:rPr>
              <a:t>zuloa pixka bat desitxuratuta badago</a:t>
            </a:r>
            <a:r>
              <a:rPr b="0" i="0" lang="en-US" sz="1600" u="none">
                <a:solidFill>
                  <a:schemeClr val="dk1"/>
                </a:solidFill>
                <a:latin typeface="Arial"/>
                <a:ea typeface="Arial"/>
                <a:cs typeface="Arial"/>
                <a:sym typeface="Arial"/>
              </a:rPr>
              <a:t> eta ezin bada beste puntu bat aukeratu, </a:t>
            </a:r>
            <a:r>
              <a:rPr b="1" i="0" lang="en-US" sz="1600" u="none">
                <a:solidFill>
                  <a:schemeClr val="dk1"/>
                </a:solidFill>
                <a:latin typeface="Arial"/>
                <a:ea typeface="Arial"/>
                <a:cs typeface="Arial"/>
                <a:sym typeface="Arial"/>
              </a:rPr>
              <a:t>zuloaren deformazioa konpondu</a:t>
            </a:r>
            <a:r>
              <a:rPr b="0" i="0" lang="en-US" sz="1600" u="none">
                <a:solidFill>
                  <a:schemeClr val="dk1"/>
                </a:solidFill>
                <a:latin typeface="Arial"/>
                <a:ea typeface="Arial"/>
                <a:cs typeface="Arial"/>
                <a:sym typeface="Arial"/>
              </a:rPr>
              <a:t> beharko da ainguratu aurretik.</a:t>
            </a:r>
            <a:br>
              <a:rPr b="0" i="0" lang="en-US" sz="1600" u="none">
                <a:solidFill>
                  <a:schemeClr val="dk1"/>
                </a:solidFill>
                <a:latin typeface="Arial"/>
                <a:ea typeface="Arial"/>
                <a:cs typeface="Arial"/>
                <a:sym typeface="Arial"/>
              </a:rPr>
            </a:b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Ez du bankadarik behar ibilgailuan neurtzeko; igotzea nahikoa da</a:t>
            </a:r>
            <a:endParaRPr/>
          </a:p>
        </p:txBody>
      </p:sp>
      <p:pic>
        <p:nvPicPr>
          <p:cNvPr descr="E:\eeestructuras\DEFECTOS GALGSA.bmp" id="115" name="Google Shape;115;p6"/>
          <p:cNvPicPr preferRelativeResize="0"/>
          <p:nvPr/>
        </p:nvPicPr>
        <p:blipFill rotWithShape="1">
          <a:blip r:embed="rId3">
            <a:alphaModFix/>
          </a:blip>
          <a:srcRect b="0" l="0" r="0" t="0"/>
          <a:stretch/>
        </p:blipFill>
        <p:spPr>
          <a:xfrm>
            <a:off x="5292725" y="263525"/>
            <a:ext cx="3733800" cy="579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E:\eeestructuras\GALGAS NIVEL 2.bmp" id="120" name="Google Shape;120;p7"/>
          <p:cNvPicPr preferRelativeResize="0"/>
          <p:nvPr/>
        </p:nvPicPr>
        <p:blipFill rotWithShape="1">
          <a:blip r:embed="rId3">
            <a:alphaModFix/>
          </a:blip>
          <a:srcRect b="0" l="0" r="0" t="0"/>
          <a:stretch/>
        </p:blipFill>
        <p:spPr>
          <a:xfrm>
            <a:off x="1752600" y="228600"/>
            <a:ext cx="4916487" cy="2492375"/>
          </a:xfrm>
          <a:prstGeom prst="rect">
            <a:avLst/>
          </a:prstGeom>
          <a:noFill/>
          <a:ln>
            <a:noFill/>
          </a:ln>
        </p:spPr>
      </p:pic>
      <p:pic>
        <p:nvPicPr>
          <p:cNvPr id="121" name="Google Shape;121;p7"/>
          <p:cNvPicPr preferRelativeResize="0"/>
          <p:nvPr/>
        </p:nvPicPr>
        <p:blipFill rotWithShape="1">
          <a:blip r:embed="rId4">
            <a:alphaModFix/>
          </a:blip>
          <a:srcRect b="0" l="0" r="0" t="0"/>
          <a:stretch/>
        </p:blipFill>
        <p:spPr>
          <a:xfrm>
            <a:off x="1476375" y="2852737"/>
            <a:ext cx="5946775" cy="38592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nvSpPr>
        <p:spPr>
          <a:xfrm>
            <a:off x="228600" y="228600"/>
            <a:ext cx="86868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000"/>
              <a:buFont typeface="Arial"/>
              <a:buNone/>
            </a:pPr>
            <a:r>
              <a:rPr b="1" i="0" lang="en-US" sz="2000" u="sng">
                <a:solidFill>
                  <a:schemeClr val="dk2"/>
                </a:solidFill>
                <a:latin typeface="Arial"/>
                <a:ea typeface="Arial"/>
                <a:cs typeface="Arial"/>
                <a:sym typeface="Arial"/>
              </a:rPr>
              <a:t>2.- PUNTERO PANTOGRAFIKOA DUEN NEURKETA SISTEMA. CODHE SISTEMA</a:t>
            </a:r>
            <a:endParaRPr/>
          </a:p>
        </p:txBody>
      </p:sp>
      <p:sp>
        <p:nvSpPr>
          <p:cNvPr id="127" name="Google Shape;127;p8"/>
          <p:cNvSpPr txBox="1"/>
          <p:nvPr/>
        </p:nvSpPr>
        <p:spPr>
          <a:xfrm>
            <a:off x="228600" y="1052512"/>
            <a:ext cx="8520112" cy="283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Hagadun-konpasaren eboluzio bat </a:t>
            </a:r>
            <a:r>
              <a:rPr b="0" i="0" lang="en-US" sz="1600" u="none">
                <a:solidFill>
                  <a:schemeClr val="dk1"/>
                </a:solidFill>
                <a:latin typeface="Arial"/>
                <a:ea typeface="Arial"/>
                <a:cs typeface="Arial"/>
                <a:sym typeface="Arial"/>
              </a:rPr>
              <a:t>da, </a:t>
            </a:r>
            <a:r>
              <a:rPr b="1" i="0" lang="en-US" sz="1600" u="none">
                <a:solidFill>
                  <a:schemeClr val="dk1"/>
                </a:solidFill>
                <a:latin typeface="Arial"/>
                <a:ea typeface="Arial"/>
                <a:cs typeface="Arial"/>
                <a:sym typeface="Arial"/>
              </a:rPr>
              <a:t>konparazioaren edo datu-fitxaren arabera neur daitekeena</a:t>
            </a: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Langa (travesaño) graduatu bat da, 2 puntu simetrikoren artean muntatzen da</a:t>
            </a:r>
            <a:r>
              <a:rPr b="0" i="0" lang="en-US" sz="1600" u="none">
                <a:solidFill>
                  <a:schemeClr val="dk1"/>
                </a:solidFill>
                <a:latin typeface="Arial"/>
                <a:ea typeface="Arial"/>
                <a:cs typeface="Arial"/>
                <a:sym typeface="Arial"/>
              </a:rPr>
              <a:t>, doitu egiten dira, nibelatu egiten dira eta muturretan topeak jartzen dira zabalera berean. </a:t>
            </a:r>
            <a:r>
              <a:rPr b="1" i="0" lang="en-US" sz="1600" u="none">
                <a:solidFill>
                  <a:schemeClr val="dk1"/>
                </a:solidFill>
                <a:latin typeface="Arial"/>
                <a:ea typeface="Arial"/>
                <a:cs typeface="Arial"/>
                <a:sym typeface="Arial"/>
              </a:rPr>
              <a:t>2. barra graduatu bat jarriko dugu (hagadun-konpas baten antzekoa), </a:t>
            </a:r>
            <a:r>
              <a:rPr b="0" i="0" lang="en-US" sz="1600" u="none">
                <a:solidFill>
                  <a:schemeClr val="dk1"/>
                </a:solidFill>
                <a:latin typeface="Arial"/>
                <a:ea typeface="Arial"/>
                <a:cs typeface="Arial"/>
                <a:sym typeface="Arial"/>
              </a:rPr>
              <a:t>puntero bat duena eta langetan bertatik mugitu daitekeena. Bigarren </a:t>
            </a:r>
            <a:r>
              <a:rPr b="1" i="0" lang="en-US" sz="1600" u="none">
                <a:solidFill>
                  <a:schemeClr val="dk1"/>
                </a:solidFill>
                <a:latin typeface="Arial"/>
                <a:ea typeface="Arial"/>
                <a:cs typeface="Arial"/>
                <a:sym typeface="Arial"/>
              </a:rPr>
              <a:t>barra hori teleskopikoa da, eta langetan zehar irristatzen da</a:t>
            </a:r>
            <a:r>
              <a:rPr b="0" i="0" lang="en-US" sz="1600" u="none">
                <a:solidFill>
                  <a:schemeClr val="dk1"/>
                </a:solidFill>
                <a:latin typeface="Arial"/>
                <a:ea typeface="Arial"/>
                <a:cs typeface="Arial"/>
                <a:sym typeface="Arial"/>
              </a:rPr>
              <a:t>; beraz, </a:t>
            </a:r>
            <a:r>
              <a:rPr b="1" i="0" lang="en-US" sz="1600" u="none">
                <a:solidFill>
                  <a:schemeClr val="dk1"/>
                </a:solidFill>
                <a:latin typeface="Arial"/>
                <a:ea typeface="Arial"/>
                <a:cs typeface="Arial"/>
                <a:sym typeface="Arial"/>
              </a:rPr>
              <a:t>mutur bakoitzera eramanda, konparazioaren bidez neur dezakegu</a:t>
            </a:r>
            <a:r>
              <a:rPr b="0" i="0" lang="en-US" sz="1600" u="none">
                <a:solidFill>
                  <a:schemeClr val="dk1"/>
                </a:solidFill>
                <a:latin typeface="Arial"/>
                <a:ea typeface="Arial"/>
                <a:cs typeface="Arial"/>
                <a:sym typeface="Arial"/>
              </a:rPr>
              <a:t>. </a:t>
            </a:r>
            <a:r>
              <a:rPr b="1" i="0" lang="en-US" sz="1600" u="none">
                <a:solidFill>
                  <a:schemeClr val="dk1"/>
                </a:solidFill>
                <a:latin typeface="Arial"/>
                <a:ea typeface="Arial"/>
                <a:cs typeface="Arial"/>
                <a:sym typeface="Arial"/>
              </a:rPr>
              <a:t>Fitxaren arabera neurtu nahi badugu, 1. langa fitxan adierazitakoaren arabera jarriko dugu,</a:t>
            </a:r>
            <a:r>
              <a:rPr b="0" i="0" lang="en-US" sz="1600" u="none">
                <a:solidFill>
                  <a:schemeClr val="dk1"/>
                </a:solidFill>
                <a:latin typeface="Arial"/>
                <a:ea typeface="Arial"/>
                <a:cs typeface="Arial"/>
                <a:sym typeface="Arial"/>
              </a:rPr>
              <a:t> eta gero neurketari ekingo diogu. Burbuila nibel bat erabiliko dugu altuerak zuzenak diren jakiteko.</a:t>
            </a:r>
            <a:br>
              <a:rPr b="0" i="0" lang="en-US" sz="1600" u="none">
                <a:solidFill>
                  <a:schemeClr val="dk1"/>
                </a:solidFill>
                <a:latin typeface="Arial"/>
                <a:ea typeface="Arial"/>
                <a:cs typeface="Arial"/>
                <a:sym typeface="Arial"/>
              </a:rPr>
            </a:br>
            <a:r>
              <a:rPr b="1" i="0" lang="en-US" sz="1600" u="none">
                <a:solidFill>
                  <a:schemeClr val="dk1"/>
                </a:solidFill>
                <a:latin typeface="Arial"/>
                <a:ea typeface="Arial"/>
                <a:cs typeface="Arial"/>
                <a:sym typeface="Arial"/>
              </a:rPr>
              <a:t>Ez du bankadarik behar</a:t>
            </a:r>
            <a:r>
              <a:rPr b="0" i="0" lang="en-US" sz="1600" u="none">
                <a:solidFill>
                  <a:schemeClr val="dk1"/>
                </a:solidFill>
                <a:latin typeface="Arial"/>
                <a:ea typeface="Arial"/>
                <a:cs typeface="Arial"/>
                <a:sym typeface="Arial"/>
              </a:rPr>
              <a:t> ibilgailuan neurtzeko; Elebadorean igotzea nahikoa da.</a:t>
            </a:r>
            <a:br>
              <a:rPr b="0" i="0" lang="en-US" sz="1800" u="none">
                <a:solidFill>
                  <a:schemeClr val="dk1"/>
                </a:solidFill>
                <a:latin typeface="Calibri"/>
                <a:ea typeface="Calibri"/>
                <a:cs typeface="Calibri"/>
                <a:sym typeface="Calibri"/>
              </a:rPr>
            </a:br>
            <a:endParaRPr/>
          </a:p>
        </p:txBody>
      </p:sp>
      <p:pic>
        <p:nvPicPr>
          <p:cNvPr descr="E:\eeestructuras\GALGAS NIVEL 3.bmp" id="128" name="Google Shape;128;p8"/>
          <p:cNvPicPr preferRelativeResize="0"/>
          <p:nvPr/>
        </p:nvPicPr>
        <p:blipFill rotWithShape="1">
          <a:blip r:embed="rId3">
            <a:alphaModFix/>
          </a:blip>
          <a:srcRect b="0" l="0" r="0" t="0"/>
          <a:stretch/>
        </p:blipFill>
        <p:spPr>
          <a:xfrm>
            <a:off x="304800" y="3733800"/>
            <a:ext cx="3962400" cy="2759075"/>
          </a:xfrm>
          <a:prstGeom prst="rect">
            <a:avLst/>
          </a:prstGeom>
          <a:noFill/>
          <a:ln>
            <a:noFill/>
          </a:ln>
        </p:spPr>
      </p:pic>
      <p:pic>
        <p:nvPicPr>
          <p:cNvPr descr="J:\eeestructuras\fotos ayuda powerpoint\PUNTERO PANT.JPG" id="129" name="Google Shape;129;p8"/>
          <p:cNvPicPr preferRelativeResize="0"/>
          <p:nvPr/>
        </p:nvPicPr>
        <p:blipFill rotWithShape="1">
          <a:blip r:embed="rId4">
            <a:alphaModFix/>
          </a:blip>
          <a:srcRect b="0" l="0" r="0" t="0"/>
          <a:stretch/>
        </p:blipFill>
        <p:spPr>
          <a:xfrm>
            <a:off x="4572000" y="3733800"/>
            <a:ext cx="4171950" cy="2682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nvSpPr>
        <p:spPr>
          <a:xfrm>
            <a:off x="228600" y="152400"/>
            <a:ext cx="5351462"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000"/>
              <a:buFont typeface="Arial"/>
              <a:buNone/>
            </a:pPr>
            <a:r>
              <a:rPr b="1" i="0" lang="en-US" sz="2000" u="sng">
                <a:solidFill>
                  <a:schemeClr val="dk2"/>
                </a:solidFill>
                <a:latin typeface="Arial"/>
                <a:ea typeface="Arial"/>
                <a:cs typeface="Arial"/>
                <a:sym typeface="Arial"/>
              </a:rPr>
              <a:t>3.- NEURKETA SISTEMA MEKANIKOA</a:t>
            </a:r>
            <a:endParaRPr/>
          </a:p>
        </p:txBody>
      </p:sp>
      <p:sp>
        <p:nvSpPr>
          <p:cNvPr id="135" name="Google Shape;135;p9"/>
          <p:cNvSpPr txBox="1"/>
          <p:nvPr/>
        </p:nvSpPr>
        <p:spPr>
          <a:xfrm>
            <a:off x="212725" y="762000"/>
            <a:ext cx="8664575" cy="3046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Eskailera graduatu baten itxurako erregela</a:t>
            </a:r>
            <a:r>
              <a:rPr b="0" i="0" lang="en-US" sz="1600" u="none">
                <a:solidFill>
                  <a:schemeClr val="dk1"/>
                </a:solidFill>
                <a:latin typeface="Arial"/>
                <a:ea typeface="Arial"/>
                <a:cs typeface="Arial"/>
                <a:sym typeface="Arial"/>
              </a:rPr>
              <a:t> bat da, baita </a:t>
            </a:r>
            <a:r>
              <a:rPr b="1" i="0" lang="en-US" sz="1600" u="none">
                <a:solidFill>
                  <a:schemeClr val="dk1"/>
                </a:solidFill>
                <a:latin typeface="Arial"/>
                <a:ea typeface="Arial"/>
                <a:cs typeface="Arial"/>
                <a:sym typeface="Arial"/>
              </a:rPr>
              <a:t>trabesi graduatu batzuk </a:t>
            </a:r>
            <a:r>
              <a:rPr b="0" i="0" lang="en-US" sz="1600" u="none">
                <a:solidFill>
                  <a:schemeClr val="dk1"/>
                </a:solidFill>
                <a:latin typeface="Arial"/>
                <a:ea typeface="Arial"/>
                <a:cs typeface="Arial"/>
                <a:sym typeface="Arial"/>
              </a:rPr>
              <a:t>ere, erregelan jartzen direnak eta haren gainean mugitu daitezkeenak, </a:t>
            </a:r>
            <a:r>
              <a:rPr b="1" i="0" lang="en-US" sz="1600" u="none">
                <a:solidFill>
                  <a:schemeClr val="dk1"/>
                </a:solidFill>
                <a:latin typeface="Arial"/>
                <a:ea typeface="Arial"/>
                <a:cs typeface="Arial"/>
                <a:sym typeface="Arial"/>
              </a:rPr>
              <a:t>torretak,</a:t>
            </a:r>
            <a:r>
              <a:rPr b="0" i="0" lang="en-US" sz="1600" u="none">
                <a:solidFill>
                  <a:schemeClr val="dk1"/>
                </a:solidFill>
                <a:latin typeface="Arial"/>
                <a:ea typeface="Arial"/>
                <a:cs typeface="Arial"/>
                <a:sym typeface="Arial"/>
              </a:rPr>
              <a:t> h</a:t>
            </a:r>
            <a:r>
              <a:rPr b="1" i="0" lang="en-US" sz="1600" u="none">
                <a:solidFill>
                  <a:schemeClr val="dk1"/>
                </a:solidFill>
                <a:latin typeface="Arial"/>
                <a:ea typeface="Arial"/>
                <a:cs typeface="Arial"/>
                <a:sym typeface="Arial"/>
              </a:rPr>
              <a:t>odi graduatu batzuk dituztenak</a:t>
            </a:r>
            <a:r>
              <a:rPr b="0" i="0" lang="en-US" sz="1600" u="none">
                <a:solidFill>
                  <a:schemeClr val="dk1"/>
                </a:solidFill>
                <a:latin typeface="Arial"/>
                <a:ea typeface="Arial"/>
                <a:cs typeface="Arial"/>
                <a:sym typeface="Arial"/>
              </a:rPr>
              <a:t>, langeten gainean jartzen direnak eta horien gainean irristatu daitezkeenak, eta, azkenik, </a:t>
            </a:r>
            <a:r>
              <a:rPr b="1" i="0" lang="en-US" sz="1600" u="none">
                <a:solidFill>
                  <a:schemeClr val="dk1"/>
                </a:solidFill>
                <a:latin typeface="Arial"/>
                <a:ea typeface="Arial"/>
                <a:cs typeface="Arial"/>
                <a:sym typeface="Arial"/>
              </a:rPr>
              <a:t>hodiei puntero batzuk eta neurri desberdinetako basoak </a:t>
            </a:r>
            <a:r>
              <a:rPr b="0" i="0" lang="en-US" sz="1600" u="none">
                <a:solidFill>
                  <a:schemeClr val="dk1"/>
                </a:solidFill>
                <a:latin typeface="Arial"/>
                <a:ea typeface="Arial"/>
                <a:cs typeface="Arial"/>
                <a:sym typeface="Arial"/>
              </a:rPr>
              <a:t>lotzen zaizkie. Tresna horiek unibertsalak dira, ibilgailu mota guztiak neurtu ahal izateko; gero, tresna horiek errepikatuta, ibilgailu osoa neurtu ahal izango dugu.</a:t>
            </a:r>
            <a:br>
              <a:rPr b="0" i="0" lang="en-US" sz="1600" u="none">
                <a:solidFill>
                  <a:schemeClr val="dk1"/>
                </a:solidFill>
                <a:latin typeface="Arial"/>
                <a:ea typeface="Arial"/>
                <a:cs typeface="Arial"/>
                <a:sym typeface="Arial"/>
              </a:rPr>
            </a:br>
            <a:r>
              <a:rPr b="0" i="0" lang="en-US" sz="1600" u="none">
                <a:solidFill>
                  <a:schemeClr val="dk1"/>
                </a:solidFill>
                <a:latin typeface="Arial"/>
                <a:ea typeface="Arial"/>
                <a:cs typeface="Arial"/>
                <a:sym typeface="Arial"/>
              </a:rPr>
              <a:t>Ibilgailua bankadan jarriko dugu, neurgailuaren hornitzaileak emandako fitxa teknikoaren  arabera lotuko dugu, eta, ezer baino lehen, </a:t>
            </a:r>
            <a:r>
              <a:rPr b="1" i="0" lang="en-US" sz="1600" u="none">
                <a:solidFill>
                  <a:schemeClr val="dk1"/>
                </a:solidFill>
                <a:latin typeface="Arial"/>
                <a:ea typeface="Arial"/>
                <a:cs typeface="Arial"/>
                <a:sym typeface="Arial"/>
              </a:rPr>
              <a:t>4 puntu on aukeratu beharko ditugu kotxearen zentraketa egiteko</a:t>
            </a:r>
            <a:r>
              <a:rPr b="0" i="0" lang="en-US" sz="1600" u="none">
                <a:solidFill>
                  <a:schemeClr val="dk1"/>
                </a:solidFill>
                <a:latin typeface="Arial"/>
                <a:ea typeface="Arial"/>
                <a:cs typeface="Arial"/>
                <a:sym typeface="Arial"/>
              </a:rPr>
              <a:t>. Fitxaren arabera 4 puntuak muntatu ondoren, ibilgailuaren azpian muntaketa osoa eginez erregela sartuko dugu eta ibilgailuaren 4 kontrol-puntuekin bat egingo dugu, ibilgailua pixkanaka jaitsiko da puntuak bat etorri arte, erregela lotuko da eta ibilgailua zentratuta eta osorik egiaztatzeko prest geratuko da.</a:t>
            </a:r>
            <a:endParaRPr/>
          </a:p>
        </p:txBody>
      </p:sp>
      <p:sp>
        <p:nvSpPr>
          <p:cNvPr id="136" name="Google Shape;136;p9"/>
          <p:cNvSpPr txBox="1"/>
          <p:nvPr/>
        </p:nvSpPr>
        <p:spPr>
          <a:xfrm>
            <a:off x="152400" y="4062412"/>
            <a:ext cx="33401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sng">
                <a:solidFill>
                  <a:schemeClr val="dk1"/>
                </a:solidFill>
                <a:latin typeface="Calibri"/>
                <a:ea typeface="Calibri"/>
                <a:cs typeface="Calibri"/>
                <a:sym typeface="Calibri"/>
                <a:hlinkClick r:id="rId3">
                  <a:extLst>
                    <a:ext uri="{A12FA001-AC4F-418D-AE19-62706E023703}">
                      <ahyp:hlinkClr val="tx"/>
                    </a:ext>
                  </a:extLst>
                </a:hlinkClick>
              </a:rPr>
              <a:t>https://www.youtube.com/watch?v=Ppw6zQzDRiE</a:t>
            </a:r>
            <a:endParaRPr/>
          </a:p>
        </p:txBody>
      </p:sp>
      <p:pic>
        <p:nvPicPr>
          <p:cNvPr descr="E:\eeestructuras\regla.JPG" id="137" name="Google Shape;137;p9"/>
          <p:cNvPicPr preferRelativeResize="0"/>
          <p:nvPr/>
        </p:nvPicPr>
        <p:blipFill rotWithShape="1">
          <a:blip r:embed="rId4">
            <a:alphaModFix/>
          </a:blip>
          <a:srcRect b="0" l="0" r="0" t="0"/>
          <a:stretch/>
        </p:blipFill>
        <p:spPr>
          <a:xfrm>
            <a:off x="3733800" y="3884612"/>
            <a:ext cx="4724400" cy="2581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2021-04-19T16:48:14Z</dcterms:created>
  <dc:creator>JOSU</dc:creator>
</cp:coreProperties>
</file>

<file path=docProps/custom.xml><?xml version="1.0" encoding="utf-8"?>
<Properties xmlns="http://schemas.openxmlformats.org/officeDocument/2006/custom-properties" xmlns:vt="http://schemas.openxmlformats.org/officeDocument/2006/docPropsVTypes"/>
</file>