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8"/>
  </p:notesMasterIdLst>
  <p:sldIdLst>
    <p:sldId id="256" r:id="rId2"/>
    <p:sldId id="333" r:id="rId3"/>
    <p:sldId id="334" r:id="rId4"/>
    <p:sldId id="258" r:id="rId5"/>
    <p:sldId id="257" r:id="rId6"/>
    <p:sldId id="329" r:id="rId7"/>
    <p:sldId id="263" r:id="rId8"/>
    <p:sldId id="335" r:id="rId9"/>
    <p:sldId id="340" r:id="rId10"/>
    <p:sldId id="354" r:id="rId11"/>
    <p:sldId id="352" r:id="rId12"/>
    <p:sldId id="353" r:id="rId13"/>
    <p:sldId id="330" r:id="rId14"/>
    <p:sldId id="346" r:id="rId15"/>
    <p:sldId id="347" r:id="rId16"/>
    <p:sldId id="348" r:id="rId17"/>
    <p:sldId id="349" r:id="rId18"/>
    <p:sldId id="350" r:id="rId19"/>
    <p:sldId id="361" r:id="rId20"/>
    <p:sldId id="351" r:id="rId21"/>
    <p:sldId id="355" r:id="rId22"/>
    <p:sldId id="360" r:id="rId23"/>
    <p:sldId id="341" r:id="rId24"/>
    <p:sldId id="337" r:id="rId25"/>
    <p:sldId id="344" r:id="rId26"/>
    <p:sldId id="345" r:id="rId27"/>
    <p:sldId id="336" r:id="rId28"/>
    <p:sldId id="364" r:id="rId29"/>
    <p:sldId id="365" r:id="rId30"/>
    <p:sldId id="338" r:id="rId31"/>
    <p:sldId id="362" r:id="rId32"/>
    <p:sldId id="332" r:id="rId33"/>
    <p:sldId id="331" r:id="rId34"/>
    <p:sldId id="339" r:id="rId35"/>
    <p:sldId id="363" r:id="rId36"/>
    <p:sldId id="366" r:id="rId37"/>
    <p:sldId id="368" r:id="rId38"/>
    <p:sldId id="369" r:id="rId39"/>
    <p:sldId id="370" r:id="rId40"/>
    <p:sldId id="371" r:id="rId41"/>
    <p:sldId id="372" r:id="rId42"/>
    <p:sldId id="373" r:id="rId43"/>
    <p:sldId id="374" r:id="rId44"/>
    <p:sldId id="375" r:id="rId45"/>
    <p:sldId id="376" r:id="rId46"/>
    <p:sldId id="312" r:id="rId4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2" roundtripDataSignature="AMtx7mjq+6Mwe+g51owmQBEe3+4Z3T2QG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CC"/>
    <a:srgbClr val="009999"/>
    <a:srgbClr val="006699"/>
    <a:srgbClr val="FFD5EA"/>
    <a:srgbClr val="FF99CC"/>
    <a:srgbClr val="FF7C80"/>
    <a:srgbClr val="FCA89A"/>
    <a:srgbClr val="820000"/>
    <a:srgbClr val="F5CDF4"/>
    <a:srgbClr val="FDCD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8809" autoAdjust="0"/>
    <p:restoredTop sz="94660"/>
  </p:normalViewPr>
  <p:slideViewPr>
    <p:cSldViewPr>
      <p:cViewPr varScale="1">
        <p:scale>
          <a:sx n="74" d="100"/>
          <a:sy n="74" d="100"/>
        </p:scale>
        <p:origin x="43" y="26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62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64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884590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/>
              <a:t>zer espero?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ef8e2fa181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83" name="Google Shape;183;gef8e2fa18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ef8e2fa181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83" name="Google Shape;183;gef8e2fa18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ef8e2fa181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83" name="Google Shape;183;gef8e2fa18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ef8e2fa181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83" name="Google Shape;183;gef8e2fa18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ef8e2fa181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83" name="Google Shape;183;gef8e2fa18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ef8e2fa181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83" name="Google Shape;183;gef8e2fa18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ef8e2fa181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83" name="Google Shape;183;gef8e2fa18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ef8e2fa181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83" name="Google Shape;183;gef8e2fa18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ef8e2fa181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83" name="Google Shape;183;gef8e2fa18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ef8e2fa181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83" name="Google Shape;183;gef8e2fa18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f2e794f0a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08" name="Google Shape;108;gf2e794f0a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ef8e2fa181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83" name="Google Shape;183;gef8e2fa18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ef8e2fa181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83" name="Google Shape;183;gef8e2fa18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ef8e2fa181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83" name="Google Shape;183;gef8e2fa18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ef8e2fa181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83" name="Google Shape;183;gef8e2fa18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ef8e2fa181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83" name="Google Shape;183;gef8e2fa18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ef8e2fa181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83" name="Google Shape;183;gef8e2fa18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ef8e2fa181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83" name="Google Shape;183;gef8e2fa18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ef8e2fa181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83" name="Google Shape;183;gef8e2fa18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ef8e2fa181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83" name="Google Shape;183;gef8e2fa18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ef8e2fa181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83" name="Google Shape;183;gef8e2fa18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f2e794f0a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08" name="Google Shape;108;gf2e794f0a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ef8e2fa181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83" name="Google Shape;183;gef8e2fa18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ef8e2fa181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83" name="Google Shape;183;gef8e2fa18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f512b57f77_0_2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96" name="Google Shape;96;gf512b57f77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f2e794f0a0_0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71" name="Google Shape;171;gf2e794f0a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f512b57f77_0_2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96" name="Google Shape;96;gf512b57f77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ef8e2fa181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83" name="Google Shape;183;gef8e2fa18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ef8e2fa181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83" name="Google Shape;183;gef8e2fa18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ef8e2fa181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83" name="Google Shape;183;gef8e2fa18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ef8e2fa181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83" name="Google Shape;183;gef8e2fa18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ef8e2fa181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83" name="Google Shape;183;gef8e2fa18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f2e794f0a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08" name="Google Shape;108;gf2e794f0a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ef8e2fa181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83" name="Google Shape;183;gef8e2fa18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ef8e2fa181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83" name="Google Shape;183;gef8e2fa18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ef8e2fa181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83" name="Google Shape;183;gef8e2fa18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ef8e2fa181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83" name="Google Shape;183;gef8e2fa18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ef8e2fa181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83" name="Google Shape;183;gef8e2fa18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ef8e2fa181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83" name="Google Shape;183;gef8e2fa18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7" name="Google Shape;100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f512b57f77_0_2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96" name="Google Shape;96;gf512b57f77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f512b57f77_0_2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96" name="Google Shape;96;gf512b57f77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f2e794f0a0_0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71" name="Google Shape;171;gf2e794f0a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ef8e2fa181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83" name="Google Shape;183;gef8e2fa18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ef8e2fa181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83" name="Google Shape;183;gef8e2fa18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4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5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5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41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>
            <a:spLocks noGrp="1"/>
          </p:cNvSpPr>
          <p:nvPr>
            <p:ph type="ctrTitle"/>
          </p:nvPr>
        </p:nvSpPr>
        <p:spPr>
          <a:xfrm>
            <a:off x="1959100" y="171375"/>
            <a:ext cx="8628600" cy="26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s-ES" sz="4000" i="1" smtClean="0"/>
              <a:t>Miren Zubia</a:t>
            </a:r>
            <a:endParaRPr sz="4000" i="1" dirty="0"/>
          </a:p>
        </p:txBody>
      </p:sp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3925" y="0"/>
            <a:ext cx="47434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/>
              <a:t>1</a:t>
            </a:fld>
            <a:endParaRPr/>
          </a:p>
        </p:txBody>
      </p:sp>
      <p:sp>
        <p:nvSpPr>
          <p:cNvPr id="91" name="Google Shape;91;p1"/>
          <p:cNvSpPr/>
          <p:nvPr/>
        </p:nvSpPr>
        <p:spPr>
          <a:xfrm>
            <a:off x="287825" y="461300"/>
            <a:ext cx="8039700" cy="13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ES" sz="4000" b="1">
                <a:solidFill>
                  <a:schemeClr val="dk1"/>
                </a:solidFill>
              </a:rPr>
              <a:t>Segurtasun eta erosotasun sistemak ibilgailuetan (EMSE)</a:t>
            </a:r>
            <a:endParaRPr sz="4000" b="1" i="0" u="none" strike="noStrike" cap="none">
              <a:solidFill>
                <a:srgbClr val="0F6F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Google Shape;92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475" y="4529400"/>
            <a:ext cx="3750825" cy="210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4" y="4055811"/>
            <a:ext cx="3490144" cy="2593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ef8e2fa181_0_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s-ES" sz="4800" b="1" dirty="0"/>
              <a:t>UD4 </a:t>
            </a:r>
            <a:r>
              <a:rPr lang="es-ES" sz="4800" b="1" dirty="0" err="1"/>
              <a:t>Segurtasun</a:t>
            </a:r>
            <a:r>
              <a:rPr lang="es-ES" sz="4800" b="1" dirty="0"/>
              <a:t> </a:t>
            </a:r>
            <a:r>
              <a:rPr lang="es-ES" sz="4800" b="1" dirty="0" err="1"/>
              <a:t>pasiboa</a:t>
            </a:r>
            <a:r>
              <a:rPr lang="es-ES" sz="4800" b="1" dirty="0"/>
              <a:t> (airbag-a)</a:t>
            </a:r>
            <a:br>
              <a:rPr lang="es-ES" sz="4800" b="1" dirty="0"/>
            </a:br>
            <a:endParaRPr sz="4800" b="1" dirty="0"/>
          </a:p>
        </p:txBody>
      </p:sp>
      <p:sp>
        <p:nvSpPr>
          <p:cNvPr id="186" name="Google Shape;186;gef8e2fa181_0_30"/>
          <p:cNvSpPr txBox="1">
            <a:spLocks noGrp="1"/>
          </p:cNvSpPr>
          <p:nvPr>
            <p:ph type="body" idx="1"/>
          </p:nvPr>
        </p:nvSpPr>
        <p:spPr>
          <a:xfrm>
            <a:off x="838200" y="1578501"/>
            <a:ext cx="10515600" cy="45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400"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187" name="Google Shape;187;gef8e2fa181_0_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3251" y="53658"/>
            <a:ext cx="325486" cy="675383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ef8e2fa181_0_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/>
              <a:t>10</a:t>
            </a:fld>
            <a:endParaRPr/>
          </a:p>
        </p:txBody>
      </p:sp>
      <p:pic>
        <p:nvPicPr>
          <p:cNvPr id="190" name="Google Shape;190;gef8e2fa181_0_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90425" y="365113"/>
            <a:ext cx="1962150" cy="16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ef8e2fa181_0_30"/>
          <p:cNvSpPr txBox="1"/>
          <p:nvPr/>
        </p:nvSpPr>
        <p:spPr>
          <a:xfrm>
            <a:off x="751875" y="1258032"/>
            <a:ext cx="104373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25400" lvl="0">
              <a:buClr>
                <a:srgbClr val="99CC00"/>
              </a:buClr>
              <a:buSzPts val="3200"/>
            </a:pPr>
            <a:endParaRPr sz="3200" b="1" dirty="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623392" y="1378223"/>
            <a:ext cx="9439007" cy="1077218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25400" lvl="0">
              <a:buClr>
                <a:srgbClr val="99CC00"/>
              </a:buClr>
              <a:buSzPts val="3200"/>
            </a:pPr>
            <a:r>
              <a:rPr lang="es-ES" sz="3200" b="1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Identifikatzen</a:t>
            </a:r>
            <a:r>
              <a:rPr lang="es-ES" sz="32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al </a:t>
            </a:r>
            <a:r>
              <a:rPr lang="es-ES" sz="3200" b="1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dituzu</a:t>
            </a:r>
            <a:r>
              <a:rPr lang="es-ES" sz="32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3200" b="1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automobil</a:t>
            </a:r>
            <a:r>
              <a:rPr lang="es-ES" sz="32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batean </a:t>
            </a:r>
            <a:r>
              <a:rPr lang="es-ES" sz="3200" b="1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dauden</a:t>
            </a:r>
            <a:endParaRPr lang="es-ES" sz="32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" lvl="0">
              <a:buClr>
                <a:srgbClr val="99CC00"/>
              </a:buClr>
              <a:buSzPts val="3200"/>
            </a:pPr>
            <a:r>
              <a:rPr lang="es-ES" sz="32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airbag MOTA </a:t>
            </a:r>
            <a:r>
              <a:rPr lang="es-ES" sz="3200" b="1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desberdinak</a:t>
            </a:r>
            <a:r>
              <a:rPr lang="es-ES" sz="32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3106487"/>
            <a:ext cx="2448272" cy="1408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Airbag : fonctionnement, voyant et contrôle technique - Autobutl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5" y="5114203"/>
            <a:ext cx="3419475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Qué tanto sabes sobre los airbags del carro?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6" y="3717032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Side Airbag Banco de Imagens e Fotos de Stock - iStoc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683" y="3211199"/>
            <a:ext cx="3917879" cy="260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435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ef8e2fa181_0_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s-ES" sz="4800" b="1" dirty="0"/>
              <a:t>UD4 </a:t>
            </a:r>
            <a:r>
              <a:rPr lang="es-ES" sz="4800" b="1" dirty="0" err="1"/>
              <a:t>Segurtasun</a:t>
            </a:r>
            <a:r>
              <a:rPr lang="es-ES" sz="4800" b="1" dirty="0"/>
              <a:t> </a:t>
            </a:r>
            <a:r>
              <a:rPr lang="es-ES" sz="4800" b="1" dirty="0" err="1"/>
              <a:t>pasiboa</a:t>
            </a:r>
            <a:r>
              <a:rPr lang="es-ES" sz="4800" b="1" dirty="0"/>
              <a:t> (airbag-a)</a:t>
            </a:r>
            <a:br>
              <a:rPr lang="es-ES" sz="4800" b="1" dirty="0"/>
            </a:br>
            <a:endParaRPr sz="4800" b="1" dirty="0"/>
          </a:p>
        </p:txBody>
      </p:sp>
      <p:sp>
        <p:nvSpPr>
          <p:cNvPr id="186" name="Google Shape;186;gef8e2fa181_0_30"/>
          <p:cNvSpPr txBox="1">
            <a:spLocks noGrp="1"/>
          </p:cNvSpPr>
          <p:nvPr>
            <p:ph type="body" idx="1"/>
          </p:nvPr>
        </p:nvSpPr>
        <p:spPr>
          <a:xfrm>
            <a:off x="838200" y="1578501"/>
            <a:ext cx="10515600" cy="45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400"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187" name="Google Shape;187;gef8e2fa181_0_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3251" y="53658"/>
            <a:ext cx="325486" cy="675383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ef8e2fa181_0_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/>
              <a:t>11</a:t>
            </a:fld>
            <a:endParaRPr/>
          </a:p>
        </p:txBody>
      </p:sp>
      <p:pic>
        <p:nvPicPr>
          <p:cNvPr id="190" name="Google Shape;190;gef8e2fa181_0_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90425" y="365113"/>
            <a:ext cx="1962150" cy="16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ef8e2fa181_0_30"/>
          <p:cNvSpPr txBox="1"/>
          <p:nvPr/>
        </p:nvSpPr>
        <p:spPr>
          <a:xfrm>
            <a:off x="751875" y="1258032"/>
            <a:ext cx="104373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25400" lvl="0">
              <a:buClr>
                <a:srgbClr val="99CC00"/>
              </a:buClr>
              <a:buSzPts val="3200"/>
            </a:pPr>
            <a:r>
              <a:rPr lang="es-ES" sz="3200" b="1" dirty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1</a:t>
            </a: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-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Segurtasuna</a:t>
            </a: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automobilean</a:t>
            </a:r>
            <a:endParaRPr sz="2400" b="1" i="0" u="none" strike="noStrike" cap="none" dirty="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506896" y="2066682"/>
            <a:ext cx="2624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400" lvl="0">
              <a:buClr>
                <a:srgbClr val="99CC00"/>
              </a:buClr>
              <a:buSzPts val="3200"/>
            </a:pPr>
            <a:r>
              <a:rPr lang="es-ES" sz="3200" b="1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Airbag </a:t>
            </a:r>
            <a:r>
              <a:rPr lang="es-ES" sz="3200" b="1" dirty="0" err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motak</a:t>
            </a:r>
            <a:r>
              <a:rPr lang="es-ES" sz="3200" b="1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</p:txBody>
      </p:sp>
      <p:sp>
        <p:nvSpPr>
          <p:cNvPr id="11" name="Google Shape;189;gef8e2fa181_0_30"/>
          <p:cNvSpPr txBox="1"/>
          <p:nvPr/>
        </p:nvSpPr>
        <p:spPr>
          <a:xfrm>
            <a:off x="479376" y="2955940"/>
            <a:ext cx="9145016" cy="3857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1" indent="-342900">
              <a:spcBef>
                <a:spcPts val="700"/>
              </a:spcBef>
              <a:buClrTx/>
              <a:buFont typeface="Arial" panose="020B0604020202020204" pitchFamily="34" charset="0"/>
              <a:buChar char="•"/>
            </a:pPr>
            <a:r>
              <a:rPr lang="es-ES" altLang="es-ES" sz="2400" dirty="0" err="1" smtClean="0">
                <a:solidFill>
                  <a:schemeClr val="tx1"/>
                </a:solidFill>
              </a:rPr>
              <a:t>Aurrez</a:t>
            </a:r>
            <a:r>
              <a:rPr lang="es-ES" altLang="es-ES" sz="2400" dirty="0" smtClean="0">
                <a:solidFill>
                  <a:schemeClr val="tx1"/>
                </a:solidFill>
              </a:rPr>
              <a:t> </a:t>
            </a:r>
            <a:r>
              <a:rPr lang="es-ES" altLang="es-ES" sz="2400" dirty="0" err="1" smtClean="0">
                <a:solidFill>
                  <a:schemeClr val="tx1"/>
                </a:solidFill>
              </a:rPr>
              <a:t>aurrekoak</a:t>
            </a:r>
            <a:endParaRPr lang="es-ES" altLang="es-ES" sz="2400" dirty="0" smtClean="0">
              <a:solidFill>
                <a:schemeClr val="tx1"/>
              </a:solidFill>
            </a:endParaRPr>
          </a:p>
          <a:p>
            <a:pPr marL="342900" lvl="1" indent="-342900">
              <a:spcBef>
                <a:spcPts val="700"/>
              </a:spcBef>
              <a:buClrTx/>
              <a:buFont typeface="Arial" panose="020B0604020202020204" pitchFamily="34" charset="0"/>
              <a:buChar char="•"/>
            </a:pPr>
            <a:r>
              <a:rPr lang="es-ES" altLang="es-ES" sz="2400" dirty="0" err="1" smtClean="0">
                <a:solidFill>
                  <a:schemeClr val="tx1"/>
                </a:solidFill>
              </a:rPr>
              <a:t>Albokoa</a:t>
            </a:r>
            <a:endParaRPr lang="es-ES" altLang="es-ES" sz="2400" dirty="0" smtClean="0">
              <a:solidFill>
                <a:schemeClr val="tx1"/>
              </a:solidFill>
            </a:endParaRPr>
          </a:p>
          <a:p>
            <a:pPr marL="342900" lvl="1" indent="-342900">
              <a:spcBef>
                <a:spcPts val="700"/>
              </a:spcBef>
              <a:buClrTx/>
              <a:buFont typeface="Arial" panose="020B0604020202020204" pitchFamily="34" charset="0"/>
              <a:buChar char="•"/>
            </a:pPr>
            <a:r>
              <a:rPr lang="es-ES" altLang="es-ES" sz="2400" dirty="0" err="1" smtClean="0">
                <a:solidFill>
                  <a:schemeClr val="tx1"/>
                </a:solidFill>
              </a:rPr>
              <a:t>Atzekoak</a:t>
            </a:r>
            <a:endParaRPr lang="es-ES" altLang="es-ES" sz="2400" dirty="0" smtClean="0">
              <a:solidFill>
                <a:schemeClr val="tx1"/>
              </a:solidFill>
            </a:endParaRPr>
          </a:p>
          <a:p>
            <a:pPr marL="342900" lvl="1" indent="-342900">
              <a:spcBef>
                <a:spcPts val="700"/>
              </a:spcBef>
              <a:buClrTx/>
              <a:buFont typeface="Arial" panose="020B0604020202020204" pitchFamily="34" charset="0"/>
              <a:buChar char="•"/>
            </a:pPr>
            <a:r>
              <a:rPr lang="es-ES" altLang="es-ES" sz="2400" dirty="0" smtClean="0">
                <a:solidFill>
                  <a:schemeClr val="tx1"/>
                </a:solidFill>
              </a:rPr>
              <a:t>Airbag de cortina </a:t>
            </a:r>
          </a:p>
          <a:p>
            <a:pPr marL="342900" lvl="1" indent="-342900">
              <a:spcBef>
                <a:spcPts val="700"/>
              </a:spcBef>
              <a:buClrTx/>
              <a:buFont typeface="Arial" panose="020B0604020202020204" pitchFamily="34" charset="0"/>
              <a:buChar char="•"/>
            </a:pPr>
            <a:r>
              <a:rPr lang="es-ES" altLang="es-ES" sz="2400" dirty="0" err="1" smtClean="0">
                <a:solidFill>
                  <a:schemeClr val="tx1"/>
                </a:solidFill>
              </a:rPr>
              <a:t>Belaunetakoa</a:t>
            </a:r>
            <a:endParaRPr lang="es-ES" altLang="es-ES" sz="2400" dirty="0" smtClean="0">
              <a:solidFill>
                <a:schemeClr val="tx1"/>
              </a:solidFill>
            </a:endParaRPr>
          </a:p>
          <a:p>
            <a:pPr marL="342900" lvl="1" indent="-342900">
              <a:spcBef>
                <a:spcPts val="700"/>
              </a:spcBef>
              <a:buClrTx/>
              <a:buFont typeface="Arial" panose="020B0604020202020204" pitchFamily="34" charset="0"/>
              <a:buChar char="•"/>
            </a:pPr>
            <a:r>
              <a:rPr lang="es-ES" altLang="es-ES" sz="2400" dirty="0" smtClean="0">
                <a:solidFill>
                  <a:schemeClr val="tx1"/>
                </a:solidFill>
              </a:rPr>
              <a:t>De peatones</a:t>
            </a:r>
          </a:p>
          <a:p>
            <a:pPr marL="342900" lvl="1" indent="-342900">
              <a:spcBef>
                <a:spcPts val="700"/>
              </a:spcBef>
              <a:buClrTx/>
              <a:buFont typeface="Arial" panose="020B0604020202020204" pitchFamily="34" charset="0"/>
              <a:buChar char="•"/>
            </a:pPr>
            <a:endParaRPr lang="es-ES" altLang="es-ES" sz="2400" dirty="0" smtClean="0">
              <a:solidFill>
                <a:schemeClr val="tx1"/>
              </a:solidFill>
            </a:endParaRPr>
          </a:p>
          <a:p>
            <a:pPr marL="342900" lvl="1" indent="-342900">
              <a:spcBef>
                <a:spcPts val="700"/>
              </a:spcBef>
              <a:buClrTx/>
              <a:buFont typeface="Arial" panose="020B0604020202020204" pitchFamily="34" charset="0"/>
              <a:buChar char="•"/>
            </a:pPr>
            <a:endParaRPr lang="es-ES" altLang="es-ES" sz="2400" dirty="0">
              <a:solidFill>
                <a:schemeClr val="tx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479" y="2564904"/>
            <a:ext cx="2629471" cy="244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8" y="1971999"/>
            <a:ext cx="3111624" cy="2917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8" y="2066682"/>
            <a:ext cx="2583582" cy="1363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5066908"/>
            <a:ext cx="2452167" cy="1700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6" y="4957753"/>
            <a:ext cx="2855218" cy="1868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4991347"/>
            <a:ext cx="3554338" cy="1801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5792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ef8e2fa181_0_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s-ES" sz="4800" b="1" dirty="0"/>
              <a:t>UD4 </a:t>
            </a:r>
            <a:r>
              <a:rPr lang="es-ES" sz="4800" b="1" dirty="0" err="1"/>
              <a:t>Segurtasun</a:t>
            </a:r>
            <a:r>
              <a:rPr lang="es-ES" sz="4800" b="1" dirty="0"/>
              <a:t> </a:t>
            </a:r>
            <a:r>
              <a:rPr lang="es-ES" sz="4800" b="1" dirty="0" err="1"/>
              <a:t>pasiboa</a:t>
            </a:r>
            <a:r>
              <a:rPr lang="es-ES" sz="4800" b="1" dirty="0"/>
              <a:t> (airbag-a)</a:t>
            </a:r>
            <a:br>
              <a:rPr lang="es-ES" sz="4800" b="1" dirty="0"/>
            </a:br>
            <a:endParaRPr sz="4800" b="1" dirty="0"/>
          </a:p>
        </p:txBody>
      </p:sp>
      <p:sp>
        <p:nvSpPr>
          <p:cNvPr id="186" name="Google Shape;186;gef8e2fa181_0_30"/>
          <p:cNvSpPr txBox="1">
            <a:spLocks noGrp="1"/>
          </p:cNvSpPr>
          <p:nvPr>
            <p:ph type="body" idx="1"/>
          </p:nvPr>
        </p:nvSpPr>
        <p:spPr>
          <a:xfrm>
            <a:off x="838200" y="1578501"/>
            <a:ext cx="10515600" cy="45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400"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187" name="Google Shape;187;gef8e2fa181_0_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3251" y="53658"/>
            <a:ext cx="325486" cy="675383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ef8e2fa181_0_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/>
              <a:t>12</a:t>
            </a:fld>
            <a:endParaRPr/>
          </a:p>
        </p:txBody>
      </p:sp>
      <p:pic>
        <p:nvPicPr>
          <p:cNvPr id="190" name="Google Shape;190;gef8e2fa181_0_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90425" y="365113"/>
            <a:ext cx="1962150" cy="16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ef8e2fa181_0_30"/>
          <p:cNvSpPr txBox="1"/>
          <p:nvPr/>
        </p:nvSpPr>
        <p:spPr>
          <a:xfrm>
            <a:off x="751875" y="1258032"/>
            <a:ext cx="104373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25400" lvl="0">
              <a:buClr>
                <a:srgbClr val="99CC00"/>
              </a:buClr>
              <a:buSzPts val="3200"/>
            </a:pPr>
            <a:r>
              <a:rPr lang="es-ES" sz="3200" b="1" dirty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1</a:t>
            </a: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-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Segurtasuna</a:t>
            </a: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automobilean</a:t>
            </a:r>
            <a:endParaRPr sz="2400" b="1" i="0" u="none" strike="noStrike" cap="none" dirty="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695400" y="2009484"/>
            <a:ext cx="2624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400" lvl="0">
              <a:buClr>
                <a:srgbClr val="99CC00"/>
              </a:buClr>
              <a:buSzPts val="3200"/>
            </a:pPr>
            <a:r>
              <a:rPr lang="es-ES" sz="3200" b="1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Airbag </a:t>
            </a:r>
            <a:r>
              <a:rPr lang="es-ES" sz="3200" b="1" dirty="0" err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motak</a:t>
            </a:r>
            <a:r>
              <a:rPr lang="es-ES" sz="3200" b="1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</p:txBody>
      </p:sp>
      <p:sp>
        <p:nvSpPr>
          <p:cNvPr id="11" name="Google Shape;189;gef8e2fa181_0_30"/>
          <p:cNvSpPr txBox="1"/>
          <p:nvPr/>
        </p:nvSpPr>
        <p:spPr>
          <a:xfrm>
            <a:off x="479376" y="2955940"/>
            <a:ext cx="9145016" cy="3857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1" indent="-342900">
              <a:spcBef>
                <a:spcPts val="700"/>
              </a:spcBef>
              <a:buClrTx/>
              <a:buFont typeface="Arial" panose="020B0604020202020204" pitchFamily="34" charset="0"/>
              <a:buChar char="•"/>
            </a:pPr>
            <a:r>
              <a:rPr lang="es-ES" altLang="es-ES" sz="2400" dirty="0" err="1" smtClean="0">
                <a:solidFill>
                  <a:schemeClr val="tx1"/>
                </a:solidFill>
              </a:rPr>
              <a:t>Aurrez</a:t>
            </a:r>
            <a:r>
              <a:rPr lang="es-ES" altLang="es-ES" sz="2400" dirty="0" smtClean="0">
                <a:solidFill>
                  <a:schemeClr val="tx1"/>
                </a:solidFill>
              </a:rPr>
              <a:t> </a:t>
            </a:r>
            <a:r>
              <a:rPr lang="es-ES" altLang="es-ES" sz="2400" dirty="0" err="1" smtClean="0">
                <a:solidFill>
                  <a:schemeClr val="tx1"/>
                </a:solidFill>
              </a:rPr>
              <a:t>aurrekoak</a:t>
            </a:r>
            <a:endParaRPr lang="es-ES" altLang="es-ES" sz="2400" dirty="0" smtClean="0">
              <a:solidFill>
                <a:schemeClr val="tx1"/>
              </a:solidFill>
            </a:endParaRPr>
          </a:p>
          <a:p>
            <a:pPr marL="342900" lvl="1" indent="-342900">
              <a:spcBef>
                <a:spcPts val="700"/>
              </a:spcBef>
              <a:buClrTx/>
              <a:buFont typeface="Arial" panose="020B0604020202020204" pitchFamily="34" charset="0"/>
              <a:buChar char="•"/>
            </a:pPr>
            <a:r>
              <a:rPr lang="es-ES" altLang="es-ES" sz="2400" dirty="0" err="1" smtClean="0">
                <a:solidFill>
                  <a:schemeClr val="tx1"/>
                </a:solidFill>
              </a:rPr>
              <a:t>Albokoa</a:t>
            </a:r>
            <a:endParaRPr lang="es-ES" altLang="es-ES" sz="2400" dirty="0" smtClean="0">
              <a:solidFill>
                <a:schemeClr val="tx1"/>
              </a:solidFill>
            </a:endParaRPr>
          </a:p>
          <a:p>
            <a:pPr marL="342900" lvl="1" indent="-342900">
              <a:spcBef>
                <a:spcPts val="700"/>
              </a:spcBef>
              <a:buClrTx/>
              <a:buFont typeface="Arial" panose="020B0604020202020204" pitchFamily="34" charset="0"/>
              <a:buChar char="•"/>
            </a:pPr>
            <a:r>
              <a:rPr lang="es-ES" altLang="es-ES" sz="2400" dirty="0" err="1" smtClean="0">
                <a:solidFill>
                  <a:schemeClr val="tx1"/>
                </a:solidFill>
              </a:rPr>
              <a:t>Atzekoak</a:t>
            </a:r>
            <a:endParaRPr lang="es-ES" altLang="es-ES" sz="2400" dirty="0" smtClean="0">
              <a:solidFill>
                <a:schemeClr val="tx1"/>
              </a:solidFill>
            </a:endParaRPr>
          </a:p>
          <a:p>
            <a:pPr marL="342900" lvl="1" indent="-342900">
              <a:spcBef>
                <a:spcPts val="700"/>
              </a:spcBef>
              <a:buClrTx/>
              <a:buFont typeface="Arial" panose="020B0604020202020204" pitchFamily="34" charset="0"/>
              <a:buChar char="•"/>
            </a:pPr>
            <a:r>
              <a:rPr lang="es-ES" altLang="es-ES" sz="2400" dirty="0" smtClean="0">
                <a:solidFill>
                  <a:schemeClr val="tx1"/>
                </a:solidFill>
              </a:rPr>
              <a:t>Airbag de cortina </a:t>
            </a:r>
          </a:p>
          <a:p>
            <a:pPr marL="342900" lvl="1" indent="-342900">
              <a:spcBef>
                <a:spcPts val="700"/>
              </a:spcBef>
              <a:buClrTx/>
              <a:buFont typeface="Arial" panose="020B0604020202020204" pitchFamily="34" charset="0"/>
              <a:buChar char="•"/>
            </a:pPr>
            <a:r>
              <a:rPr lang="es-ES" altLang="es-ES" sz="2400" dirty="0" err="1" smtClean="0">
                <a:solidFill>
                  <a:schemeClr val="tx1"/>
                </a:solidFill>
              </a:rPr>
              <a:t>Belaunetakoa</a:t>
            </a:r>
            <a:endParaRPr lang="es-ES" altLang="es-ES" sz="2400" dirty="0" smtClean="0">
              <a:solidFill>
                <a:schemeClr val="tx1"/>
              </a:solidFill>
            </a:endParaRPr>
          </a:p>
          <a:p>
            <a:pPr marL="342900" lvl="1" indent="-342900">
              <a:spcBef>
                <a:spcPts val="700"/>
              </a:spcBef>
              <a:buClrTx/>
              <a:buFont typeface="Arial" panose="020B0604020202020204" pitchFamily="34" charset="0"/>
              <a:buChar char="•"/>
            </a:pPr>
            <a:r>
              <a:rPr lang="es-ES" altLang="es-ES" sz="2400" dirty="0" smtClean="0">
                <a:solidFill>
                  <a:schemeClr val="tx1"/>
                </a:solidFill>
              </a:rPr>
              <a:t>De peatones</a:t>
            </a:r>
          </a:p>
          <a:p>
            <a:pPr marL="342900" lvl="1" indent="-342900">
              <a:spcBef>
                <a:spcPts val="700"/>
              </a:spcBef>
              <a:buClrTx/>
              <a:buFont typeface="Arial" panose="020B0604020202020204" pitchFamily="34" charset="0"/>
              <a:buChar char="•"/>
            </a:pPr>
            <a:endParaRPr lang="es-ES" altLang="es-ES" sz="2400" dirty="0" smtClean="0">
              <a:solidFill>
                <a:schemeClr val="tx1"/>
              </a:solidFill>
            </a:endParaRPr>
          </a:p>
          <a:p>
            <a:pPr marL="342900" lvl="1" indent="-342900">
              <a:spcBef>
                <a:spcPts val="700"/>
              </a:spcBef>
              <a:buClrTx/>
              <a:buFont typeface="Arial" panose="020B0604020202020204" pitchFamily="34" charset="0"/>
              <a:buChar char="•"/>
            </a:pPr>
            <a:endParaRPr lang="es-ES" altLang="es-ES" sz="2400" dirty="0">
              <a:solidFill>
                <a:schemeClr val="tx1"/>
              </a:solidFill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916" y="1916832"/>
            <a:ext cx="2304256" cy="178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1842870"/>
            <a:ext cx="2016224" cy="155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2" y="1916832"/>
            <a:ext cx="3056215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0" y="4149080"/>
            <a:ext cx="3599658" cy="227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012" y="4149080"/>
            <a:ext cx="4022133" cy="227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1241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ef8e2fa181_0_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s-ES" sz="4800" b="1" dirty="0"/>
              <a:t>UD4 </a:t>
            </a:r>
            <a:r>
              <a:rPr lang="es-ES" sz="4800" b="1" dirty="0" err="1"/>
              <a:t>Segurtasun</a:t>
            </a:r>
            <a:r>
              <a:rPr lang="es-ES" sz="4800" b="1" dirty="0"/>
              <a:t> </a:t>
            </a:r>
            <a:r>
              <a:rPr lang="es-ES" sz="4800" b="1" dirty="0" err="1"/>
              <a:t>pasiboa</a:t>
            </a:r>
            <a:r>
              <a:rPr lang="es-ES" sz="4800" b="1" dirty="0"/>
              <a:t> (airbag-a)</a:t>
            </a:r>
            <a:br>
              <a:rPr lang="es-ES" sz="4800" b="1" dirty="0"/>
            </a:br>
            <a:endParaRPr sz="4800" b="1" dirty="0"/>
          </a:p>
        </p:txBody>
      </p:sp>
      <p:sp>
        <p:nvSpPr>
          <p:cNvPr id="186" name="Google Shape;186;gef8e2fa181_0_30"/>
          <p:cNvSpPr txBox="1">
            <a:spLocks noGrp="1"/>
          </p:cNvSpPr>
          <p:nvPr>
            <p:ph type="body" idx="1"/>
          </p:nvPr>
        </p:nvSpPr>
        <p:spPr>
          <a:xfrm>
            <a:off x="838200" y="1578501"/>
            <a:ext cx="10515600" cy="45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400"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187" name="Google Shape;187;gef8e2fa181_0_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3251" y="53658"/>
            <a:ext cx="325486" cy="675383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ef8e2fa181_0_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/>
              <a:t>13</a:t>
            </a:fld>
            <a:endParaRPr/>
          </a:p>
        </p:txBody>
      </p:sp>
      <p:sp>
        <p:nvSpPr>
          <p:cNvPr id="189" name="Google Shape;189;gef8e2fa181_0_30"/>
          <p:cNvSpPr txBox="1"/>
          <p:nvPr/>
        </p:nvSpPr>
        <p:spPr>
          <a:xfrm>
            <a:off x="292235" y="2795143"/>
            <a:ext cx="5678290" cy="60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>
              <a:lnSpc>
                <a:spcPct val="150000"/>
              </a:lnSpc>
            </a:pPr>
            <a:r>
              <a:rPr lang="es-ES" sz="1800" b="1" dirty="0" smtClean="0"/>
              <a:t>   </a:t>
            </a:r>
            <a:endParaRPr lang="es-ES" sz="1800" dirty="0">
              <a:sym typeface="Calibri"/>
            </a:endParaRPr>
          </a:p>
        </p:txBody>
      </p:sp>
      <p:pic>
        <p:nvPicPr>
          <p:cNvPr id="190" name="Google Shape;190;gef8e2fa181_0_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90425" y="365113"/>
            <a:ext cx="1962150" cy="16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ef8e2fa181_0_30"/>
          <p:cNvSpPr txBox="1"/>
          <p:nvPr/>
        </p:nvSpPr>
        <p:spPr>
          <a:xfrm>
            <a:off x="751875" y="1258032"/>
            <a:ext cx="104373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25400" lvl="0">
              <a:buClr>
                <a:srgbClr val="99CC00"/>
              </a:buClr>
              <a:buSzPts val="3200"/>
            </a:pP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2-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Sistemaren</a:t>
            </a: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osagaien</a:t>
            </a: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 </a:t>
            </a:r>
          </a:p>
          <a:p>
            <a:pPr marL="25400" lvl="0">
              <a:buClr>
                <a:srgbClr val="99CC00"/>
              </a:buClr>
              <a:buSzPts val="3200"/>
            </a:pP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irudikapen</a:t>
            </a: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eskematikoa</a:t>
            </a:r>
            <a:endParaRPr sz="2400" b="1" i="0" u="none" strike="noStrike" cap="none" dirty="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107" y="1080629"/>
            <a:ext cx="4492942" cy="5455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44"/>
          <a:stretch/>
        </p:blipFill>
        <p:spPr bwMode="auto">
          <a:xfrm>
            <a:off x="292236" y="2639199"/>
            <a:ext cx="3119878" cy="2457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6"/>
          <a:stretch/>
        </p:blipFill>
        <p:spPr bwMode="auto">
          <a:xfrm>
            <a:off x="2988450" y="2852936"/>
            <a:ext cx="3459657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2600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ef8e2fa181_0_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s-ES" sz="4800" b="1" dirty="0"/>
              <a:t>UD4 </a:t>
            </a:r>
            <a:r>
              <a:rPr lang="es-ES" sz="4800" b="1" dirty="0" err="1"/>
              <a:t>Segurtasun</a:t>
            </a:r>
            <a:r>
              <a:rPr lang="es-ES" sz="4800" b="1" dirty="0"/>
              <a:t> </a:t>
            </a:r>
            <a:r>
              <a:rPr lang="es-ES" sz="4800" b="1" dirty="0" err="1"/>
              <a:t>pasiboa</a:t>
            </a:r>
            <a:r>
              <a:rPr lang="es-ES" sz="4800" b="1" dirty="0"/>
              <a:t> (airbag-a)</a:t>
            </a:r>
            <a:br>
              <a:rPr lang="es-ES" sz="4800" b="1" dirty="0"/>
            </a:br>
            <a:endParaRPr sz="4800" b="1" dirty="0"/>
          </a:p>
        </p:txBody>
      </p:sp>
      <p:sp>
        <p:nvSpPr>
          <p:cNvPr id="186" name="Google Shape;186;gef8e2fa181_0_30"/>
          <p:cNvSpPr txBox="1">
            <a:spLocks noGrp="1"/>
          </p:cNvSpPr>
          <p:nvPr>
            <p:ph type="body" idx="1"/>
          </p:nvPr>
        </p:nvSpPr>
        <p:spPr>
          <a:xfrm>
            <a:off x="838200" y="1578501"/>
            <a:ext cx="10515600" cy="45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400" dirty="0"/>
          </a:p>
          <a:p>
            <a:pPr marL="228600" indent="-64135">
              <a:buSzPts val="2800"/>
              <a:buNone/>
            </a:pPr>
            <a:r>
              <a:rPr lang="eu-ES" dirty="0" smtClean="0"/>
              <a:t>-Gas sorgailua aire-poltsaren </a:t>
            </a:r>
            <a:r>
              <a:rPr lang="eu-ES" dirty="0"/>
              <a:t>azpian kokatua </a:t>
            </a:r>
            <a:r>
              <a:rPr lang="eu-ES" dirty="0" smtClean="0"/>
              <a:t>dago. Segundo-ehunen </a:t>
            </a:r>
            <a:r>
              <a:rPr lang="eu-ES" dirty="0"/>
              <a:t>soil batean aire-koltxoiak puzten dira. </a:t>
            </a:r>
            <a:r>
              <a:rPr lang="eu-ES" dirty="0" smtClean="0"/>
              <a:t>Baina nola</a:t>
            </a:r>
            <a:r>
              <a:rPr lang="eu-ES" dirty="0"/>
              <a:t>?</a:t>
            </a:r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187" name="Google Shape;187;gef8e2fa181_0_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3251" y="53658"/>
            <a:ext cx="325486" cy="675383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ef8e2fa181_0_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/>
              <a:t>14</a:t>
            </a:fld>
            <a:endParaRPr/>
          </a:p>
        </p:txBody>
      </p:sp>
      <p:sp>
        <p:nvSpPr>
          <p:cNvPr id="189" name="Google Shape;189;gef8e2fa181_0_30"/>
          <p:cNvSpPr txBox="1"/>
          <p:nvPr/>
        </p:nvSpPr>
        <p:spPr>
          <a:xfrm>
            <a:off x="292235" y="2795143"/>
            <a:ext cx="5678290" cy="60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>
              <a:lnSpc>
                <a:spcPct val="150000"/>
              </a:lnSpc>
            </a:pPr>
            <a:r>
              <a:rPr lang="es-ES" sz="1800" b="1" dirty="0" smtClean="0"/>
              <a:t>   </a:t>
            </a:r>
            <a:endParaRPr lang="es-ES" sz="1800" dirty="0">
              <a:sym typeface="Calibri"/>
            </a:endParaRPr>
          </a:p>
        </p:txBody>
      </p:sp>
      <p:pic>
        <p:nvPicPr>
          <p:cNvPr id="190" name="Google Shape;190;gef8e2fa181_0_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90425" y="365113"/>
            <a:ext cx="1962150" cy="16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ef8e2fa181_0_30"/>
          <p:cNvSpPr txBox="1"/>
          <p:nvPr/>
        </p:nvSpPr>
        <p:spPr>
          <a:xfrm>
            <a:off x="751875" y="1258032"/>
            <a:ext cx="104373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25400">
              <a:buClr>
                <a:srgbClr val="99CC00"/>
              </a:buClr>
              <a:buSzPts val="3200"/>
            </a:pP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2-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Sistemaren</a:t>
            </a: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osagaiak</a:t>
            </a: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: </a:t>
            </a:r>
            <a:r>
              <a:rPr lang="eu-ES" sz="3200" b="1" dirty="0" smtClean="0"/>
              <a:t>Gas-sorgailua</a:t>
            </a: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431080" y="3061990"/>
            <a:ext cx="5400600" cy="1231106"/>
          </a:xfrm>
          <a:prstGeom prst="rect">
            <a:avLst/>
          </a:prstGeom>
          <a:noFill/>
          <a:ln w="3175">
            <a:solidFill>
              <a:srgbClr val="33CCCC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342900" lvl="1" indent="-342900">
              <a:spcBef>
                <a:spcPts val="700"/>
              </a:spcBef>
              <a:buClrTx/>
              <a:buFont typeface="Arial" panose="020B0604020202020204" pitchFamily="34" charset="0"/>
              <a:buChar char="•"/>
            </a:pPr>
            <a:r>
              <a:rPr lang="es-ES" altLang="es-ES" sz="2000" dirty="0" err="1">
                <a:solidFill>
                  <a:schemeClr val="tx1"/>
                </a:solidFill>
              </a:rPr>
              <a:t>Aktibatzaileak</a:t>
            </a:r>
            <a:r>
              <a:rPr lang="es-ES" altLang="es-ES" sz="2000" dirty="0">
                <a:solidFill>
                  <a:schemeClr val="tx1"/>
                </a:solidFill>
              </a:rPr>
              <a:t> </a:t>
            </a:r>
            <a:r>
              <a:rPr lang="es-ES" altLang="es-ES" sz="2000" dirty="0" err="1">
                <a:solidFill>
                  <a:schemeClr val="tx1"/>
                </a:solidFill>
              </a:rPr>
              <a:t>suhartze-bulkada</a:t>
            </a:r>
            <a:r>
              <a:rPr lang="es-ES" altLang="es-ES" sz="2000" dirty="0">
                <a:solidFill>
                  <a:schemeClr val="tx1"/>
                </a:solidFill>
              </a:rPr>
              <a:t> </a:t>
            </a:r>
            <a:r>
              <a:rPr lang="es-ES" altLang="es-ES" sz="2000" dirty="0" err="1">
                <a:solidFill>
                  <a:schemeClr val="tx1"/>
                </a:solidFill>
              </a:rPr>
              <a:t>elektrikoa</a:t>
            </a:r>
            <a:r>
              <a:rPr lang="es-ES" altLang="es-ES" sz="2000" dirty="0">
                <a:solidFill>
                  <a:schemeClr val="tx1"/>
                </a:solidFill>
              </a:rPr>
              <a:t> </a:t>
            </a:r>
            <a:r>
              <a:rPr lang="es-ES" altLang="es-ES" sz="2000" dirty="0" err="1">
                <a:solidFill>
                  <a:schemeClr val="tx1"/>
                </a:solidFill>
              </a:rPr>
              <a:t>eragiten</a:t>
            </a:r>
            <a:r>
              <a:rPr lang="es-ES" altLang="es-ES" sz="2000" dirty="0">
                <a:solidFill>
                  <a:schemeClr val="tx1"/>
                </a:solidFill>
              </a:rPr>
              <a:t> du; </a:t>
            </a:r>
            <a:r>
              <a:rPr lang="es-ES" altLang="es-ES" sz="2000" dirty="0" err="1">
                <a:solidFill>
                  <a:schemeClr val="tx1"/>
                </a:solidFill>
              </a:rPr>
              <a:t>orduan</a:t>
            </a:r>
            <a:r>
              <a:rPr lang="es-ES" altLang="es-ES" sz="2000" dirty="0">
                <a:solidFill>
                  <a:schemeClr val="tx1"/>
                </a:solidFill>
              </a:rPr>
              <a:t>, gas-</a:t>
            </a:r>
            <a:r>
              <a:rPr lang="es-ES" altLang="es-ES" sz="2000" dirty="0" err="1">
                <a:solidFill>
                  <a:schemeClr val="tx1"/>
                </a:solidFill>
              </a:rPr>
              <a:t>sorgailu</a:t>
            </a:r>
            <a:r>
              <a:rPr lang="es-ES" altLang="es-ES" sz="2000" dirty="0">
                <a:solidFill>
                  <a:schemeClr val="tx1"/>
                </a:solidFill>
              </a:rPr>
              <a:t> </a:t>
            </a:r>
            <a:r>
              <a:rPr lang="es-ES" altLang="es-ES" sz="2000" dirty="0" err="1">
                <a:solidFill>
                  <a:schemeClr val="tx1"/>
                </a:solidFill>
              </a:rPr>
              <a:t>bateko</a:t>
            </a:r>
            <a:r>
              <a:rPr lang="es-ES" altLang="es-ES" sz="2000" dirty="0">
                <a:solidFill>
                  <a:schemeClr val="tx1"/>
                </a:solidFill>
              </a:rPr>
              <a:t> </a:t>
            </a:r>
            <a:r>
              <a:rPr lang="es-ES" altLang="es-ES" sz="2000" b="1" dirty="0">
                <a:solidFill>
                  <a:schemeClr val="tx1"/>
                </a:solidFill>
              </a:rPr>
              <a:t>pastilla </a:t>
            </a:r>
            <a:r>
              <a:rPr lang="es-ES" altLang="es-ES" sz="2000" b="1" dirty="0" err="1">
                <a:solidFill>
                  <a:schemeClr val="tx1"/>
                </a:solidFill>
              </a:rPr>
              <a:t>fulminanteak</a:t>
            </a:r>
            <a:r>
              <a:rPr lang="es-ES" altLang="es-ES" sz="2000" b="1" dirty="0">
                <a:solidFill>
                  <a:schemeClr val="tx1"/>
                </a:solidFill>
              </a:rPr>
              <a:t> </a:t>
            </a:r>
            <a:r>
              <a:rPr lang="es-ES" altLang="es-ES" sz="2000" dirty="0" err="1">
                <a:solidFill>
                  <a:schemeClr val="tx1"/>
                </a:solidFill>
              </a:rPr>
              <a:t>pizten</a:t>
            </a:r>
            <a:r>
              <a:rPr lang="es-ES" altLang="es-ES" sz="2000" dirty="0">
                <a:solidFill>
                  <a:schemeClr val="tx1"/>
                </a:solidFill>
              </a:rPr>
              <a:t> </a:t>
            </a:r>
            <a:r>
              <a:rPr lang="es-ES" altLang="es-ES" sz="2000" dirty="0" err="1">
                <a:solidFill>
                  <a:schemeClr val="tx1"/>
                </a:solidFill>
              </a:rPr>
              <a:t>dira</a:t>
            </a:r>
            <a:r>
              <a:rPr lang="es-ES" altLang="es-ES" sz="2000" dirty="0">
                <a:solidFill>
                  <a:schemeClr val="tx1"/>
                </a:solidFill>
              </a:rPr>
              <a:t>.</a:t>
            </a:r>
          </a:p>
          <a:p>
            <a:endParaRPr lang="es-ES" dirty="0"/>
          </a:p>
        </p:txBody>
      </p:sp>
      <p:sp>
        <p:nvSpPr>
          <p:cNvPr id="14" name="13 CuadroTexto"/>
          <p:cNvSpPr txBox="1"/>
          <p:nvPr/>
        </p:nvSpPr>
        <p:spPr>
          <a:xfrm>
            <a:off x="6114541" y="3061990"/>
            <a:ext cx="5886115" cy="1231106"/>
          </a:xfrm>
          <a:prstGeom prst="rect">
            <a:avLst/>
          </a:prstGeom>
          <a:noFill/>
          <a:ln>
            <a:solidFill>
              <a:srgbClr val="33CCCC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342900" lvl="1" indent="-342900">
              <a:spcBef>
                <a:spcPts val="700"/>
              </a:spcBef>
              <a:buClrTx/>
              <a:buFont typeface="Arial" panose="020B0604020202020204" pitchFamily="34" charset="0"/>
              <a:buChar char="•"/>
            </a:pPr>
            <a:r>
              <a:rPr lang="es-ES" altLang="es-ES" sz="2000" dirty="0" err="1" smtClean="0">
                <a:solidFill>
                  <a:schemeClr val="tx1"/>
                </a:solidFill>
              </a:rPr>
              <a:t>Ondorioz</a:t>
            </a:r>
            <a:r>
              <a:rPr lang="es-ES" altLang="es-ES" sz="2000" dirty="0">
                <a:solidFill>
                  <a:schemeClr val="tx1"/>
                </a:solidFill>
              </a:rPr>
              <a:t>, </a:t>
            </a:r>
            <a:r>
              <a:rPr lang="es-ES" altLang="es-ES" sz="2000" dirty="0" err="1">
                <a:solidFill>
                  <a:schemeClr val="tx1"/>
                </a:solidFill>
              </a:rPr>
              <a:t>sorgailu</a:t>
            </a:r>
            <a:r>
              <a:rPr lang="es-ES" altLang="es-ES" sz="2000" dirty="0">
                <a:solidFill>
                  <a:schemeClr val="tx1"/>
                </a:solidFill>
              </a:rPr>
              <a:t> </a:t>
            </a:r>
            <a:r>
              <a:rPr lang="es-ES" altLang="es-ES" sz="2000" dirty="0" err="1">
                <a:solidFill>
                  <a:schemeClr val="tx1"/>
                </a:solidFill>
              </a:rPr>
              <a:t>horretan</a:t>
            </a:r>
            <a:r>
              <a:rPr lang="es-ES" altLang="es-ES" sz="2000" dirty="0">
                <a:solidFill>
                  <a:schemeClr val="tx1"/>
                </a:solidFill>
              </a:rPr>
              <a:t> </a:t>
            </a:r>
            <a:r>
              <a:rPr lang="es-ES" altLang="es-ES" sz="2000" dirty="0" err="1">
                <a:solidFill>
                  <a:schemeClr val="tx1"/>
                </a:solidFill>
              </a:rPr>
              <a:t>dagoen</a:t>
            </a:r>
            <a:r>
              <a:rPr lang="es-ES" altLang="es-ES" sz="2000" dirty="0">
                <a:solidFill>
                  <a:schemeClr val="tx1"/>
                </a:solidFill>
              </a:rPr>
              <a:t> </a:t>
            </a:r>
            <a:r>
              <a:rPr lang="es-ES" altLang="es-ES" sz="2000" dirty="0" err="1">
                <a:solidFill>
                  <a:schemeClr val="tx1"/>
                </a:solidFill>
              </a:rPr>
              <a:t>erregai</a:t>
            </a:r>
            <a:r>
              <a:rPr lang="es-ES" altLang="es-ES" sz="2000" dirty="0">
                <a:solidFill>
                  <a:schemeClr val="tx1"/>
                </a:solidFill>
              </a:rPr>
              <a:t> </a:t>
            </a:r>
            <a:r>
              <a:rPr lang="es-ES" altLang="es-ES" sz="2000" dirty="0" err="1">
                <a:solidFill>
                  <a:schemeClr val="tx1"/>
                </a:solidFill>
              </a:rPr>
              <a:t>solidoa</a:t>
            </a:r>
            <a:r>
              <a:rPr lang="es-ES" altLang="es-ES" sz="2000" dirty="0">
                <a:solidFill>
                  <a:schemeClr val="tx1"/>
                </a:solidFill>
              </a:rPr>
              <a:t> ere </a:t>
            </a:r>
            <a:r>
              <a:rPr lang="es-ES" altLang="es-ES" sz="2000" dirty="0" err="1">
                <a:solidFill>
                  <a:schemeClr val="tx1"/>
                </a:solidFill>
              </a:rPr>
              <a:t>pizten</a:t>
            </a:r>
            <a:r>
              <a:rPr lang="es-ES" altLang="es-ES" sz="2000" dirty="0">
                <a:solidFill>
                  <a:schemeClr val="tx1"/>
                </a:solidFill>
              </a:rPr>
              <a:t> da. </a:t>
            </a:r>
            <a:r>
              <a:rPr lang="es-ES" altLang="es-ES" sz="2000" b="1" dirty="0" err="1">
                <a:solidFill>
                  <a:schemeClr val="tx1"/>
                </a:solidFill>
              </a:rPr>
              <a:t>Erregai</a:t>
            </a:r>
            <a:r>
              <a:rPr lang="es-ES" altLang="es-ES" sz="2000" b="1" dirty="0">
                <a:solidFill>
                  <a:schemeClr val="tx1"/>
                </a:solidFill>
              </a:rPr>
              <a:t> </a:t>
            </a:r>
            <a:r>
              <a:rPr lang="es-ES" altLang="es-ES" sz="2000" dirty="0" err="1">
                <a:solidFill>
                  <a:schemeClr val="tx1"/>
                </a:solidFill>
              </a:rPr>
              <a:t>horrek</a:t>
            </a:r>
            <a:r>
              <a:rPr lang="es-ES" altLang="es-ES" sz="2000" dirty="0">
                <a:solidFill>
                  <a:schemeClr val="tx1"/>
                </a:solidFill>
              </a:rPr>
              <a:t> </a:t>
            </a:r>
            <a:r>
              <a:rPr lang="es-ES" altLang="es-ES" sz="2000" b="1" dirty="0" err="1">
                <a:solidFill>
                  <a:schemeClr val="tx1"/>
                </a:solidFill>
              </a:rPr>
              <a:t>eztanda</a:t>
            </a:r>
            <a:r>
              <a:rPr lang="es-ES" altLang="es-ES" sz="2000" dirty="0">
                <a:solidFill>
                  <a:schemeClr val="tx1"/>
                </a:solidFill>
              </a:rPr>
              <a:t> </a:t>
            </a:r>
            <a:r>
              <a:rPr lang="es-ES" altLang="es-ES" sz="2000" dirty="0" err="1">
                <a:solidFill>
                  <a:schemeClr val="tx1"/>
                </a:solidFill>
              </a:rPr>
              <a:t>egiten</a:t>
            </a:r>
            <a:r>
              <a:rPr lang="es-ES" altLang="es-ES" sz="2000" dirty="0">
                <a:solidFill>
                  <a:schemeClr val="tx1"/>
                </a:solidFill>
              </a:rPr>
              <a:t> du segundo-</a:t>
            </a:r>
            <a:r>
              <a:rPr lang="es-ES" altLang="es-ES" sz="2000" dirty="0" err="1">
                <a:solidFill>
                  <a:schemeClr val="tx1"/>
                </a:solidFill>
              </a:rPr>
              <a:t>milaren</a:t>
            </a:r>
            <a:r>
              <a:rPr lang="es-ES" altLang="es-ES" sz="2000" dirty="0">
                <a:solidFill>
                  <a:schemeClr val="tx1"/>
                </a:solidFill>
              </a:rPr>
              <a:t> </a:t>
            </a:r>
            <a:r>
              <a:rPr lang="es-ES" altLang="es-ES" sz="2000" dirty="0" err="1">
                <a:solidFill>
                  <a:schemeClr val="tx1"/>
                </a:solidFill>
              </a:rPr>
              <a:t>gutxien</a:t>
            </a:r>
            <a:r>
              <a:rPr lang="es-ES" altLang="es-ES" sz="2000" dirty="0">
                <a:solidFill>
                  <a:schemeClr val="tx1"/>
                </a:solidFill>
              </a:rPr>
              <a:t> </a:t>
            </a:r>
            <a:r>
              <a:rPr lang="es-ES" altLang="es-ES" sz="2000" dirty="0" err="1">
                <a:solidFill>
                  <a:schemeClr val="tx1"/>
                </a:solidFill>
              </a:rPr>
              <a:t>ondoren</a:t>
            </a:r>
            <a:endParaRPr lang="es-ES" altLang="es-ES" sz="2000" dirty="0">
              <a:solidFill>
                <a:schemeClr val="tx1"/>
              </a:solidFill>
            </a:endParaRPr>
          </a:p>
          <a:p>
            <a:endParaRPr lang="es-ES" dirty="0"/>
          </a:p>
        </p:txBody>
      </p:sp>
      <p:sp>
        <p:nvSpPr>
          <p:cNvPr id="15" name="14 Flecha derecha"/>
          <p:cNvSpPr/>
          <p:nvPr/>
        </p:nvSpPr>
        <p:spPr>
          <a:xfrm>
            <a:off x="5790098" y="3322900"/>
            <a:ext cx="282861" cy="178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Flecha derecha"/>
          <p:cNvSpPr/>
          <p:nvPr/>
        </p:nvSpPr>
        <p:spPr>
          <a:xfrm rot="8337731">
            <a:off x="5840610" y="4404053"/>
            <a:ext cx="282861" cy="178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CuadroTexto"/>
          <p:cNvSpPr txBox="1"/>
          <p:nvPr/>
        </p:nvSpPr>
        <p:spPr>
          <a:xfrm>
            <a:off x="431080" y="4632518"/>
            <a:ext cx="5400600" cy="1892826"/>
          </a:xfrm>
          <a:prstGeom prst="rect">
            <a:avLst/>
          </a:prstGeom>
          <a:noFill/>
          <a:ln>
            <a:solidFill>
              <a:srgbClr val="33CCCC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342900" lvl="1" indent="-342900">
              <a:spcBef>
                <a:spcPts val="700"/>
              </a:spcBef>
              <a:buClrTx/>
              <a:buFont typeface="Arial" panose="020B0604020202020204" pitchFamily="34" charset="0"/>
              <a:buChar char="•"/>
            </a:pPr>
            <a:r>
              <a:rPr lang="es-ES" altLang="es-ES" sz="2000" dirty="0" err="1" smtClean="0">
                <a:solidFill>
                  <a:schemeClr val="tx1"/>
                </a:solidFill>
              </a:rPr>
              <a:t>Erregaiak</a:t>
            </a:r>
            <a:r>
              <a:rPr lang="es-ES" altLang="es-ES" sz="2000" dirty="0" smtClean="0">
                <a:solidFill>
                  <a:schemeClr val="tx1"/>
                </a:solidFill>
              </a:rPr>
              <a:t> </a:t>
            </a:r>
            <a:r>
              <a:rPr lang="es-ES" altLang="es-ES" sz="2000" dirty="0">
                <a:solidFill>
                  <a:schemeClr val="tx1"/>
                </a:solidFill>
              </a:rPr>
              <a:t>aire-</a:t>
            </a:r>
            <a:r>
              <a:rPr lang="es-ES" altLang="es-ES" sz="2000" dirty="0" err="1">
                <a:solidFill>
                  <a:schemeClr val="tx1"/>
                </a:solidFill>
              </a:rPr>
              <a:t>kuxina</a:t>
            </a:r>
            <a:r>
              <a:rPr lang="es-ES" altLang="es-ES" sz="2000" dirty="0">
                <a:solidFill>
                  <a:schemeClr val="tx1"/>
                </a:solidFill>
              </a:rPr>
              <a:t> </a:t>
            </a:r>
            <a:r>
              <a:rPr lang="es-ES" altLang="es-ES" sz="2000" dirty="0" err="1">
                <a:solidFill>
                  <a:schemeClr val="tx1"/>
                </a:solidFill>
              </a:rPr>
              <a:t>puzteko</a:t>
            </a:r>
            <a:r>
              <a:rPr lang="es-ES" altLang="es-ES" sz="2000" dirty="0">
                <a:solidFill>
                  <a:schemeClr val="tx1"/>
                </a:solidFill>
              </a:rPr>
              <a:t> </a:t>
            </a:r>
            <a:r>
              <a:rPr lang="es-ES" altLang="es-ES" sz="2000" b="1" dirty="0" err="1">
                <a:solidFill>
                  <a:schemeClr val="tx1"/>
                </a:solidFill>
              </a:rPr>
              <a:t>gasak</a:t>
            </a:r>
            <a:r>
              <a:rPr lang="es-ES" altLang="es-ES" sz="2000" b="1" dirty="0">
                <a:solidFill>
                  <a:schemeClr val="tx1"/>
                </a:solidFill>
              </a:rPr>
              <a:t> </a:t>
            </a:r>
            <a:r>
              <a:rPr lang="es-ES" altLang="es-ES" sz="2000" b="1" dirty="0" err="1">
                <a:solidFill>
                  <a:schemeClr val="tx1"/>
                </a:solidFill>
              </a:rPr>
              <a:t>sortzen</a:t>
            </a:r>
            <a:r>
              <a:rPr lang="es-ES" altLang="es-ES" sz="2000" dirty="0">
                <a:solidFill>
                  <a:schemeClr val="tx1"/>
                </a:solidFill>
              </a:rPr>
              <a:t> </a:t>
            </a:r>
            <a:r>
              <a:rPr lang="es-ES" altLang="es-ES" sz="2000" dirty="0" err="1">
                <a:solidFill>
                  <a:schemeClr val="tx1"/>
                </a:solidFill>
              </a:rPr>
              <a:t>ditu</a:t>
            </a:r>
            <a:r>
              <a:rPr lang="es-ES" altLang="es-ES" sz="2000" dirty="0">
                <a:solidFill>
                  <a:schemeClr val="tx1"/>
                </a:solidFill>
              </a:rPr>
              <a:t>. Segundo-</a:t>
            </a:r>
            <a:r>
              <a:rPr lang="es-ES" altLang="es-ES" sz="2000" dirty="0" err="1">
                <a:solidFill>
                  <a:schemeClr val="tx1"/>
                </a:solidFill>
              </a:rPr>
              <a:t>hamarren</a:t>
            </a:r>
            <a:r>
              <a:rPr lang="es-ES" altLang="es-ES" sz="2000" dirty="0">
                <a:solidFill>
                  <a:schemeClr val="tx1"/>
                </a:solidFill>
              </a:rPr>
              <a:t> </a:t>
            </a:r>
            <a:r>
              <a:rPr lang="es-ES" altLang="es-ES" sz="2000" dirty="0" err="1">
                <a:solidFill>
                  <a:schemeClr val="tx1"/>
                </a:solidFill>
              </a:rPr>
              <a:t>bat</a:t>
            </a:r>
            <a:r>
              <a:rPr lang="es-ES" altLang="es-ES" sz="2000" dirty="0">
                <a:solidFill>
                  <a:schemeClr val="tx1"/>
                </a:solidFill>
              </a:rPr>
              <a:t> </a:t>
            </a:r>
            <a:r>
              <a:rPr lang="es-ES" altLang="es-ES" sz="2000" dirty="0" err="1">
                <a:solidFill>
                  <a:schemeClr val="tx1"/>
                </a:solidFill>
              </a:rPr>
              <a:t>ingururen</a:t>
            </a:r>
            <a:r>
              <a:rPr lang="es-ES" altLang="es-ES" sz="2000" dirty="0">
                <a:solidFill>
                  <a:schemeClr val="tx1"/>
                </a:solidFill>
              </a:rPr>
              <a:t> </a:t>
            </a:r>
            <a:r>
              <a:rPr lang="es-ES" altLang="es-ES" sz="2000" dirty="0" err="1">
                <a:solidFill>
                  <a:schemeClr val="tx1"/>
                </a:solidFill>
              </a:rPr>
              <a:t>ondoren</a:t>
            </a:r>
            <a:r>
              <a:rPr lang="es-ES" altLang="es-ES" sz="2000" dirty="0">
                <a:solidFill>
                  <a:schemeClr val="tx1"/>
                </a:solidFill>
              </a:rPr>
              <a:t>, </a:t>
            </a:r>
            <a:r>
              <a:rPr lang="es-ES" altLang="es-ES" sz="2000" dirty="0" err="1">
                <a:solidFill>
                  <a:schemeClr val="tx1"/>
                </a:solidFill>
              </a:rPr>
              <a:t>gasak</a:t>
            </a:r>
            <a:r>
              <a:rPr lang="es-ES" altLang="es-ES" sz="2000" dirty="0">
                <a:solidFill>
                  <a:schemeClr val="tx1"/>
                </a:solidFill>
              </a:rPr>
              <a:t> </a:t>
            </a:r>
            <a:r>
              <a:rPr lang="es-ES" altLang="es-ES" sz="2000" dirty="0" err="1">
                <a:solidFill>
                  <a:schemeClr val="tx1"/>
                </a:solidFill>
              </a:rPr>
              <a:t>ihes</a:t>
            </a:r>
            <a:r>
              <a:rPr lang="es-ES" altLang="es-ES" sz="2000" dirty="0">
                <a:solidFill>
                  <a:schemeClr val="tx1"/>
                </a:solidFill>
              </a:rPr>
              <a:t> </a:t>
            </a:r>
            <a:r>
              <a:rPr lang="es-ES" altLang="es-ES" sz="2000" dirty="0" err="1">
                <a:solidFill>
                  <a:schemeClr val="tx1"/>
                </a:solidFill>
              </a:rPr>
              <a:t>egiten</a:t>
            </a:r>
            <a:r>
              <a:rPr lang="es-ES" altLang="es-ES" sz="2000" dirty="0">
                <a:solidFill>
                  <a:schemeClr val="tx1"/>
                </a:solidFill>
              </a:rPr>
              <a:t> du </a:t>
            </a:r>
            <a:r>
              <a:rPr lang="es-ES" altLang="es-ES" sz="2000" dirty="0" err="1">
                <a:solidFill>
                  <a:schemeClr val="tx1"/>
                </a:solidFill>
              </a:rPr>
              <a:t>kuxinak</a:t>
            </a:r>
            <a:r>
              <a:rPr lang="es-ES" altLang="es-ES" sz="2000" dirty="0">
                <a:solidFill>
                  <a:schemeClr val="tx1"/>
                </a:solidFill>
              </a:rPr>
              <a:t> </a:t>
            </a:r>
            <a:r>
              <a:rPr lang="es-ES" altLang="es-ES" sz="2000" dirty="0" err="1">
                <a:solidFill>
                  <a:schemeClr val="tx1"/>
                </a:solidFill>
              </a:rPr>
              <a:t>aldeetan</a:t>
            </a:r>
            <a:r>
              <a:rPr lang="es-ES" altLang="es-ES" sz="2000" dirty="0">
                <a:solidFill>
                  <a:schemeClr val="tx1"/>
                </a:solidFill>
              </a:rPr>
              <a:t> </a:t>
            </a:r>
            <a:r>
              <a:rPr lang="es-ES" altLang="es-ES" sz="2000" dirty="0" err="1">
                <a:solidFill>
                  <a:schemeClr val="tx1"/>
                </a:solidFill>
              </a:rPr>
              <a:t>dituen</a:t>
            </a:r>
            <a:r>
              <a:rPr lang="es-ES" altLang="es-ES" sz="2000" dirty="0">
                <a:solidFill>
                  <a:schemeClr val="tx1"/>
                </a:solidFill>
              </a:rPr>
              <a:t> </a:t>
            </a:r>
            <a:r>
              <a:rPr lang="es-ES" altLang="es-ES" sz="2000" dirty="0" err="1">
                <a:solidFill>
                  <a:schemeClr val="tx1"/>
                </a:solidFill>
              </a:rPr>
              <a:t>arteketatik</a:t>
            </a:r>
            <a:r>
              <a:rPr lang="es-ES" altLang="es-ES" sz="2000" dirty="0">
                <a:solidFill>
                  <a:schemeClr val="tx1"/>
                </a:solidFill>
              </a:rPr>
              <a:t>, eta </a:t>
            </a:r>
            <a:r>
              <a:rPr lang="es-ES" altLang="es-ES" sz="2000" dirty="0" err="1">
                <a:solidFill>
                  <a:schemeClr val="tx1"/>
                </a:solidFill>
              </a:rPr>
              <a:t>hustu</a:t>
            </a:r>
            <a:r>
              <a:rPr lang="es-ES" altLang="es-ES" sz="2000" dirty="0">
                <a:solidFill>
                  <a:schemeClr val="tx1"/>
                </a:solidFill>
              </a:rPr>
              <a:t> </a:t>
            </a:r>
            <a:r>
              <a:rPr lang="es-ES" altLang="es-ES" sz="2000" dirty="0" err="1">
                <a:solidFill>
                  <a:schemeClr val="tx1"/>
                </a:solidFill>
              </a:rPr>
              <a:t>egiten</a:t>
            </a:r>
            <a:r>
              <a:rPr lang="es-ES" altLang="es-ES" sz="2000" dirty="0">
                <a:solidFill>
                  <a:schemeClr val="tx1"/>
                </a:solidFill>
              </a:rPr>
              <a:t> da</a:t>
            </a:r>
            <a:r>
              <a:rPr lang="es-ES" altLang="es-ES" sz="2300" dirty="0">
                <a:solidFill>
                  <a:schemeClr val="tx1"/>
                </a:solidFill>
              </a:rPr>
              <a:t>.</a:t>
            </a:r>
          </a:p>
          <a:p>
            <a:endParaRPr lang="es-ES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483" y="4365104"/>
            <a:ext cx="6280197" cy="2330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5452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ef8e2fa181_0_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s-ES" sz="4800" b="1" dirty="0"/>
              <a:t>UD4 </a:t>
            </a:r>
            <a:r>
              <a:rPr lang="es-ES" sz="4800" b="1" dirty="0" err="1"/>
              <a:t>Segurtasun</a:t>
            </a:r>
            <a:r>
              <a:rPr lang="es-ES" sz="4800" b="1" dirty="0"/>
              <a:t> </a:t>
            </a:r>
            <a:r>
              <a:rPr lang="es-ES" sz="4800" b="1" dirty="0" err="1"/>
              <a:t>pasiboa</a:t>
            </a:r>
            <a:r>
              <a:rPr lang="es-ES" sz="4800" b="1" dirty="0"/>
              <a:t> (airbag-a)</a:t>
            </a:r>
            <a:br>
              <a:rPr lang="es-ES" sz="4800" b="1" dirty="0"/>
            </a:br>
            <a:endParaRPr sz="4800" b="1" dirty="0"/>
          </a:p>
        </p:txBody>
      </p:sp>
      <p:sp>
        <p:nvSpPr>
          <p:cNvPr id="186" name="Google Shape;186;gef8e2fa181_0_30"/>
          <p:cNvSpPr txBox="1">
            <a:spLocks noGrp="1"/>
          </p:cNvSpPr>
          <p:nvPr>
            <p:ph type="body" idx="1"/>
          </p:nvPr>
        </p:nvSpPr>
        <p:spPr>
          <a:xfrm>
            <a:off x="838200" y="2358992"/>
            <a:ext cx="8426152" cy="45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400" dirty="0"/>
          </a:p>
          <a:p>
            <a:r>
              <a:rPr lang="eu-ES" dirty="0" smtClean="0"/>
              <a:t>Aire-poltsa </a:t>
            </a:r>
            <a:r>
              <a:rPr lang="eu-ES" dirty="0" err="1"/>
              <a:t>poliamidaz</a:t>
            </a:r>
            <a:r>
              <a:rPr lang="eu-ES" dirty="0"/>
              <a:t> eginda dago</a:t>
            </a:r>
            <a:r>
              <a:rPr lang="eu-ES" dirty="0" smtClean="0"/>
              <a:t>.</a:t>
            </a:r>
          </a:p>
          <a:p>
            <a:r>
              <a:rPr lang="eu-ES" dirty="0"/>
              <a:t>Aire-poltsak bi ihesbide ditu atzealdean, gasa modu uniformean atera ahal </a:t>
            </a:r>
            <a:r>
              <a:rPr lang="eu-ES" dirty="0" smtClean="0"/>
              <a:t>izateko</a:t>
            </a:r>
          </a:p>
          <a:p>
            <a:r>
              <a:rPr lang="eu-ES" dirty="0"/>
              <a:t>45 </a:t>
            </a:r>
            <a:r>
              <a:rPr lang="eu-ES" dirty="0" smtClean="0"/>
              <a:t>litro inguru </a:t>
            </a:r>
            <a:r>
              <a:rPr lang="eu-ES" dirty="0"/>
              <a:t>biltegira ditzake (bolumen hori desberdina da fabrikatzaileen </a:t>
            </a:r>
            <a:r>
              <a:rPr lang="eu-ES" dirty="0" smtClean="0"/>
              <a:t>arabera</a:t>
            </a:r>
            <a:r>
              <a:rPr lang="eu-ES" dirty="0"/>
              <a:t>)</a:t>
            </a:r>
            <a:endParaRPr lang="es-ES"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187" name="Google Shape;187;gef8e2fa181_0_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3251" y="53658"/>
            <a:ext cx="325486" cy="675383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ef8e2fa181_0_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/>
              <a:t>15</a:t>
            </a:fld>
            <a:endParaRPr/>
          </a:p>
        </p:txBody>
      </p:sp>
      <p:sp>
        <p:nvSpPr>
          <p:cNvPr id="189" name="Google Shape;189;gef8e2fa181_0_30"/>
          <p:cNvSpPr txBox="1"/>
          <p:nvPr/>
        </p:nvSpPr>
        <p:spPr>
          <a:xfrm>
            <a:off x="292235" y="2795143"/>
            <a:ext cx="5678290" cy="60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>
              <a:lnSpc>
                <a:spcPct val="150000"/>
              </a:lnSpc>
            </a:pPr>
            <a:r>
              <a:rPr lang="es-ES" sz="1800" b="1" dirty="0" smtClean="0"/>
              <a:t>   </a:t>
            </a:r>
            <a:endParaRPr lang="es-ES" sz="1800" dirty="0">
              <a:sym typeface="Calibri"/>
            </a:endParaRPr>
          </a:p>
        </p:txBody>
      </p:sp>
      <p:pic>
        <p:nvPicPr>
          <p:cNvPr id="190" name="Google Shape;190;gef8e2fa181_0_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90425" y="365113"/>
            <a:ext cx="1962150" cy="16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ef8e2fa181_0_30"/>
          <p:cNvSpPr txBox="1"/>
          <p:nvPr/>
        </p:nvSpPr>
        <p:spPr>
          <a:xfrm>
            <a:off x="551384" y="1258032"/>
            <a:ext cx="104373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25400">
              <a:buClr>
                <a:srgbClr val="99CC00"/>
              </a:buClr>
              <a:buSzPts val="3200"/>
            </a:pP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2-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Sistemaren</a:t>
            </a: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osagaiak</a:t>
            </a: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: </a:t>
            </a:r>
            <a:r>
              <a:rPr lang="eu-ES" sz="3200" b="1" dirty="0" smtClean="0"/>
              <a:t>Gidariaren aldeko aire poltsa</a:t>
            </a: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19" name="image104.jpe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480376" y="2764982"/>
            <a:ext cx="1970679" cy="270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507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ef8e2fa181_0_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s-ES" sz="4800" b="1" dirty="0"/>
              <a:t>UD4 </a:t>
            </a:r>
            <a:r>
              <a:rPr lang="es-ES" sz="4800" b="1" dirty="0" err="1"/>
              <a:t>Segurtasun</a:t>
            </a:r>
            <a:r>
              <a:rPr lang="es-ES" sz="4800" b="1" dirty="0"/>
              <a:t> </a:t>
            </a:r>
            <a:r>
              <a:rPr lang="es-ES" sz="4800" b="1" dirty="0" err="1"/>
              <a:t>pasiboa</a:t>
            </a:r>
            <a:r>
              <a:rPr lang="es-ES" sz="4800" b="1" dirty="0"/>
              <a:t> (airbag-a)</a:t>
            </a:r>
            <a:br>
              <a:rPr lang="es-ES" sz="4800" b="1" dirty="0"/>
            </a:br>
            <a:endParaRPr sz="4800" b="1" dirty="0"/>
          </a:p>
        </p:txBody>
      </p:sp>
      <p:sp>
        <p:nvSpPr>
          <p:cNvPr id="186" name="Google Shape;186;gef8e2fa181_0_30"/>
          <p:cNvSpPr txBox="1">
            <a:spLocks noGrp="1"/>
          </p:cNvSpPr>
          <p:nvPr>
            <p:ph type="body" idx="1"/>
          </p:nvPr>
        </p:nvSpPr>
        <p:spPr>
          <a:xfrm>
            <a:off x="910208" y="1926958"/>
            <a:ext cx="7850088" cy="45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u-ES" sz="2400" dirty="0" smtClean="0"/>
              <a:t>Malguki </a:t>
            </a:r>
            <a:r>
              <a:rPr lang="eu-ES" sz="2400" dirty="0"/>
              <a:t>horrek </a:t>
            </a:r>
            <a:r>
              <a:rPr lang="eu-ES" sz="2400" b="1" dirty="0"/>
              <a:t>konexio elektrikoa ezartzen </a:t>
            </a:r>
            <a:r>
              <a:rPr lang="eu-ES" sz="2400" dirty="0"/>
              <a:t>du </a:t>
            </a:r>
            <a:r>
              <a:rPr lang="eu-ES" sz="2400" b="1" dirty="0"/>
              <a:t>kontrol-unitatea</a:t>
            </a:r>
            <a:r>
              <a:rPr lang="eu-ES" sz="2400" dirty="0"/>
              <a:t>ren eta bolantearen gidari-moduluaren artean. </a:t>
            </a:r>
          </a:p>
          <a:p>
            <a:r>
              <a:rPr lang="eu-ES" sz="2400" dirty="0" smtClean="0"/>
              <a:t>Karkasa </a:t>
            </a:r>
            <a:r>
              <a:rPr lang="eu-ES" sz="2400" dirty="0"/>
              <a:t>batean bildua dago, eta bolantearen atzealdeari lotua torloju batzuen bitartez</a:t>
            </a:r>
            <a:r>
              <a:rPr lang="eu-ES" sz="2400" dirty="0" smtClean="0"/>
              <a:t>.</a:t>
            </a:r>
          </a:p>
          <a:p>
            <a:r>
              <a:rPr lang="eu-ES" sz="2400" dirty="0"/>
              <a:t>Elkarren artean isolatutako bi pista eroalek osatzen dute malguki kiribila, bolantea biratzean edozein posiziotan egonik ere, jarraitutasun elektrikoa ziurtatzen </a:t>
            </a:r>
            <a:r>
              <a:rPr lang="eu-ES" sz="2400" dirty="0" smtClean="0"/>
              <a:t>dutenak.</a:t>
            </a:r>
            <a:endParaRPr lang="es-ES" sz="2400" dirty="0"/>
          </a:p>
          <a:p>
            <a:endParaRPr lang="es-ES"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187" name="Google Shape;187;gef8e2fa181_0_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3251" y="53658"/>
            <a:ext cx="325486" cy="675383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ef8e2fa181_0_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/>
              <a:t>16</a:t>
            </a:fld>
            <a:endParaRPr/>
          </a:p>
        </p:txBody>
      </p:sp>
      <p:pic>
        <p:nvPicPr>
          <p:cNvPr id="190" name="Google Shape;190;gef8e2fa181_0_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90425" y="365113"/>
            <a:ext cx="1962150" cy="16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ef8e2fa181_0_30"/>
          <p:cNvSpPr txBox="1"/>
          <p:nvPr/>
        </p:nvSpPr>
        <p:spPr>
          <a:xfrm>
            <a:off x="564506" y="980728"/>
            <a:ext cx="104373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25400">
              <a:buClr>
                <a:srgbClr val="99CC00"/>
              </a:buClr>
              <a:buSzPts val="3200"/>
            </a:pP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2-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Sistemaren</a:t>
            </a: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osagaiak</a:t>
            </a: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: </a:t>
            </a:r>
            <a:r>
              <a:rPr lang="es-ES" sz="3200" b="1" dirty="0" err="1" smtClean="0"/>
              <a:t>Malguki</a:t>
            </a:r>
            <a:r>
              <a:rPr lang="es-ES" sz="3200" b="1" dirty="0" smtClean="0"/>
              <a:t> </a:t>
            </a:r>
            <a:r>
              <a:rPr lang="es-ES" sz="3200" b="1" dirty="0" err="1" smtClean="0"/>
              <a:t>kiribila</a:t>
            </a:r>
            <a:endParaRPr lang="es-ES" sz="3200" b="1" dirty="0" smtClean="0">
              <a:solidFill>
                <a:srgbClr val="99CC00"/>
              </a:solidFill>
              <a:latin typeface="Calibri"/>
              <a:cs typeface="Calibri"/>
              <a:sym typeface="Calibri"/>
            </a:endParaRPr>
          </a:p>
        </p:txBody>
      </p:sp>
      <p:pic>
        <p:nvPicPr>
          <p:cNvPr id="10" name="image105.jpe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15680" y="4797152"/>
            <a:ext cx="2975610" cy="1881497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76441" y="4092794"/>
            <a:ext cx="2860927" cy="2513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7"/>
          <a:stretch/>
        </p:blipFill>
        <p:spPr bwMode="auto">
          <a:xfrm>
            <a:off x="9192344" y="198735"/>
            <a:ext cx="2913550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44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ef8e2fa181_0_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s-ES" sz="4800" b="1" dirty="0"/>
              <a:t>UD4 </a:t>
            </a:r>
            <a:r>
              <a:rPr lang="es-ES" sz="4800" b="1" dirty="0" err="1"/>
              <a:t>Segurtasun</a:t>
            </a:r>
            <a:r>
              <a:rPr lang="es-ES" sz="4800" b="1" dirty="0"/>
              <a:t> </a:t>
            </a:r>
            <a:r>
              <a:rPr lang="es-ES" sz="4800" b="1" dirty="0" err="1"/>
              <a:t>pasiboa</a:t>
            </a:r>
            <a:r>
              <a:rPr lang="es-ES" sz="4800" b="1" dirty="0"/>
              <a:t> (airbag-a)</a:t>
            </a:r>
            <a:br>
              <a:rPr lang="es-ES" sz="4800" b="1" dirty="0"/>
            </a:br>
            <a:endParaRPr sz="4800" b="1" dirty="0"/>
          </a:p>
        </p:txBody>
      </p:sp>
      <p:sp>
        <p:nvSpPr>
          <p:cNvPr id="186" name="Google Shape;186;gef8e2fa181_0_30"/>
          <p:cNvSpPr txBox="1">
            <a:spLocks noGrp="1"/>
          </p:cNvSpPr>
          <p:nvPr>
            <p:ph type="body" idx="1"/>
          </p:nvPr>
        </p:nvSpPr>
        <p:spPr>
          <a:xfrm>
            <a:off x="839415" y="2022463"/>
            <a:ext cx="11113159" cy="45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u-ES" dirty="0"/>
              <a:t>Gidariaren moduluaren ia osagai berdinak dauzka, eta aginte-mahaian doa. </a:t>
            </a:r>
            <a:endParaRPr lang="eu-ES" dirty="0" smtClean="0"/>
          </a:p>
          <a:p>
            <a:pPr marL="114300" indent="0">
              <a:buNone/>
            </a:pPr>
            <a:endParaRPr lang="es-ES"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187" name="Google Shape;187;gef8e2fa181_0_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3251" y="53658"/>
            <a:ext cx="325486" cy="675383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ef8e2fa181_0_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/>
              <a:t>17</a:t>
            </a:fld>
            <a:endParaRPr/>
          </a:p>
        </p:txBody>
      </p:sp>
      <p:pic>
        <p:nvPicPr>
          <p:cNvPr id="190" name="Google Shape;190;gef8e2fa181_0_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90425" y="365113"/>
            <a:ext cx="1962150" cy="16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ef8e2fa181_0_30"/>
          <p:cNvSpPr txBox="1"/>
          <p:nvPr/>
        </p:nvSpPr>
        <p:spPr>
          <a:xfrm>
            <a:off x="551384" y="1258032"/>
            <a:ext cx="104373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25400">
              <a:buClr>
                <a:srgbClr val="99CC00"/>
              </a:buClr>
              <a:buSzPts val="3200"/>
            </a:pP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2-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Sistemaren</a:t>
            </a: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osagaiak</a:t>
            </a: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: </a:t>
            </a:r>
            <a:r>
              <a:rPr lang="es-ES" sz="3200" b="1" dirty="0" err="1" smtClean="0"/>
              <a:t>Albokoaren</a:t>
            </a:r>
            <a:r>
              <a:rPr lang="es-ES" sz="3200" b="1" dirty="0" smtClean="0"/>
              <a:t> </a:t>
            </a:r>
            <a:r>
              <a:rPr lang="es-ES" sz="3200" b="1" dirty="0" err="1" smtClean="0"/>
              <a:t>modulua</a:t>
            </a:r>
            <a:endParaRPr lang="es-ES" sz="3200" b="1" dirty="0" smtClean="0">
              <a:solidFill>
                <a:srgbClr val="99CC00"/>
              </a:solidFill>
              <a:latin typeface="Calibri"/>
              <a:cs typeface="Calibri"/>
              <a:sym typeface="Calibri"/>
            </a:endParaRPr>
          </a:p>
        </p:txBody>
      </p:sp>
      <p:pic>
        <p:nvPicPr>
          <p:cNvPr id="9" name="image108.jpe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80176" y="2708920"/>
            <a:ext cx="3143672" cy="978853"/>
          </a:xfrm>
          <a:prstGeom prst="rect">
            <a:avLst/>
          </a:prstGeom>
        </p:spPr>
      </p:pic>
      <p:sp>
        <p:nvSpPr>
          <p:cNvPr id="11" name="Google Shape;186;gef8e2fa181_0_30"/>
          <p:cNvSpPr txBox="1">
            <a:spLocks/>
          </p:cNvSpPr>
          <p:nvPr/>
        </p:nvSpPr>
        <p:spPr>
          <a:xfrm>
            <a:off x="857254" y="3068960"/>
            <a:ext cx="6102841" cy="45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u-ES" dirty="0" smtClean="0"/>
              <a:t>Albokoaren airbagaren modulua gorputzetik aparteago dago gidariarena baino, eta horregatik geroxeago aktibatu behar</a:t>
            </a:r>
            <a:r>
              <a:rPr lang="eu-ES" dirty="0" err="1" smtClean="0"/>
              <a:t> da. </a:t>
            </a:r>
            <a:endParaRPr lang="eu-ES" dirty="0" smtClean="0"/>
          </a:p>
          <a:p>
            <a:r>
              <a:rPr lang="eu-ES" dirty="0" smtClean="0"/>
              <a:t>Bi poltsak gutxi gorabehera aldi berean betetzen direnez, piztea 10 milisegundo geroago egiten da.</a:t>
            </a:r>
          </a:p>
          <a:p>
            <a:endParaRPr lang="eu-ES" dirty="0" smtClean="0"/>
          </a:p>
          <a:p>
            <a:pPr marL="228600" indent="-64135">
              <a:buSzPts val="2800"/>
              <a:buFont typeface="Arial"/>
              <a:buNone/>
            </a:pPr>
            <a:endParaRPr lang="eu-E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468" y="3858716"/>
            <a:ext cx="3035052" cy="1605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873" y="3957809"/>
            <a:ext cx="2237254" cy="1505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3322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ef8e2fa181_0_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s-ES" sz="4800" b="1" dirty="0"/>
              <a:t>UD4 </a:t>
            </a:r>
            <a:r>
              <a:rPr lang="es-ES" sz="4800" b="1" dirty="0" err="1"/>
              <a:t>Segurtasun</a:t>
            </a:r>
            <a:r>
              <a:rPr lang="es-ES" sz="4800" b="1" dirty="0"/>
              <a:t> </a:t>
            </a:r>
            <a:r>
              <a:rPr lang="es-ES" sz="4800" b="1" dirty="0" err="1"/>
              <a:t>pasiboa</a:t>
            </a:r>
            <a:r>
              <a:rPr lang="es-ES" sz="4800" b="1" dirty="0"/>
              <a:t> (airbag-a)</a:t>
            </a:r>
            <a:br>
              <a:rPr lang="es-ES" sz="4800" b="1" dirty="0"/>
            </a:br>
            <a:endParaRPr sz="4800" b="1" dirty="0"/>
          </a:p>
        </p:txBody>
      </p:sp>
      <p:sp>
        <p:nvSpPr>
          <p:cNvPr id="186" name="Google Shape;186;gef8e2fa181_0_30"/>
          <p:cNvSpPr txBox="1">
            <a:spLocks noGrp="1"/>
          </p:cNvSpPr>
          <p:nvPr>
            <p:ph type="body" idx="1"/>
          </p:nvPr>
        </p:nvSpPr>
        <p:spPr>
          <a:xfrm>
            <a:off x="839416" y="2209089"/>
            <a:ext cx="11113159" cy="45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u-ES" sz="2400" dirty="0"/>
              <a:t>Aire-poltsa eta gas-sorgailua </a:t>
            </a:r>
            <a:r>
              <a:rPr lang="eu-ES" sz="2400" dirty="0" err="1"/>
              <a:t>—</a:t>
            </a:r>
            <a:r>
              <a:rPr lang="eu-ES" sz="2400" b="1" dirty="0" err="1" smtClean="0"/>
              <a:t>tutu-formakoak</a:t>
            </a:r>
            <a:r>
              <a:rPr lang="eu-ES" sz="2400" dirty="0" err="1" smtClean="0"/>
              <a:t>—</a:t>
            </a:r>
            <a:r>
              <a:rPr lang="eu-ES" sz="2400" dirty="0" smtClean="0"/>
              <a:t> </a:t>
            </a:r>
            <a:r>
              <a:rPr lang="eu-ES" sz="2400" dirty="0"/>
              <a:t>babes-estalkiaren atzean jartzen dira. Aurreko kasuan bezalaxe, airbaga detonatzean </a:t>
            </a:r>
            <a:r>
              <a:rPr lang="eu-ES" sz="2400" dirty="0" smtClean="0"/>
              <a:t>poltsa </a:t>
            </a:r>
            <a:r>
              <a:rPr lang="eu-ES" sz="2400" dirty="0"/>
              <a:t>airez betetzen da.</a:t>
            </a:r>
            <a:endParaRPr lang="es-ES" sz="2400" dirty="0"/>
          </a:p>
          <a:p>
            <a:pPr marL="114300" indent="0">
              <a:buNone/>
            </a:pPr>
            <a:endParaRPr lang="es-ES"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187" name="Google Shape;187;gef8e2fa181_0_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3251" y="53658"/>
            <a:ext cx="325486" cy="675383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ef8e2fa181_0_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/>
              <a:t>18</a:t>
            </a:fld>
            <a:endParaRPr/>
          </a:p>
        </p:txBody>
      </p:sp>
      <p:pic>
        <p:nvPicPr>
          <p:cNvPr id="190" name="Google Shape;190;gef8e2fa181_0_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90425" y="365113"/>
            <a:ext cx="1962150" cy="16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ef8e2fa181_0_30"/>
          <p:cNvSpPr txBox="1"/>
          <p:nvPr/>
        </p:nvSpPr>
        <p:spPr>
          <a:xfrm>
            <a:off x="551384" y="1258032"/>
            <a:ext cx="104373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25400">
              <a:buClr>
                <a:srgbClr val="99CC00"/>
              </a:buClr>
              <a:buSzPts val="3200"/>
            </a:pP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2-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Sistemaren</a:t>
            </a: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osagaiak</a:t>
            </a: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: </a:t>
            </a:r>
            <a:r>
              <a:rPr lang="eu-ES" sz="3000" b="1" dirty="0"/>
              <a:t>Albokoaren aldeko </a:t>
            </a:r>
            <a:r>
              <a:rPr lang="eu-ES" sz="3000" b="1" dirty="0" smtClean="0"/>
              <a:t>aire-poltsa</a:t>
            </a:r>
            <a:endParaRPr lang="es-ES" sz="3000" b="1" dirty="0"/>
          </a:p>
        </p:txBody>
      </p:sp>
      <p:sp>
        <p:nvSpPr>
          <p:cNvPr id="11" name="Google Shape;186;gef8e2fa181_0_30"/>
          <p:cNvSpPr txBox="1">
            <a:spLocks/>
          </p:cNvSpPr>
          <p:nvPr/>
        </p:nvSpPr>
        <p:spPr>
          <a:xfrm>
            <a:off x="772598" y="3717032"/>
            <a:ext cx="5859923" cy="45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u-ES" sz="2400" dirty="0"/>
              <a:t>Aire-poltsa horrek </a:t>
            </a:r>
            <a:r>
              <a:rPr lang="eu-ES" sz="2400" b="1" dirty="0"/>
              <a:t>handiagoa </a:t>
            </a:r>
            <a:r>
              <a:rPr lang="eu-ES" sz="2400" b="1" dirty="0" smtClean="0"/>
              <a:t>da, </a:t>
            </a:r>
            <a:r>
              <a:rPr lang="eu-ES" sz="2400" b="1" dirty="0"/>
              <a:t>75 </a:t>
            </a:r>
            <a:r>
              <a:rPr lang="eu-ES" sz="2400" b="1" dirty="0" smtClean="0"/>
              <a:t>litro </a:t>
            </a:r>
            <a:r>
              <a:rPr lang="eu-ES" sz="2400" dirty="0" smtClean="0"/>
              <a:t>ingurukoa, </a:t>
            </a:r>
            <a:r>
              <a:rPr lang="eu-ES" sz="2400" dirty="0"/>
              <a:t>aginte-mahaiaren eta albo- </a:t>
            </a:r>
            <a:r>
              <a:rPr lang="eu-ES" sz="2400" dirty="0" err="1"/>
              <a:t>koaren</a:t>
            </a:r>
            <a:r>
              <a:rPr lang="eu-ES" sz="2400" dirty="0"/>
              <a:t> arteko tartea handiagoa delako</a:t>
            </a:r>
            <a:endParaRPr lang="eu-ES" sz="2400" dirty="0" smtClean="0"/>
          </a:p>
          <a:p>
            <a:pPr marL="228600" indent="-64135">
              <a:buSzPts val="2800"/>
              <a:buFont typeface="Arial"/>
              <a:buNone/>
            </a:pPr>
            <a:endParaRPr lang="eu-E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1" y="3224047"/>
            <a:ext cx="5496018" cy="315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501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ef8e2fa181_0_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s-ES" sz="4800" b="1" dirty="0"/>
              <a:t>UD4 </a:t>
            </a:r>
            <a:r>
              <a:rPr lang="es-ES" sz="4800" b="1" dirty="0" err="1"/>
              <a:t>Segurtasun</a:t>
            </a:r>
            <a:r>
              <a:rPr lang="es-ES" sz="4800" b="1" dirty="0"/>
              <a:t> </a:t>
            </a:r>
            <a:r>
              <a:rPr lang="es-ES" sz="4800" b="1" dirty="0" err="1"/>
              <a:t>pasiboa</a:t>
            </a:r>
            <a:r>
              <a:rPr lang="es-ES" sz="4800" b="1" dirty="0"/>
              <a:t> (airbag-a)</a:t>
            </a:r>
            <a:br>
              <a:rPr lang="es-ES" sz="4800" b="1" dirty="0"/>
            </a:br>
            <a:endParaRPr sz="4800" b="1" dirty="0"/>
          </a:p>
        </p:txBody>
      </p:sp>
      <p:sp>
        <p:nvSpPr>
          <p:cNvPr id="186" name="Google Shape;186;gef8e2fa181_0_30"/>
          <p:cNvSpPr txBox="1">
            <a:spLocks noGrp="1"/>
          </p:cNvSpPr>
          <p:nvPr>
            <p:ph type="body" idx="1"/>
          </p:nvPr>
        </p:nvSpPr>
        <p:spPr>
          <a:xfrm>
            <a:off x="292235" y="2209089"/>
            <a:ext cx="7992888" cy="45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u-ES" sz="2400" dirty="0"/>
              <a:t>Gas-sorgailuak aktibatzea komeni den edo ez erabakitzen </a:t>
            </a:r>
            <a:r>
              <a:rPr lang="eu-ES" sz="2400" dirty="0" smtClean="0"/>
              <a:t>du sentsoreek bidalitako informazioaren baitan.</a:t>
            </a:r>
            <a:endParaRPr lang="eu-ES" sz="2400" dirty="0"/>
          </a:p>
          <a:p>
            <a:r>
              <a:rPr lang="eu-ES" sz="2400" dirty="0" smtClean="0"/>
              <a:t>Oro </a:t>
            </a:r>
            <a:r>
              <a:rPr lang="eu-ES" sz="2400" dirty="0"/>
              <a:t>har, bidaiari-lekuaren erdian eta aurrean </a:t>
            </a:r>
            <a:r>
              <a:rPr lang="eu-ES" sz="2400" dirty="0" smtClean="0"/>
              <a:t>kokatzen da, nahiz eta kokapena </a:t>
            </a:r>
            <a:r>
              <a:rPr lang="eu-ES" sz="2400" dirty="0"/>
              <a:t>fabrikatzailearen araberakoa </a:t>
            </a:r>
            <a:r>
              <a:rPr lang="eu-ES" sz="2400" dirty="0" smtClean="0"/>
              <a:t>izan. </a:t>
            </a:r>
          </a:p>
          <a:p>
            <a:r>
              <a:rPr lang="eu-ES" sz="2400" dirty="0"/>
              <a:t>K</a:t>
            </a:r>
            <a:r>
              <a:rPr lang="eu-ES" sz="2400" dirty="0" smtClean="0"/>
              <a:t>arrozeriari </a:t>
            </a:r>
            <a:r>
              <a:rPr lang="eu-ES" sz="2400" dirty="0"/>
              <a:t>tinko </a:t>
            </a:r>
            <a:r>
              <a:rPr lang="eu-ES" sz="2400" dirty="0" smtClean="0"/>
              <a:t>eutsita egoten da, </a:t>
            </a:r>
            <a:r>
              <a:rPr lang="eu-ES" sz="2400" dirty="0"/>
              <a:t>termikoki isolatua eta ustekabean gerta daitezkeen </a:t>
            </a:r>
            <a:r>
              <a:rPr lang="eu-ES" sz="2400" dirty="0" smtClean="0"/>
              <a:t>manipulazioetatik </a:t>
            </a:r>
            <a:r>
              <a:rPr lang="eu-ES" sz="2400" dirty="0"/>
              <a:t>babestua. </a:t>
            </a:r>
            <a:endParaRPr lang="eu-ES" sz="2400" dirty="0" smtClean="0"/>
          </a:p>
          <a:p>
            <a:r>
              <a:rPr lang="eu-ES" sz="2400" dirty="0" smtClean="0"/>
              <a:t>Muntaketa </a:t>
            </a:r>
            <a:r>
              <a:rPr lang="eu-ES" sz="2400" dirty="0"/>
              <a:t>mota horrek talka fidagarritasunez detektatzea ahalbidetzen du</a:t>
            </a:r>
            <a:r>
              <a:rPr lang="eu-ES" sz="2400" dirty="0" smtClean="0"/>
              <a:t>.</a:t>
            </a:r>
          </a:p>
          <a:p>
            <a:r>
              <a:rPr lang="eu-ES" sz="2400" dirty="0" smtClean="0"/>
              <a:t>Moduluetatik </a:t>
            </a:r>
            <a:r>
              <a:rPr lang="eu-ES" sz="2400" dirty="0"/>
              <a:t>gertu egonik, </a:t>
            </a:r>
            <a:r>
              <a:rPr lang="eu-ES" sz="2400" b="1" dirty="0"/>
              <a:t>konexio-kableen sarea </a:t>
            </a:r>
            <a:r>
              <a:rPr lang="eu-ES" sz="2400" dirty="0"/>
              <a:t>errazten du.</a:t>
            </a:r>
            <a:endParaRPr lang="es-ES" sz="2400" dirty="0"/>
          </a:p>
          <a:p>
            <a:pPr lvl="0"/>
            <a:endParaRPr lang="es-ES" sz="2400"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400" dirty="0"/>
          </a:p>
        </p:txBody>
      </p:sp>
      <p:pic>
        <p:nvPicPr>
          <p:cNvPr id="187" name="Google Shape;187;gef8e2fa181_0_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3251" y="53658"/>
            <a:ext cx="325486" cy="675383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ef8e2fa181_0_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/>
              <a:t>19</a:t>
            </a:fld>
            <a:endParaRPr/>
          </a:p>
        </p:txBody>
      </p:sp>
      <p:pic>
        <p:nvPicPr>
          <p:cNvPr id="190" name="Google Shape;190;gef8e2fa181_0_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90425" y="365113"/>
            <a:ext cx="1962150" cy="16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ef8e2fa181_0_30"/>
          <p:cNvSpPr txBox="1"/>
          <p:nvPr/>
        </p:nvSpPr>
        <p:spPr>
          <a:xfrm>
            <a:off x="551384" y="1258032"/>
            <a:ext cx="104373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25400">
              <a:buClr>
                <a:srgbClr val="99CC00"/>
              </a:buClr>
              <a:buSzPts val="3200"/>
            </a:pP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2-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Sistemaren</a:t>
            </a: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osagaiak</a:t>
            </a: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: </a:t>
            </a:r>
            <a:r>
              <a:rPr lang="eu-ES" sz="3200" b="1" dirty="0"/>
              <a:t>Kontrol-unitatea</a:t>
            </a:r>
            <a:endParaRPr lang="es-ES" sz="3000" b="1" dirty="0"/>
          </a:p>
        </p:txBody>
      </p:sp>
      <p:pic>
        <p:nvPicPr>
          <p:cNvPr id="12" name="image111.jpe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372127" y="2204864"/>
            <a:ext cx="3700537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28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f2e794f0a0_0_0"/>
          <p:cNvSpPr txBox="1">
            <a:spLocks noGrp="1"/>
          </p:cNvSpPr>
          <p:nvPr>
            <p:ph type="title"/>
          </p:nvPr>
        </p:nvSpPr>
        <p:spPr>
          <a:xfrm>
            <a:off x="673331" y="1196752"/>
            <a:ext cx="10515600" cy="710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lnSpc>
                <a:spcPct val="100000"/>
              </a:lnSpc>
              <a:buSzPct val="100000"/>
            </a:pPr>
            <a:r>
              <a:rPr lang="es-ES" sz="4800" b="1" dirty="0" smtClean="0"/>
              <a:t>UD4 </a:t>
            </a:r>
            <a:r>
              <a:rPr lang="es-ES" sz="4800" b="1" dirty="0" err="1" smtClean="0"/>
              <a:t>Segurtasun</a:t>
            </a:r>
            <a:r>
              <a:rPr lang="es-ES" sz="4800" b="1" dirty="0" smtClean="0"/>
              <a:t> </a:t>
            </a:r>
            <a:r>
              <a:rPr lang="es-ES" sz="4800" b="1" dirty="0" err="1" smtClean="0"/>
              <a:t>pasiboa</a:t>
            </a:r>
            <a:r>
              <a:rPr lang="es-ES" sz="4800" b="1" dirty="0"/>
              <a:t/>
            </a:r>
            <a:br>
              <a:rPr lang="es-ES" sz="4800" b="1" dirty="0"/>
            </a:br>
            <a:r>
              <a:rPr lang="es-ES" sz="4800" b="1" dirty="0" smtClean="0"/>
              <a:t>         </a:t>
            </a:r>
            <a:r>
              <a:rPr lang="es-ES" sz="4800" b="1" dirty="0" err="1" smtClean="0"/>
              <a:t>Sarrera</a:t>
            </a:r>
            <a:r>
              <a:rPr lang="es-ES" sz="4800" b="1" dirty="0"/>
              <a:t>: </a:t>
            </a:r>
            <a:r>
              <a:rPr lang="es-ES" sz="4800" b="1" dirty="0" err="1">
                <a:solidFill>
                  <a:srgbClr val="FFC000"/>
                </a:solidFill>
              </a:rPr>
              <a:t>Segurtasun</a:t>
            </a:r>
            <a:r>
              <a:rPr lang="es-ES" sz="4800" b="1" dirty="0">
                <a:solidFill>
                  <a:srgbClr val="FFC000"/>
                </a:solidFill>
              </a:rPr>
              <a:t> </a:t>
            </a:r>
            <a:r>
              <a:rPr lang="es-ES" sz="4800" b="1" dirty="0" err="1">
                <a:solidFill>
                  <a:srgbClr val="FFC000"/>
                </a:solidFill>
              </a:rPr>
              <a:t>kategoriak</a:t>
            </a:r>
            <a:r>
              <a:rPr lang="es-ES" sz="4800" b="1" dirty="0" smtClean="0"/>
              <a:t/>
            </a:r>
            <a:br>
              <a:rPr lang="es-ES" sz="4800" b="1" dirty="0" smtClean="0"/>
            </a:br>
            <a:endParaRPr sz="48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 sz="4800" b="1" dirty="0"/>
          </a:p>
        </p:txBody>
      </p:sp>
      <p:pic>
        <p:nvPicPr>
          <p:cNvPr id="113" name="Google Shape;113;gf2e794f0a0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3251" y="53658"/>
            <a:ext cx="325486" cy="6753831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gf2e794f0a0_0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/>
              <a:t>2</a:t>
            </a:fld>
            <a:endParaRPr dirty="0"/>
          </a:p>
        </p:txBody>
      </p:sp>
      <p:pic>
        <p:nvPicPr>
          <p:cNvPr id="116" name="Google Shape;116;gf2e794f0a0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07856" y="-3146"/>
            <a:ext cx="1962150" cy="16573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040498"/>
              </p:ext>
            </p:extLst>
          </p:nvPr>
        </p:nvGraphicFramePr>
        <p:xfrm>
          <a:off x="695400" y="2204865"/>
          <a:ext cx="9793088" cy="392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6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965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2848"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PASIBOA (</a:t>
                      </a:r>
                      <a:r>
                        <a:rPr lang="es-ES" sz="1600" dirty="0" err="1" smtClean="0"/>
                        <a:t>istripua</a:t>
                      </a:r>
                      <a:r>
                        <a:rPr lang="es-ES" sz="1600" dirty="0" smtClean="0"/>
                        <a:t> </a:t>
                      </a:r>
                      <a:r>
                        <a:rPr lang="es-ES" sz="1600" dirty="0" err="1" smtClean="0"/>
                        <a:t>gertatu</a:t>
                      </a:r>
                      <a:r>
                        <a:rPr lang="es-ES" sz="1600" dirty="0" smtClean="0"/>
                        <a:t> da, </a:t>
                      </a:r>
                      <a:r>
                        <a:rPr lang="es-ES" sz="1600" dirty="0" err="1" smtClean="0"/>
                        <a:t>minak</a:t>
                      </a:r>
                      <a:r>
                        <a:rPr lang="es-ES" sz="1600" dirty="0" smtClean="0"/>
                        <a:t> </a:t>
                      </a:r>
                      <a:r>
                        <a:rPr lang="es-ES" sz="1600" dirty="0" err="1" smtClean="0"/>
                        <a:t>sahiesteko</a:t>
                      </a:r>
                      <a:r>
                        <a:rPr lang="es-ES" sz="1600" dirty="0" smtClean="0"/>
                        <a:t>)</a:t>
                      </a:r>
                      <a:endParaRPr lang="es-ES" sz="1600" dirty="0"/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AKTIBOA (</a:t>
                      </a:r>
                      <a:r>
                        <a:rPr lang="es-ES" sz="1600" dirty="0" err="1" smtClean="0"/>
                        <a:t>istripua</a:t>
                      </a:r>
                      <a:r>
                        <a:rPr lang="es-ES" sz="1600" dirty="0" smtClean="0"/>
                        <a:t> </a:t>
                      </a:r>
                      <a:r>
                        <a:rPr lang="es-ES" sz="1600" dirty="0" err="1" smtClean="0"/>
                        <a:t>ez</a:t>
                      </a:r>
                      <a:r>
                        <a:rPr lang="es-ES" sz="1600" dirty="0" smtClean="0"/>
                        <a:t> </a:t>
                      </a:r>
                      <a:r>
                        <a:rPr lang="es-ES" sz="1600" dirty="0" err="1" smtClean="0"/>
                        <a:t>gertatzeko</a:t>
                      </a:r>
                      <a:r>
                        <a:rPr lang="es-ES" sz="1600" dirty="0" smtClean="0"/>
                        <a:t>)</a:t>
                      </a:r>
                      <a:endParaRPr lang="es-ES" sz="160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dirty="0" err="1" smtClean="0"/>
                        <a:t>Deformazio</a:t>
                      </a:r>
                      <a:r>
                        <a:rPr lang="es-ES" sz="1600" dirty="0" smtClean="0"/>
                        <a:t> </a:t>
                      </a:r>
                      <a:r>
                        <a:rPr lang="es-ES" sz="1600" dirty="0" err="1" smtClean="0"/>
                        <a:t>programatua</a:t>
                      </a:r>
                      <a:endParaRPr lang="es-ES" sz="1600" dirty="0" smtClean="0"/>
                    </a:p>
                    <a:p>
                      <a:r>
                        <a:rPr lang="es-ES" sz="1600" dirty="0" smtClean="0"/>
                        <a:t>Airbag-a</a:t>
                      </a:r>
                    </a:p>
                    <a:p>
                      <a:r>
                        <a:rPr lang="es-ES" sz="1600" dirty="0" err="1" smtClean="0"/>
                        <a:t>Tenkagailudun</a:t>
                      </a:r>
                      <a:r>
                        <a:rPr lang="es-ES" sz="1600" dirty="0" smtClean="0"/>
                        <a:t> (pretensores) </a:t>
                      </a:r>
                      <a:r>
                        <a:rPr lang="es-ES" sz="1600" dirty="0" err="1" smtClean="0"/>
                        <a:t>segurtasun</a:t>
                      </a:r>
                      <a:r>
                        <a:rPr lang="es-ES" sz="1600" dirty="0" smtClean="0"/>
                        <a:t> </a:t>
                      </a:r>
                      <a:r>
                        <a:rPr lang="es-ES" sz="1600" dirty="0" err="1" smtClean="0"/>
                        <a:t>uhala</a:t>
                      </a:r>
                      <a:endParaRPr lang="es-ES" sz="1600" dirty="0" smtClean="0"/>
                    </a:p>
                    <a:p>
                      <a:r>
                        <a:rPr lang="es-ES" sz="1600" dirty="0" err="1" smtClean="0"/>
                        <a:t>Eserleku</a:t>
                      </a:r>
                      <a:r>
                        <a:rPr lang="es-ES" sz="1600" dirty="0" smtClean="0"/>
                        <a:t> eta </a:t>
                      </a:r>
                      <a:r>
                        <a:rPr lang="es-ES" sz="1600" dirty="0" err="1" smtClean="0"/>
                        <a:t>buru-euskarrien</a:t>
                      </a:r>
                      <a:r>
                        <a:rPr lang="es-ES" sz="1600" dirty="0" smtClean="0"/>
                        <a:t> </a:t>
                      </a:r>
                      <a:r>
                        <a:rPr lang="es-ES" sz="1600" dirty="0" err="1" smtClean="0"/>
                        <a:t>diseinua</a:t>
                      </a:r>
                      <a:endParaRPr lang="es-ES" sz="1600" dirty="0" smtClean="0"/>
                    </a:p>
                    <a:p>
                      <a:r>
                        <a:rPr lang="es-ES" sz="1600" dirty="0" err="1" smtClean="0"/>
                        <a:t>Buru-euskarri</a:t>
                      </a:r>
                      <a:r>
                        <a:rPr lang="es-ES" sz="1600" dirty="0" smtClean="0"/>
                        <a:t> </a:t>
                      </a:r>
                      <a:r>
                        <a:rPr lang="es-ES" sz="1600" dirty="0" err="1" smtClean="0"/>
                        <a:t>aktiboak</a:t>
                      </a:r>
                      <a:r>
                        <a:rPr lang="es-ES" sz="1600" dirty="0" smtClean="0"/>
                        <a:t> (reposacabezas</a:t>
                      </a:r>
                      <a:r>
                        <a:rPr lang="es-ES" sz="1600" baseline="0" dirty="0" smtClean="0"/>
                        <a:t> activos)</a:t>
                      </a:r>
                    </a:p>
                    <a:p>
                      <a:r>
                        <a:rPr lang="es-ES" sz="1600" baseline="0" dirty="0" err="1" smtClean="0"/>
                        <a:t>Barnealdea</a:t>
                      </a:r>
                      <a:r>
                        <a:rPr lang="es-ES" sz="1600" baseline="0" dirty="0" smtClean="0"/>
                        <a:t> </a:t>
                      </a:r>
                      <a:r>
                        <a:rPr lang="es-ES" sz="1600" baseline="0" dirty="0" err="1" smtClean="0"/>
                        <a:t>bigungarriez</a:t>
                      </a:r>
                      <a:r>
                        <a:rPr lang="es-ES" sz="1600" baseline="0" dirty="0" smtClean="0"/>
                        <a:t> </a:t>
                      </a:r>
                      <a:r>
                        <a:rPr lang="es-ES" sz="1600" baseline="0" dirty="0" err="1" smtClean="0"/>
                        <a:t>hornituta</a:t>
                      </a:r>
                      <a:endParaRPr lang="es-ES" sz="1600" dirty="0"/>
                    </a:p>
                  </a:txBody>
                  <a:tcPr>
                    <a:solidFill>
                      <a:srgbClr val="FCA89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ABS (</a:t>
                      </a:r>
                      <a:r>
                        <a:rPr lang="es-E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Sistema Antibloqueo de Frenos)</a:t>
                      </a:r>
                      <a:endParaRPr lang="es-ES" sz="1600" dirty="0" smtClean="0"/>
                    </a:p>
                    <a:p>
                      <a:r>
                        <a:rPr lang="es-ES" sz="1600" dirty="0" smtClean="0"/>
                        <a:t>ESP </a:t>
                      </a:r>
                      <a:r>
                        <a:rPr lang="es-ES" sz="1400" b="0" i="1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(Programa Electrónico de Estabilidad)</a:t>
                      </a:r>
                    </a:p>
                    <a:p>
                      <a:r>
                        <a:rPr lang="es-ES" sz="16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ASR (control de tracción)</a:t>
                      </a:r>
                      <a:endParaRPr lang="es-ES" sz="1600" i="0" dirty="0" smtClean="0"/>
                    </a:p>
                    <a:p>
                      <a:r>
                        <a:rPr lang="es-ES" sz="1600" dirty="0" err="1" smtClean="0"/>
                        <a:t>Neumatikoen</a:t>
                      </a:r>
                      <a:r>
                        <a:rPr lang="es-ES" sz="1600" dirty="0" smtClean="0"/>
                        <a:t> </a:t>
                      </a:r>
                      <a:r>
                        <a:rPr lang="es-ES" sz="1600" dirty="0" err="1" smtClean="0"/>
                        <a:t>presioa</a:t>
                      </a:r>
                      <a:endParaRPr lang="es-ES" sz="1600" dirty="0" smtClean="0"/>
                    </a:p>
                    <a:p>
                      <a:r>
                        <a:rPr lang="es-ES" sz="1600" dirty="0" err="1" smtClean="0"/>
                        <a:t>Automatikoki</a:t>
                      </a:r>
                      <a:r>
                        <a:rPr lang="es-ES" sz="1600" baseline="0" dirty="0" smtClean="0"/>
                        <a:t> </a:t>
                      </a:r>
                      <a:r>
                        <a:rPr lang="es-ES" sz="1600" baseline="0" dirty="0" err="1" smtClean="0"/>
                        <a:t>egokitzen</a:t>
                      </a:r>
                      <a:r>
                        <a:rPr lang="es-ES" sz="1600" baseline="0" dirty="0" smtClean="0"/>
                        <a:t> </a:t>
                      </a:r>
                      <a:r>
                        <a:rPr lang="es-ES" sz="1600" baseline="0" dirty="0" err="1" smtClean="0"/>
                        <a:t>diren</a:t>
                      </a:r>
                      <a:r>
                        <a:rPr lang="es-ES" sz="1600" baseline="0" dirty="0" smtClean="0"/>
                        <a:t> </a:t>
                      </a:r>
                      <a:r>
                        <a:rPr lang="es-ES" sz="1600" baseline="0" dirty="0" err="1" smtClean="0"/>
                        <a:t>argiak</a:t>
                      </a:r>
                      <a:endParaRPr lang="es-ES" sz="1600" baseline="0" dirty="0" smtClean="0"/>
                    </a:p>
                    <a:p>
                      <a:r>
                        <a:rPr lang="es-ES" sz="1600" baseline="0" dirty="0" err="1" smtClean="0"/>
                        <a:t>Larrialdiko</a:t>
                      </a:r>
                      <a:r>
                        <a:rPr lang="es-ES" sz="1600" baseline="0" dirty="0" smtClean="0"/>
                        <a:t> </a:t>
                      </a:r>
                      <a:r>
                        <a:rPr lang="es-ES" sz="1600" baseline="0" dirty="0" err="1" smtClean="0"/>
                        <a:t>balaztatzea</a:t>
                      </a:r>
                      <a:r>
                        <a:rPr lang="es-ES" sz="1600" baseline="0" dirty="0" smtClean="0"/>
                        <a:t> (frenada de emergencia)</a:t>
                      </a:r>
                      <a:endParaRPr lang="es-ES" sz="1600" dirty="0"/>
                    </a:p>
                  </a:txBody>
                  <a:tcPr>
                    <a:solidFill>
                      <a:srgbClr val="F5C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b="1" i="0" u="none" strike="noStrike" cap="none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GIDATZEKO LAGUNGARRIA</a:t>
                      </a:r>
                      <a:endParaRPr lang="es-ES" sz="1600" b="1" i="0" u="none" strike="noStrike" cap="none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" sz="1600" b="1" i="0" u="none" strike="noStrike" cap="none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PREBENTZIOZKOA</a:t>
                      </a:r>
                      <a:endParaRPr lang="es-ES" sz="1600" b="1" i="0" u="none" strike="noStrike" cap="none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dirty="0" err="1" smtClean="0"/>
                        <a:t>Puntu</a:t>
                      </a:r>
                      <a:r>
                        <a:rPr lang="es-ES" sz="1600" dirty="0" smtClean="0"/>
                        <a:t> </a:t>
                      </a:r>
                      <a:r>
                        <a:rPr lang="es-ES" sz="1600" dirty="0" err="1" smtClean="0"/>
                        <a:t>itsuak</a:t>
                      </a:r>
                      <a:r>
                        <a:rPr lang="es-ES" sz="1600" dirty="0" smtClean="0"/>
                        <a:t> </a:t>
                      </a:r>
                      <a:r>
                        <a:rPr lang="es-ES" sz="1600" dirty="0" err="1" smtClean="0"/>
                        <a:t>ezabatzea</a:t>
                      </a:r>
                      <a:r>
                        <a:rPr lang="es-ES" sz="1600" dirty="0" smtClean="0"/>
                        <a:t> (eliminar puntos ciegos)</a:t>
                      </a:r>
                    </a:p>
                    <a:p>
                      <a:r>
                        <a:rPr lang="es-ES" sz="1600" dirty="0" err="1" smtClean="0"/>
                        <a:t>Gaueko</a:t>
                      </a:r>
                      <a:r>
                        <a:rPr lang="es-ES" sz="1600" dirty="0" smtClean="0"/>
                        <a:t> </a:t>
                      </a:r>
                      <a:r>
                        <a:rPr lang="es-ES" sz="1600" dirty="0" err="1" smtClean="0"/>
                        <a:t>ikusmena</a:t>
                      </a:r>
                      <a:endParaRPr lang="es-ES" sz="1600" dirty="0" smtClean="0"/>
                    </a:p>
                    <a:p>
                      <a:r>
                        <a:rPr lang="es-ES" sz="1600" dirty="0" err="1" smtClean="0"/>
                        <a:t>Ikusmen</a:t>
                      </a:r>
                      <a:r>
                        <a:rPr lang="es-ES" sz="1600" dirty="0" smtClean="0"/>
                        <a:t> </a:t>
                      </a:r>
                      <a:r>
                        <a:rPr lang="es-ES" sz="1600" dirty="0" err="1" smtClean="0"/>
                        <a:t>periferikoa</a:t>
                      </a:r>
                      <a:endParaRPr lang="es-ES" sz="1600" dirty="0" smtClean="0"/>
                    </a:p>
                    <a:p>
                      <a:r>
                        <a:rPr lang="es-ES" sz="1600" dirty="0" smtClean="0"/>
                        <a:t>ACC (</a:t>
                      </a:r>
                      <a:r>
                        <a:rPr lang="es-ES" sz="1400" b="0" i="1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Adaptative</a:t>
                      </a:r>
                      <a:r>
                        <a:rPr lang="es-ES" sz="1400" b="0" i="1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s-ES" sz="1400" b="0" i="1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Cruise</a:t>
                      </a:r>
                      <a:r>
                        <a:rPr lang="es-ES" sz="1400" b="0" i="1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Control)</a:t>
                      </a:r>
                      <a:endParaRPr lang="es-ES" sz="1600" dirty="0" smtClean="0"/>
                    </a:p>
                    <a:p>
                      <a:r>
                        <a:rPr lang="es-ES" sz="1600" dirty="0" err="1" smtClean="0"/>
                        <a:t>Aparkatzeko</a:t>
                      </a:r>
                      <a:r>
                        <a:rPr lang="es-ES" sz="1600" dirty="0" smtClean="0"/>
                        <a:t> </a:t>
                      </a:r>
                      <a:r>
                        <a:rPr lang="es-ES" sz="1600" dirty="0" err="1" smtClean="0"/>
                        <a:t>laguntza</a:t>
                      </a:r>
                      <a:endParaRPr lang="es-ES" sz="1600" dirty="0" smtClean="0"/>
                    </a:p>
                    <a:p>
                      <a:r>
                        <a:rPr lang="es-ES" sz="1600" dirty="0" smtClean="0"/>
                        <a:t>Stop</a:t>
                      </a:r>
                      <a:r>
                        <a:rPr lang="es-ES" sz="1600" baseline="0" dirty="0" smtClean="0"/>
                        <a:t> &amp; </a:t>
                      </a:r>
                      <a:r>
                        <a:rPr lang="es-ES" sz="1600" baseline="0" dirty="0" err="1" smtClean="0"/>
                        <a:t>Go</a:t>
                      </a:r>
                      <a:r>
                        <a:rPr lang="es-ES" sz="1600" baseline="0" dirty="0" smtClean="0"/>
                        <a:t> (prueba para uso en ciudad)</a:t>
                      </a:r>
                      <a:endParaRPr lang="es-E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 err="1" smtClean="0"/>
                        <a:t>Oinezkoen</a:t>
                      </a:r>
                      <a:r>
                        <a:rPr lang="es-ES" sz="1600" dirty="0" smtClean="0"/>
                        <a:t> </a:t>
                      </a:r>
                      <a:r>
                        <a:rPr lang="es-ES" sz="1600" dirty="0" err="1" smtClean="0"/>
                        <a:t>detekzioa</a:t>
                      </a:r>
                      <a:endParaRPr lang="es-ES" sz="1600" dirty="0" smtClean="0"/>
                    </a:p>
                    <a:p>
                      <a:r>
                        <a:rPr lang="es-ES" sz="1600" dirty="0" err="1" smtClean="0"/>
                        <a:t>Oztopoen</a:t>
                      </a:r>
                      <a:r>
                        <a:rPr lang="es-ES" sz="1600" baseline="0" dirty="0" smtClean="0"/>
                        <a:t> </a:t>
                      </a:r>
                      <a:r>
                        <a:rPr lang="es-ES" sz="1600" baseline="0" dirty="0" err="1" smtClean="0"/>
                        <a:t>detekzioa</a:t>
                      </a:r>
                      <a:endParaRPr lang="es-ES" sz="1600" baseline="0" dirty="0" smtClean="0"/>
                    </a:p>
                    <a:p>
                      <a:r>
                        <a:rPr lang="es-ES" sz="1600" baseline="0" dirty="0" err="1" smtClean="0"/>
                        <a:t>Talken</a:t>
                      </a:r>
                      <a:r>
                        <a:rPr lang="es-ES" sz="1600" baseline="0" dirty="0" smtClean="0"/>
                        <a:t> </a:t>
                      </a:r>
                      <a:r>
                        <a:rPr lang="es-ES" sz="1600" baseline="0" dirty="0" err="1" smtClean="0"/>
                        <a:t>detekzioa</a:t>
                      </a:r>
                      <a:endParaRPr lang="es-ES" sz="1600" baseline="0" dirty="0" smtClean="0"/>
                    </a:p>
                    <a:p>
                      <a:r>
                        <a:rPr lang="es-ES" sz="1600" baseline="0" dirty="0" err="1" smtClean="0"/>
                        <a:t>Balazta</a:t>
                      </a:r>
                      <a:r>
                        <a:rPr lang="es-ES" sz="1600" baseline="0" dirty="0" smtClean="0"/>
                        <a:t> </a:t>
                      </a:r>
                      <a:r>
                        <a:rPr lang="es-ES" sz="1600" baseline="0" dirty="0" err="1" smtClean="0"/>
                        <a:t>detektagailua</a:t>
                      </a:r>
                      <a:endParaRPr lang="es-ES" sz="1600" baseline="0" dirty="0" smtClean="0"/>
                    </a:p>
                    <a:p>
                      <a:r>
                        <a:rPr lang="es-ES" sz="1600" baseline="0" dirty="0" err="1" smtClean="0"/>
                        <a:t>Karril</a:t>
                      </a:r>
                      <a:r>
                        <a:rPr lang="es-ES" sz="1600" baseline="0" dirty="0" smtClean="0"/>
                        <a:t> </a:t>
                      </a:r>
                      <a:r>
                        <a:rPr lang="es-ES" sz="1600" baseline="0" dirty="0" err="1" smtClean="0"/>
                        <a:t>aldaketa</a:t>
                      </a:r>
                      <a:r>
                        <a:rPr lang="es-ES" sz="1600" baseline="0" dirty="0" smtClean="0"/>
                        <a:t> alerta</a:t>
                      </a:r>
                    </a:p>
                    <a:p>
                      <a:r>
                        <a:rPr lang="es-ES" sz="1600" baseline="0" dirty="0" smtClean="0"/>
                        <a:t>Loaren </a:t>
                      </a:r>
                      <a:r>
                        <a:rPr lang="es-ES" sz="1600" baseline="0" dirty="0" err="1" smtClean="0"/>
                        <a:t>aurkako</a:t>
                      </a:r>
                      <a:r>
                        <a:rPr lang="es-ES" sz="1600" baseline="0" dirty="0" smtClean="0"/>
                        <a:t> alerta (alerta anti-sueño)</a:t>
                      </a:r>
                      <a:endParaRPr lang="es-ES" sz="16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48696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ef8e2fa181_0_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s-ES" sz="4800" b="1" dirty="0"/>
              <a:t>UD4 </a:t>
            </a:r>
            <a:r>
              <a:rPr lang="es-ES" sz="4800" b="1" dirty="0" err="1"/>
              <a:t>Segurtasun</a:t>
            </a:r>
            <a:r>
              <a:rPr lang="es-ES" sz="4800" b="1" dirty="0"/>
              <a:t> </a:t>
            </a:r>
            <a:r>
              <a:rPr lang="es-ES" sz="4800" b="1" dirty="0" err="1"/>
              <a:t>pasiboa</a:t>
            </a:r>
            <a:r>
              <a:rPr lang="es-ES" sz="4800" b="1" dirty="0"/>
              <a:t> (airbag-a)</a:t>
            </a:r>
            <a:br>
              <a:rPr lang="es-ES" sz="4800" b="1" dirty="0"/>
            </a:br>
            <a:endParaRPr sz="4800" b="1" dirty="0"/>
          </a:p>
        </p:txBody>
      </p:sp>
      <p:sp>
        <p:nvSpPr>
          <p:cNvPr id="186" name="Google Shape;186;gef8e2fa181_0_30"/>
          <p:cNvSpPr txBox="1">
            <a:spLocks noGrp="1"/>
          </p:cNvSpPr>
          <p:nvPr>
            <p:ph type="body" idx="1"/>
          </p:nvPr>
        </p:nvSpPr>
        <p:spPr>
          <a:xfrm>
            <a:off x="553643" y="2022463"/>
            <a:ext cx="9718821" cy="45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indent="0">
              <a:buNone/>
            </a:pPr>
            <a:r>
              <a:rPr lang="eu-ES" sz="2400" b="1" dirty="0"/>
              <a:t>Kontrol-unitateak </a:t>
            </a:r>
            <a:r>
              <a:rPr lang="eu-ES" sz="2400" b="1" dirty="0" smtClean="0"/>
              <a:t>dituen elementuak:</a:t>
            </a:r>
          </a:p>
          <a:p>
            <a:pPr marL="114300" indent="0">
              <a:buNone/>
            </a:pPr>
            <a:endParaRPr lang="es-ES" sz="1200" dirty="0"/>
          </a:p>
          <a:p>
            <a:r>
              <a:rPr lang="eu-ES" sz="2000" b="1" dirty="0" err="1" smtClean="0"/>
              <a:t>Inpaktu-kaptadore</a:t>
            </a:r>
            <a:r>
              <a:rPr lang="eu-ES" sz="2000" b="1" dirty="0" smtClean="0"/>
              <a:t> </a:t>
            </a:r>
            <a:r>
              <a:rPr lang="eu-ES" sz="2000" b="1" dirty="0"/>
              <a:t>bat</a:t>
            </a:r>
            <a:r>
              <a:rPr lang="eu-ES" sz="2000" dirty="0"/>
              <a:t>, </a:t>
            </a:r>
            <a:r>
              <a:rPr lang="eu-ES" sz="2000" dirty="0" err="1"/>
              <a:t>dezelerazio</a:t>
            </a:r>
            <a:r>
              <a:rPr lang="eu-ES" sz="2000" dirty="0"/>
              <a:t> jakin baten eraginpean egonik seinale elektrikoa </a:t>
            </a:r>
            <a:r>
              <a:rPr lang="eu-ES" sz="2000" dirty="0" smtClean="0"/>
              <a:t>transmititzen </a:t>
            </a:r>
            <a:r>
              <a:rPr lang="eu-ES" sz="2000" dirty="0"/>
              <a:t>duena.</a:t>
            </a:r>
            <a:endParaRPr lang="es-ES" sz="2000" dirty="0"/>
          </a:p>
          <a:p>
            <a:pPr lvl="0"/>
            <a:r>
              <a:rPr lang="eu-ES" sz="2000" b="1" dirty="0" err="1"/>
              <a:t>Dezelerazio-kaptadore</a:t>
            </a:r>
            <a:r>
              <a:rPr lang="eu-ES" sz="2000" b="1" dirty="0"/>
              <a:t> bat</a:t>
            </a:r>
            <a:r>
              <a:rPr lang="eu-ES" sz="2000" dirty="0"/>
              <a:t>. Segurtasun-elementu bat da, </a:t>
            </a:r>
            <a:r>
              <a:rPr lang="eu-ES" sz="2000" dirty="0" err="1"/>
              <a:t>dezelerazioaren</a:t>
            </a:r>
            <a:r>
              <a:rPr lang="eu-ES" sz="2000" dirty="0"/>
              <a:t> balio zehatza zehazten duena. Hala, gas-sorgailua behar ez denean piztea saihesten da.</a:t>
            </a:r>
            <a:endParaRPr lang="es-ES" sz="2000" dirty="0"/>
          </a:p>
          <a:p>
            <a:pPr lvl="0"/>
            <a:r>
              <a:rPr lang="eu-ES" sz="2000" b="1" dirty="0"/>
              <a:t>Metagailudun tentsio-transformadorea</a:t>
            </a:r>
            <a:r>
              <a:rPr lang="eu-ES" sz="2000" dirty="0"/>
              <a:t>, moduluetarako elikadura egonkortua ziurtatzen duena, inpaktuaren eraginez sistema tentsiorik gabe geratzen den kasuetarako.</a:t>
            </a:r>
            <a:endParaRPr lang="es-ES" sz="2000" dirty="0"/>
          </a:p>
          <a:p>
            <a:pPr lvl="0"/>
            <a:r>
              <a:rPr lang="eu-ES" sz="2000" b="1" dirty="0" err="1"/>
              <a:t>Autodiagnosi-sistema</a:t>
            </a:r>
            <a:r>
              <a:rPr lang="eu-ES" sz="2000" dirty="0"/>
              <a:t> bat.</a:t>
            </a:r>
            <a:endParaRPr lang="es-ES" sz="2000" dirty="0"/>
          </a:p>
          <a:p>
            <a:r>
              <a:rPr lang="eu-ES" sz="2000" dirty="0" err="1"/>
              <a:t> </a:t>
            </a:r>
            <a:r>
              <a:rPr lang="eu-ES" sz="2000" b="1" dirty="0" err="1" smtClean="0"/>
              <a:t>Mikroprozesadore</a:t>
            </a:r>
            <a:r>
              <a:rPr lang="eu-ES" sz="2000" b="1" dirty="0" smtClean="0"/>
              <a:t> </a:t>
            </a:r>
            <a:r>
              <a:rPr lang="eu-ES" sz="2000" b="1" dirty="0"/>
              <a:t>bat</a:t>
            </a:r>
            <a:r>
              <a:rPr lang="eu-ES" sz="2000" dirty="0"/>
              <a:t>, </a:t>
            </a:r>
            <a:r>
              <a:rPr lang="eu-ES" sz="2000" dirty="0" err="1"/>
              <a:t>inpaktu-kaptadoreak</a:t>
            </a:r>
            <a:r>
              <a:rPr lang="eu-ES" sz="2000" dirty="0"/>
              <a:t> sortutako seinalea anplifikatu eta prozesatzen duena.</a:t>
            </a:r>
            <a:endParaRPr lang="es-ES" sz="2000" dirty="0"/>
          </a:p>
          <a:p>
            <a:pPr lvl="0"/>
            <a:endParaRPr lang="es-ES" sz="2000"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</p:txBody>
      </p:sp>
      <p:pic>
        <p:nvPicPr>
          <p:cNvPr id="187" name="Google Shape;187;gef8e2fa181_0_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3251" y="53658"/>
            <a:ext cx="325486" cy="675383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ef8e2fa181_0_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/>
              <a:t>20</a:t>
            </a:fld>
            <a:endParaRPr/>
          </a:p>
        </p:txBody>
      </p:sp>
      <p:pic>
        <p:nvPicPr>
          <p:cNvPr id="190" name="Google Shape;190;gef8e2fa181_0_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90425" y="365113"/>
            <a:ext cx="1962150" cy="16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ef8e2fa181_0_30"/>
          <p:cNvSpPr txBox="1"/>
          <p:nvPr/>
        </p:nvSpPr>
        <p:spPr>
          <a:xfrm>
            <a:off x="551384" y="1258032"/>
            <a:ext cx="104373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25400">
              <a:buClr>
                <a:srgbClr val="99CC00"/>
              </a:buClr>
              <a:buSzPts val="3200"/>
            </a:pP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2-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Sistemaren</a:t>
            </a: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osagaiak</a:t>
            </a: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: </a:t>
            </a:r>
            <a:r>
              <a:rPr lang="eu-ES" sz="3200" b="1" dirty="0"/>
              <a:t>Kontrol-unitatea</a:t>
            </a:r>
            <a:endParaRPr lang="es-ES" sz="3000" b="1" dirty="0"/>
          </a:p>
        </p:txBody>
      </p:sp>
      <p:pic>
        <p:nvPicPr>
          <p:cNvPr id="10" name="image110.jpe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764548" y="4077072"/>
            <a:ext cx="2448272" cy="268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90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ef8e2fa181_0_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s-ES" sz="4800" b="1" dirty="0"/>
              <a:t>UD4 </a:t>
            </a:r>
            <a:r>
              <a:rPr lang="es-ES" sz="4800" b="1" dirty="0" err="1"/>
              <a:t>Segurtasun</a:t>
            </a:r>
            <a:r>
              <a:rPr lang="es-ES" sz="4800" b="1" dirty="0"/>
              <a:t> </a:t>
            </a:r>
            <a:r>
              <a:rPr lang="es-ES" sz="4800" b="1" dirty="0" err="1"/>
              <a:t>pasiboa</a:t>
            </a:r>
            <a:r>
              <a:rPr lang="es-ES" sz="4800" b="1" dirty="0"/>
              <a:t> (airbag-a)</a:t>
            </a:r>
            <a:br>
              <a:rPr lang="es-ES" sz="4800" b="1" dirty="0"/>
            </a:br>
            <a:endParaRPr sz="4800" b="1" dirty="0"/>
          </a:p>
        </p:txBody>
      </p:sp>
      <p:sp>
        <p:nvSpPr>
          <p:cNvPr id="186" name="Google Shape;186;gef8e2fa181_0_30"/>
          <p:cNvSpPr txBox="1">
            <a:spLocks noGrp="1"/>
          </p:cNvSpPr>
          <p:nvPr>
            <p:ph type="body" idx="1"/>
          </p:nvPr>
        </p:nvSpPr>
        <p:spPr>
          <a:xfrm>
            <a:off x="830370" y="1941204"/>
            <a:ext cx="11113159" cy="45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u-ES" dirty="0"/>
              <a:t>Seinale-argi bat da, gidariari sistema nola dagoen ohartarazten diona. </a:t>
            </a:r>
          </a:p>
          <a:p>
            <a:r>
              <a:rPr lang="eu-ES" dirty="0"/>
              <a:t>Kontrol-unitateak talka bat </a:t>
            </a:r>
            <a:r>
              <a:rPr lang="eu-ES" dirty="0" smtClean="0"/>
              <a:t>detektatzean, </a:t>
            </a:r>
            <a:r>
              <a:rPr lang="eu-ES" dirty="0"/>
              <a:t>lekukoa pizten da</a:t>
            </a:r>
            <a:r>
              <a:rPr lang="eu-ES" dirty="0" smtClean="0"/>
              <a:t>.</a:t>
            </a:r>
          </a:p>
          <a:p>
            <a:r>
              <a:rPr lang="eu-ES" dirty="0" smtClean="0"/>
              <a:t>Sistemak biltegiratutako matxura </a:t>
            </a:r>
            <a:r>
              <a:rPr lang="eu-ES" dirty="0"/>
              <a:t>posibleak </a:t>
            </a:r>
            <a:r>
              <a:rPr lang="eu-ES" dirty="0" smtClean="0"/>
              <a:t>egiaztatzean, matxurarik balego eta  </a:t>
            </a:r>
            <a:r>
              <a:rPr lang="eu-ES" dirty="0"/>
              <a:t>konpontzen ez bada, lekuko-argiak piztuta jarraituko du.</a:t>
            </a:r>
            <a:endParaRPr lang="es-ES" dirty="0"/>
          </a:p>
          <a:p>
            <a:endParaRPr lang="es-ES" dirty="0"/>
          </a:p>
          <a:p>
            <a:endParaRPr lang="es-ES"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187" name="Google Shape;187;gef8e2fa181_0_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3251" y="53658"/>
            <a:ext cx="325486" cy="675383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ef8e2fa181_0_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/>
              <a:t>21</a:t>
            </a:fld>
            <a:endParaRPr/>
          </a:p>
        </p:txBody>
      </p:sp>
      <p:pic>
        <p:nvPicPr>
          <p:cNvPr id="190" name="Google Shape;190;gef8e2fa181_0_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90425" y="365113"/>
            <a:ext cx="1962150" cy="16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ef8e2fa181_0_30"/>
          <p:cNvSpPr txBox="1"/>
          <p:nvPr/>
        </p:nvSpPr>
        <p:spPr>
          <a:xfrm>
            <a:off x="551384" y="1258032"/>
            <a:ext cx="104373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25400">
              <a:buClr>
                <a:srgbClr val="99CC00"/>
              </a:buClr>
              <a:buSzPts val="3200"/>
            </a:pP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2-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Sistemaren</a:t>
            </a: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osagaiak</a:t>
            </a: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: </a:t>
            </a:r>
            <a:r>
              <a:rPr lang="eu-ES" sz="3200" b="1" dirty="0" smtClean="0"/>
              <a:t>Matxuren lekukoa</a:t>
            </a:r>
            <a:endParaRPr lang="es-ES" sz="3000" b="1" dirty="0"/>
          </a:p>
        </p:txBody>
      </p:sp>
      <p:sp>
        <p:nvSpPr>
          <p:cNvPr id="11" name="Google Shape;186;gef8e2fa181_0_30"/>
          <p:cNvSpPr txBox="1">
            <a:spLocks/>
          </p:cNvSpPr>
          <p:nvPr/>
        </p:nvSpPr>
        <p:spPr>
          <a:xfrm>
            <a:off x="772598" y="3717032"/>
            <a:ext cx="5859923" cy="45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8600" indent="-64135">
              <a:buSzPts val="2800"/>
              <a:buFont typeface="Arial"/>
              <a:buNone/>
            </a:pPr>
            <a:endParaRPr lang="eu-ES" dirty="0"/>
          </a:p>
        </p:txBody>
      </p:sp>
      <p:pic>
        <p:nvPicPr>
          <p:cNvPr id="13" name="image112.jpe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7234" y="4437112"/>
            <a:ext cx="3235325" cy="2189480"/>
          </a:xfrm>
          <a:prstGeom prst="rect">
            <a:avLst/>
          </a:prstGeom>
        </p:spPr>
      </p:pic>
      <p:pic>
        <p:nvPicPr>
          <p:cNvPr id="1028" name="Picture 4" descr="Qué significan los testigos de tu coche? - Autofácil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8" b="9111"/>
          <a:stretch/>
        </p:blipFill>
        <p:spPr bwMode="auto">
          <a:xfrm>
            <a:off x="4583832" y="3931527"/>
            <a:ext cx="6181725" cy="290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Elipse"/>
          <p:cNvSpPr/>
          <p:nvPr/>
        </p:nvSpPr>
        <p:spPr>
          <a:xfrm>
            <a:off x="6096000" y="5085184"/>
            <a:ext cx="432048" cy="360040"/>
          </a:xfrm>
          <a:prstGeom prst="ellipse">
            <a:avLst/>
          </a:prstGeom>
          <a:noFill/>
          <a:ln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" name="3 Conector recto de flecha"/>
          <p:cNvCxnSpPr>
            <a:endCxn id="2" idx="0"/>
          </p:cNvCxnSpPr>
          <p:nvPr/>
        </p:nvCxnSpPr>
        <p:spPr>
          <a:xfrm>
            <a:off x="4151784" y="4213778"/>
            <a:ext cx="2160240" cy="871406"/>
          </a:xfrm>
          <a:prstGeom prst="straightConnector1">
            <a:avLst/>
          </a:prstGeom>
          <a:ln w="38100">
            <a:solidFill>
              <a:srgbClr val="33CC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01463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ef8e2fa181_0_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s-ES" sz="4800" b="1" dirty="0"/>
              <a:t>UD4 </a:t>
            </a:r>
            <a:r>
              <a:rPr lang="es-ES" sz="4800" b="1" dirty="0" err="1"/>
              <a:t>Segurtasun</a:t>
            </a:r>
            <a:r>
              <a:rPr lang="es-ES" sz="4800" b="1" dirty="0"/>
              <a:t> </a:t>
            </a:r>
            <a:r>
              <a:rPr lang="es-ES" sz="4800" b="1" dirty="0" err="1"/>
              <a:t>pasiboa</a:t>
            </a:r>
            <a:r>
              <a:rPr lang="es-ES" sz="4800" b="1" dirty="0"/>
              <a:t> (airbag-a)</a:t>
            </a:r>
            <a:br>
              <a:rPr lang="es-ES" sz="4800" b="1" dirty="0"/>
            </a:br>
            <a:endParaRPr sz="4800" b="1" dirty="0"/>
          </a:p>
        </p:txBody>
      </p:sp>
      <p:sp>
        <p:nvSpPr>
          <p:cNvPr id="186" name="Google Shape;186;gef8e2fa181_0_30"/>
          <p:cNvSpPr txBox="1">
            <a:spLocks noGrp="1"/>
          </p:cNvSpPr>
          <p:nvPr>
            <p:ph type="body" idx="1"/>
          </p:nvPr>
        </p:nvSpPr>
        <p:spPr>
          <a:xfrm>
            <a:off x="497777" y="2022463"/>
            <a:ext cx="11113159" cy="45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u-ES" sz="2400" dirty="0"/>
              <a:t>Albokoaren eserlekuan doan </a:t>
            </a:r>
            <a:r>
              <a:rPr lang="eu-ES" sz="2400" b="1" dirty="0"/>
              <a:t>presio-sentsore</a:t>
            </a:r>
            <a:r>
              <a:rPr lang="eu-ES" sz="2400" dirty="0"/>
              <a:t> baten bitartez detektatzen da plazaren okupazioa.</a:t>
            </a:r>
            <a:endParaRPr lang="es-ES" sz="2400" dirty="0"/>
          </a:p>
          <a:p>
            <a:r>
              <a:rPr lang="eu-ES" sz="2400" dirty="0" smtClean="0"/>
              <a:t>Albokoaren eserlekuan </a:t>
            </a:r>
            <a:r>
              <a:rPr lang="eu-ES" sz="2400" b="1" dirty="0" smtClean="0"/>
              <a:t>kokatzea</a:t>
            </a:r>
            <a:r>
              <a:rPr lang="eu-ES" sz="2400" dirty="0" smtClean="0"/>
              <a:t>z gain, atzealdeko plazetako </a:t>
            </a:r>
            <a:r>
              <a:rPr lang="eu-ES" sz="2400" dirty="0"/>
              <a:t>aulkietan </a:t>
            </a:r>
            <a:r>
              <a:rPr lang="eu-ES" sz="2400" dirty="0" smtClean="0"/>
              <a:t>ere egon daiteke </a:t>
            </a:r>
            <a:r>
              <a:rPr lang="eu-ES" sz="2400" i="1" dirty="0" smtClean="0"/>
              <a:t>(fabrikatzaileak </a:t>
            </a:r>
            <a:r>
              <a:rPr lang="eu-ES" sz="2400" i="1" dirty="0"/>
              <a:t>instalatutako airbag kopuruaren </a:t>
            </a:r>
            <a:r>
              <a:rPr lang="eu-ES" sz="2400" i="1" dirty="0" smtClean="0"/>
              <a:t>arabera) </a:t>
            </a:r>
          </a:p>
          <a:p>
            <a:endParaRPr lang="es-ES" sz="2400"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187" name="Google Shape;187;gef8e2fa181_0_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3251" y="53658"/>
            <a:ext cx="325486" cy="675383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ef8e2fa181_0_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/>
              <a:t>22</a:t>
            </a:fld>
            <a:endParaRPr/>
          </a:p>
        </p:txBody>
      </p:sp>
      <p:pic>
        <p:nvPicPr>
          <p:cNvPr id="190" name="Google Shape;190;gef8e2fa181_0_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90425" y="365113"/>
            <a:ext cx="1962150" cy="16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ef8e2fa181_0_30"/>
          <p:cNvSpPr txBox="1"/>
          <p:nvPr/>
        </p:nvSpPr>
        <p:spPr>
          <a:xfrm>
            <a:off x="551384" y="1258032"/>
            <a:ext cx="104373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25400">
              <a:buClr>
                <a:srgbClr val="99CC00"/>
              </a:buClr>
              <a:buSzPts val="3200"/>
            </a:pP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2-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Sistemaren</a:t>
            </a: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osagaiak</a:t>
            </a: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: </a:t>
            </a:r>
            <a:r>
              <a:rPr lang="eu-ES" sz="2800" b="1" dirty="0" smtClean="0"/>
              <a:t>Okupatutako plazaren sentsorea</a:t>
            </a:r>
            <a:endParaRPr lang="es-ES" sz="2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3717032"/>
            <a:ext cx="5400600" cy="291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Google Shape;186;gef8e2fa181_0_30"/>
          <p:cNvSpPr txBox="1">
            <a:spLocks/>
          </p:cNvSpPr>
          <p:nvPr/>
        </p:nvSpPr>
        <p:spPr>
          <a:xfrm>
            <a:off x="537982" y="3869462"/>
            <a:ext cx="6206090" cy="45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u-ES" sz="2400" dirty="0"/>
              <a:t>Xafla fin bat da eta eserlekua okupatzen duena ohar ez dadin aulkiaren aparraren artean jartzen da</a:t>
            </a:r>
            <a:r>
              <a:rPr lang="eu-ES" sz="2400" dirty="0" smtClean="0"/>
              <a:t>.</a:t>
            </a:r>
            <a:endParaRPr lang="eu-ES" sz="2400" dirty="0"/>
          </a:p>
          <a:p>
            <a:endParaRPr lang="eu-ES" sz="2400" dirty="0" smtClean="0"/>
          </a:p>
          <a:p>
            <a:r>
              <a:rPr lang="eu-ES" sz="2400" dirty="0" smtClean="0"/>
              <a:t>Plazak hutsik daudenean, kontrol-unitateak seinale elektriko bat jasoko du airbag horien funtzionamendua desaktibatzeko.</a:t>
            </a:r>
          </a:p>
          <a:p>
            <a:endParaRPr lang="eu-ES" sz="2400" dirty="0" smtClean="0"/>
          </a:p>
          <a:p>
            <a:pPr marL="228600" indent="-64135">
              <a:buSzPts val="2800"/>
              <a:buFont typeface="Arial"/>
              <a:buNone/>
            </a:pPr>
            <a:endParaRPr lang="eu-ES" dirty="0"/>
          </a:p>
        </p:txBody>
      </p:sp>
    </p:spTree>
    <p:extLst>
      <p:ext uri="{BB962C8B-B14F-4D97-AF65-F5344CB8AC3E}">
        <p14:creationId xmlns:p14="http://schemas.microsoft.com/office/powerpoint/2010/main" val="35201468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ef8e2fa181_0_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lnSpc>
                <a:spcPct val="100000"/>
              </a:lnSpc>
              <a:buSzPct val="100000"/>
            </a:pPr>
            <a:r>
              <a:rPr lang="es-ES" sz="4800" b="1" dirty="0"/>
              <a:t>UD4 </a:t>
            </a:r>
            <a:r>
              <a:rPr lang="es-ES" sz="4800" b="1" dirty="0" err="1"/>
              <a:t>Segurtasun</a:t>
            </a:r>
            <a:r>
              <a:rPr lang="es-ES" sz="4800" b="1" dirty="0"/>
              <a:t> </a:t>
            </a:r>
            <a:r>
              <a:rPr lang="es-ES" sz="4800" b="1" dirty="0" err="1"/>
              <a:t>pasiboa</a:t>
            </a:r>
            <a:r>
              <a:rPr lang="es-ES" sz="4800" b="1" dirty="0"/>
              <a:t> (airbag-a)</a:t>
            </a:r>
            <a:br>
              <a:rPr lang="es-ES" sz="4800" b="1" dirty="0"/>
            </a:br>
            <a:endParaRPr sz="4800" b="1" dirty="0"/>
          </a:p>
        </p:txBody>
      </p:sp>
      <p:sp>
        <p:nvSpPr>
          <p:cNvPr id="186" name="Google Shape;186;gef8e2fa181_0_30"/>
          <p:cNvSpPr txBox="1">
            <a:spLocks noGrp="1"/>
          </p:cNvSpPr>
          <p:nvPr>
            <p:ph type="body" idx="1"/>
          </p:nvPr>
        </p:nvSpPr>
        <p:spPr>
          <a:xfrm>
            <a:off x="838200" y="1578501"/>
            <a:ext cx="10515600" cy="45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400"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187" name="Google Shape;187;gef8e2fa181_0_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3251" y="53658"/>
            <a:ext cx="325486" cy="675383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ef8e2fa181_0_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/>
              <a:t>23</a:t>
            </a:fld>
            <a:endParaRPr/>
          </a:p>
        </p:txBody>
      </p:sp>
      <p:sp>
        <p:nvSpPr>
          <p:cNvPr id="189" name="Google Shape;189;gef8e2fa181_0_30"/>
          <p:cNvSpPr txBox="1"/>
          <p:nvPr/>
        </p:nvSpPr>
        <p:spPr>
          <a:xfrm>
            <a:off x="292235" y="2795143"/>
            <a:ext cx="5678290" cy="60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>
              <a:lnSpc>
                <a:spcPct val="150000"/>
              </a:lnSpc>
            </a:pPr>
            <a:r>
              <a:rPr lang="es-ES" sz="1800" b="1" dirty="0" smtClean="0"/>
              <a:t>   </a:t>
            </a:r>
            <a:endParaRPr lang="es-ES" sz="1800" dirty="0">
              <a:sym typeface="Calibri"/>
            </a:endParaRPr>
          </a:p>
        </p:txBody>
      </p:sp>
      <p:pic>
        <p:nvPicPr>
          <p:cNvPr id="190" name="Google Shape;190;gef8e2fa181_0_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90425" y="365113"/>
            <a:ext cx="1962150" cy="16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ef8e2fa181_0_30"/>
          <p:cNvSpPr txBox="1"/>
          <p:nvPr/>
        </p:nvSpPr>
        <p:spPr>
          <a:xfrm>
            <a:off x="751875" y="1258032"/>
            <a:ext cx="104373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25400" lvl="0">
              <a:buClr>
                <a:srgbClr val="99CC00"/>
              </a:buClr>
              <a:buSzPts val="3200"/>
            </a:pP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3- Airbag-aren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aktibazioa</a:t>
            </a:r>
            <a:endParaRPr sz="2400" b="1" i="0" u="none" strike="noStrike" cap="none" dirty="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92235" y="2022463"/>
            <a:ext cx="9865097" cy="3506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spcBef>
                <a:spcPts val="700"/>
              </a:spcBef>
              <a:buClrTx/>
              <a:buFont typeface="Arial" panose="020B0604020202020204" pitchFamily="34" charset="0"/>
              <a:buChar char="•"/>
            </a:pPr>
            <a:r>
              <a:rPr lang="eu-ES" sz="2400" dirty="0"/>
              <a:t>Aurrealdeko airbagak beharrezkoa denean bakarrik jardun behar </a:t>
            </a:r>
            <a:r>
              <a:rPr lang="eu-ES" sz="2400" dirty="0" smtClean="0"/>
              <a:t>du. Noiz ez du jardun behar edo noiz ez da aktibatzen???</a:t>
            </a:r>
          </a:p>
          <a:p>
            <a:pPr marL="342900" lvl="1" indent="-342900">
              <a:spcBef>
                <a:spcPts val="700"/>
              </a:spcBef>
              <a:buClrTx/>
              <a:buFont typeface="Arial" panose="020B0604020202020204" pitchFamily="34" charset="0"/>
              <a:buChar char="•"/>
            </a:pPr>
            <a:endParaRPr lang="eu-ES" sz="500" dirty="0"/>
          </a:p>
          <a:p>
            <a:pPr lvl="1">
              <a:spcBef>
                <a:spcPts val="700"/>
              </a:spcBef>
              <a:buClrTx/>
            </a:pPr>
            <a:r>
              <a:rPr lang="eu-ES" sz="2000" dirty="0" smtClean="0"/>
              <a:t>-</a:t>
            </a:r>
            <a:r>
              <a:rPr lang="eu-ES" sz="2000" dirty="0"/>
              <a:t>Egoera txarrean </a:t>
            </a:r>
            <a:r>
              <a:rPr lang="eu-ES" sz="2000" dirty="0" smtClean="0"/>
              <a:t>dagoen </a:t>
            </a:r>
            <a:r>
              <a:rPr lang="eu-ES" sz="2000" dirty="0"/>
              <a:t>zoru baten </a:t>
            </a:r>
            <a:r>
              <a:rPr lang="eu-ES" sz="2000" dirty="0" smtClean="0"/>
              <a:t>gainean</a:t>
            </a:r>
          </a:p>
          <a:p>
            <a:pPr lvl="1">
              <a:spcBef>
                <a:spcPts val="700"/>
              </a:spcBef>
              <a:buClrTx/>
            </a:pPr>
            <a:r>
              <a:rPr lang="eu-ES" sz="2000" dirty="0" smtClean="0"/>
              <a:t>-15 </a:t>
            </a:r>
            <a:r>
              <a:rPr lang="eu-ES" sz="2000" dirty="0"/>
              <a:t>cm-tik beherako espaloi baten aurkako aurretiko </a:t>
            </a:r>
            <a:r>
              <a:rPr lang="eu-ES" sz="2000" dirty="0" smtClean="0"/>
              <a:t>talka</a:t>
            </a:r>
          </a:p>
          <a:p>
            <a:pPr lvl="1">
              <a:spcBef>
                <a:spcPts val="700"/>
              </a:spcBef>
              <a:buClrTx/>
            </a:pPr>
            <a:r>
              <a:rPr lang="eu-ES" sz="2000" dirty="0" smtClean="0"/>
              <a:t>-</a:t>
            </a:r>
            <a:r>
              <a:rPr lang="eu-ES" sz="2000" dirty="0"/>
              <a:t>Aurretiko talka arin baten </a:t>
            </a:r>
            <a:r>
              <a:rPr lang="eu-ES" sz="2000" dirty="0" smtClean="0"/>
              <a:t>ondorioz (</a:t>
            </a:r>
            <a:r>
              <a:rPr lang="eu-ES" sz="2000" dirty="0"/>
              <a:t>20 </a:t>
            </a:r>
            <a:r>
              <a:rPr lang="eu-ES" sz="2000" dirty="0" err="1"/>
              <a:t>km/h-tik</a:t>
            </a:r>
            <a:r>
              <a:rPr lang="eu-ES" sz="2000" dirty="0"/>
              <a:t> beherako </a:t>
            </a:r>
            <a:r>
              <a:rPr lang="eu-ES" sz="2000" dirty="0" smtClean="0"/>
              <a:t>abiadura)</a:t>
            </a:r>
          </a:p>
          <a:p>
            <a:pPr lvl="1">
              <a:spcBef>
                <a:spcPts val="700"/>
              </a:spcBef>
              <a:buClrTx/>
            </a:pPr>
            <a:r>
              <a:rPr lang="eu-ES" sz="2000" dirty="0" smtClean="0"/>
              <a:t>-</a:t>
            </a:r>
            <a:r>
              <a:rPr lang="eu-ES" sz="2000" dirty="0"/>
              <a:t>60°-tik gorako angeluko talka zeihar </a:t>
            </a:r>
            <a:r>
              <a:rPr lang="eu-ES" sz="2000" dirty="0" smtClean="0"/>
              <a:t>baten ondorioz</a:t>
            </a:r>
          </a:p>
          <a:p>
            <a:pPr marL="342900" lvl="1" indent="-342900">
              <a:spcBef>
                <a:spcPts val="700"/>
              </a:spcBef>
              <a:buClrTx/>
              <a:buFont typeface="Arial" panose="020B0604020202020204" pitchFamily="34" charset="0"/>
              <a:buChar char="•"/>
            </a:pPr>
            <a:endParaRPr lang="eu-ES" sz="2400" dirty="0"/>
          </a:p>
          <a:p>
            <a:pPr marL="342900" lvl="1" indent="-342900">
              <a:spcBef>
                <a:spcPts val="700"/>
              </a:spcBef>
              <a:buClrTx/>
              <a:buFont typeface="Arial" panose="020B0604020202020204" pitchFamily="34" charset="0"/>
              <a:buChar char="•"/>
            </a:pPr>
            <a:endParaRPr lang="eu-ES" sz="2400" dirty="0" smtClean="0"/>
          </a:p>
        </p:txBody>
      </p:sp>
      <p:pic>
        <p:nvPicPr>
          <p:cNvPr id="10" name="image99.jpeg"/>
          <p:cNvPicPr/>
          <p:nvPr/>
        </p:nvPicPr>
        <p:blipFill>
          <a:blip r:embed="rId5" cstate="print">
            <a:clrChange>
              <a:clrFrom>
                <a:srgbClr val="FFFFF2"/>
              </a:clrFrom>
              <a:clrTo>
                <a:srgbClr val="FFFF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71464" y="4437112"/>
            <a:ext cx="5228509" cy="2569071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2381706"/>
            <a:ext cx="3361581" cy="445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28822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ef8e2fa181_0_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lnSpc>
                <a:spcPct val="100000"/>
              </a:lnSpc>
              <a:buSzPct val="100000"/>
            </a:pPr>
            <a:r>
              <a:rPr lang="es-ES" sz="4800" b="1" dirty="0"/>
              <a:t>UD4 </a:t>
            </a:r>
            <a:r>
              <a:rPr lang="es-ES" sz="4800" b="1" dirty="0" err="1"/>
              <a:t>Segurtasun</a:t>
            </a:r>
            <a:r>
              <a:rPr lang="es-ES" sz="4800" b="1" dirty="0"/>
              <a:t> </a:t>
            </a:r>
            <a:r>
              <a:rPr lang="es-ES" sz="4800" b="1" dirty="0" err="1"/>
              <a:t>pasiboa</a:t>
            </a:r>
            <a:r>
              <a:rPr lang="es-ES" sz="4800" b="1" dirty="0"/>
              <a:t> (airbag-a)</a:t>
            </a:r>
            <a:br>
              <a:rPr lang="es-ES" sz="4800" b="1" dirty="0"/>
            </a:br>
            <a:endParaRPr sz="4800" b="1" dirty="0"/>
          </a:p>
        </p:txBody>
      </p:sp>
      <p:sp>
        <p:nvSpPr>
          <p:cNvPr id="186" name="Google Shape;186;gef8e2fa181_0_30"/>
          <p:cNvSpPr txBox="1">
            <a:spLocks noGrp="1"/>
          </p:cNvSpPr>
          <p:nvPr>
            <p:ph type="body" idx="1"/>
          </p:nvPr>
        </p:nvSpPr>
        <p:spPr>
          <a:xfrm>
            <a:off x="838200" y="1578501"/>
            <a:ext cx="10515600" cy="45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400"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187" name="Google Shape;187;gef8e2fa181_0_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3251" y="53658"/>
            <a:ext cx="325486" cy="675383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ef8e2fa181_0_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/>
              <a:t>24</a:t>
            </a:fld>
            <a:endParaRPr/>
          </a:p>
        </p:txBody>
      </p:sp>
      <p:sp>
        <p:nvSpPr>
          <p:cNvPr id="189" name="Google Shape;189;gef8e2fa181_0_30"/>
          <p:cNvSpPr txBox="1"/>
          <p:nvPr/>
        </p:nvSpPr>
        <p:spPr>
          <a:xfrm>
            <a:off x="292235" y="2795143"/>
            <a:ext cx="5678290" cy="60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>
              <a:lnSpc>
                <a:spcPct val="150000"/>
              </a:lnSpc>
            </a:pPr>
            <a:r>
              <a:rPr lang="es-ES" sz="1800" b="1" dirty="0" smtClean="0"/>
              <a:t>   </a:t>
            </a:r>
            <a:endParaRPr lang="es-ES" sz="1800" dirty="0">
              <a:sym typeface="Calibri"/>
            </a:endParaRPr>
          </a:p>
        </p:txBody>
      </p:sp>
      <p:pic>
        <p:nvPicPr>
          <p:cNvPr id="190" name="Google Shape;190;gef8e2fa181_0_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90425" y="365113"/>
            <a:ext cx="1962150" cy="16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ef8e2fa181_0_30"/>
          <p:cNvSpPr txBox="1"/>
          <p:nvPr/>
        </p:nvSpPr>
        <p:spPr>
          <a:xfrm>
            <a:off x="751875" y="1258032"/>
            <a:ext cx="104373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25400" lvl="0">
              <a:buClr>
                <a:srgbClr val="99CC00"/>
              </a:buClr>
              <a:buSzPts val="3200"/>
            </a:pP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3- Airbag-aren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aktibazio</a:t>
            </a: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kronologikoa</a:t>
            </a:r>
            <a:endParaRPr sz="2400" b="1" i="0" u="none" strike="noStrike" cap="none" dirty="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839415" y="2010406"/>
            <a:ext cx="10801201" cy="7068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spcBef>
                <a:spcPts val="700"/>
              </a:spcBef>
              <a:buClrTx/>
              <a:buFont typeface="Arial" panose="020B0604020202020204" pitchFamily="34" charset="0"/>
              <a:buChar char="•"/>
            </a:pPr>
            <a:r>
              <a:rPr lang="eu-ES" sz="2400" dirty="0"/>
              <a:t>Talka izanez gero, airbaga oso denbora gutxian aktibatu, kitzikatu eta puzten </a:t>
            </a:r>
            <a:r>
              <a:rPr lang="eu-ES" sz="2400" dirty="0" smtClean="0"/>
              <a:t>da.</a:t>
            </a:r>
            <a:r>
              <a:rPr lang="es-ES" sz="2400" dirty="0"/>
              <a:t> </a:t>
            </a:r>
            <a:r>
              <a:rPr lang="es-ES" altLang="es-ES" sz="2300" dirty="0" err="1" smtClean="0">
                <a:solidFill>
                  <a:schemeClr val="tx1"/>
                </a:solidFill>
              </a:rPr>
              <a:t>Sekuentzia</a:t>
            </a:r>
            <a:r>
              <a:rPr lang="es-ES" altLang="es-ES" sz="2300" dirty="0" smtClean="0">
                <a:solidFill>
                  <a:schemeClr val="tx1"/>
                </a:solidFill>
              </a:rPr>
              <a:t>:</a:t>
            </a:r>
          </a:p>
          <a:p>
            <a:pPr marL="342900" lvl="1" indent="-342900">
              <a:spcBef>
                <a:spcPts val="700"/>
              </a:spcBef>
              <a:buClrTx/>
              <a:buFont typeface="Arial" panose="020B0604020202020204" pitchFamily="34" charset="0"/>
              <a:buChar char="•"/>
            </a:pPr>
            <a:endParaRPr lang="es-ES" altLang="es-ES" sz="2400" dirty="0" smtClean="0">
              <a:solidFill>
                <a:schemeClr val="tx1"/>
              </a:solidFill>
            </a:endParaRPr>
          </a:p>
          <a:p>
            <a:pPr lvl="2"/>
            <a:r>
              <a:rPr lang="eu-ES" sz="2300" dirty="0"/>
              <a:t>-</a:t>
            </a:r>
            <a:r>
              <a:rPr lang="eu-ES" sz="2300" dirty="0" smtClean="0"/>
              <a:t>Ibilgailuaren </a:t>
            </a:r>
            <a:r>
              <a:rPr lang="eu-ES" sz="2300" dirty="0"/>
              <a:t>aurretiko talka detektatuko du</a:t>
            </a:r>
            <a:r>
              <a:rPr lang="eu-ES" sz="2300" dirty="0" smtClean="0"/>
              <a:t>.</a:t>
            </a:r>
            <a:endParaRPr lang="es-ES" sz="2300" dirty="0"/>
          </a:p>
          <a:p>
            <a:pPr lvl="2"/>
            <a:r>
              <a:rPr lang="eu-ES" sz="2300" dirty="0"/>
              <a:t>Karga leherkor txiki bat piztuko </a:t>
            </a:r>
            <a:r>
              <a:rPr lang="eu-ES" sz="2300" dirty="0" smtClean="0"/>
              <a:t>du, </a:t>
            </a:r>
            <a:r>
              <a:rPr lang="eu-ES" sz="2300" dirty="0" err="1" smtClean="0"/>
              <a:t>fulminanteak</a:t>
            </a:r>
            <a:r>
              <a:rPr lang="eu-ES" sz="2300" dirty="0" smtClean="0"/>
              <a:t> piztu eta </a:t>
            </a:r>
            <a:r>
              <a:rPr lang="eu-ES" sz="2300" dirty="0"/>
              <a:t>nitrogenoa </a:t>
            </a:r>
            <a:r>
              <a:rPr lang="eu-ES" sz="2300" dirty="0" smtClean="0"/>
              <a:t>sorrarazten </a:t>
            </a:r>
            <a:r>
              <a:rPr lang="eu-ES" sz="2300" dirty="0"/>
              <a:t>duen konposatu kimikoa </a:t>
            </a:r>
            <a:r>
              <a:rPr lang="eu-ES" sz="2300" dirty="0" smtClean="0"/>
              <a:t>erreko duelarik.</a:t>
            </a:r>
            <a:endParaRPr lang="es-ES" sz="2300" dirty="0"/>
          </a:p>
          <a:p>
            <a:pPr lvl="2"/>
            <a:r>
              <a:rPr lang="eu-ES" sz="2300" dirty="0" smtClean="0"/>
              <a:t>-Inpaktuaren </a:t>
            </a:r>
            <a:r>
              <a:rPr lang="eu-ES" sz="2300" dirty="0"/>
              <a:t>ondorioz sistema elikadura elektrikorik gabe geratzen bada, energia pixka bat gordeko du aktibatzeko.</a:t>
            </a:r>
            <a:endParaRPr lang="es-ES" sz="2300" dirty="0"/>
          </a:p>
          <a:p>
            <a:pPr lvl="2"/>
            <a:r>
              <a:rPr lang="eu-ES" sz="2300" dirty="0" smtClean="0"/>
              <a:t>-Segundo-ehunen </a:t>
            </a:r>
            <a:r>
              <a:rPr lang="eu-ES" sz="2300" dirty="0"/>
              <a:t>soil batean aire-koltxoiak puztuko ditu</a:t>
            </a:r>
            <a:r>
              <a:rPr lang="eu-ES" sz="2300" dirty="0" smtClean="0"/>
              <a:t>.</a:t>
            </a:r>
            <a:endParaRPr lang="es-ES" sz="2300" dirty="0"/>
          </a:p>
          <a:p>
            <a:pPr lvl="2"/>
            <a:r>
              <a:rPr lang="eu-ES" sz="2300" dirty="0" smtClean="0"/>
              <a:t>-Koltxoiak </a:t>
            </a:r>
            <a:r>
              <a:rPr lang="eu-ES" sz="2300" dirty="0"/>
              <a:t>azkar hustuko ditu, gidariak mugigarritasuna eta ikuspena berreskura ditzan.</a:t>
            </a:r>
            <a:endParaRPr lang="es-ES" sz="2300" dirty="0"/>
          </a:p>
          <a:p>
            <a:pPr marL="342900" lvl="1" indent="-342900">
              <a:spcBef>
                <a:spcPts val="700"/>
              </a:spcBef>
              <a:buClrTx/>
              <a:buFont typeface="Arial" panose="020B0604020202020204" pitchFamily="34" charset="0"/>
              <a:buChar char="•"/>
            </a:pPr>
            <a:endParaRPr lang="es-ES" altLang="es-ES" sz="2400" dirty="0" smtClean="0">
              <a:solidFill>
                <a:schemeClr val="tx1"/>
              </a:solidFill>
            </a:endParaRPr>
          </a:p>
          <a:p>
            <a:pPr marL="342900" lvl="1" indent="-342900">
              <a:spcBef>
                <a:spcPts val="700"/>
              </a:spcBef>
              <a:buClrTx/>
              <a:buFont typeface="Arial" panose="020B0604020202020204" pitchFamily="34" charset="0"/>
              <a:buChar char="•"/>
            </a:pPr>
            <a:endParaRPr lang="es-ES" sz="2400" dirty="0">
              <a:solidFill>
                <a:schemeClr val="tx1"/>
              </a:solidFill>
            </a:endParaRPr>
          </a:p>
          <a:p>
            <a:r>
              <a:rPr lang="es-ES" dirty="0"/>
              <a:t>25ms: Espoleta </a:t>
            </a:r>
            <a:r>
              <a:rPr lang="es-ES" dirty="0" err="1"/>
              <a:t>aktibatzen</a:t>
            </a:r>
            <a:r>
              <a:rPr lang="es-ES" dirty="0"/>
              <a:t> da</a:t>
            </a:r>
          </a:p>
          <a:p>
            <a:r>
              <a:rPr lang="es-ES" dirty="0"/>
              <a:t>30ms: </a:t>
            </a:r>
            <a:r>
              <a:rPr lang="es-ES" dirty="0" err="1"/>
              <a:t>Gidariaren</a:t>
            </a:r>
            <a:r>
              <a:rPr lang="es-ES" dirty="0"/>
              <a:t> </a:t>
            </a:r>
            <a:r>
              <a:rPr lang="es-ES" dirty="0" err="1"/>
              <a:t>airbaga</a:t>
            </a:r>
            <a:r>
              <a:rPr lang="es-ES" dirty="0"/>
              <a:t> </a:t>
            </a:r>
            <a:r>
              <a:rPr lang="es-ES" dirty="0" err="1"/>
              <a:t>puzten</a:t>
            </a:r>
            <a:r>
              <a:rPr lang="es-ES" dirty="0"/>
              <a:t> </a:t>
            </a:r>
            <a:r>
              <a:rPr lang="es-ES" dirty="0" err="1"/>
              <a:t>hasten</a:t>
            </a:r>
            <a:r>
              <a:rPr lang="es-ES" dirty="0"/>
              <a:t> da</a:t>
            </a:r>
          </a:p>
          <a:p>
            <a:r>
              <a:rPr lang="es-ES" dirty="0"/>
              <a:t>40ms: </a:t>
            </a:r>
            <a:r>
              <a:rPr lang="es-ES" dirty="0" err="1"/>
              <a:t>Albokoaren</a:t>
            </a:r>
            <a:r>
              <a:rPr lang="es-ES" dirty="0"/>
              <a:t> </a:t>
            </a:r>
            <a:r>
              <a:rPr lang="es-ES" dirty="0" err="1"/>
              <a:t>airbagaren</a:t>
            </a:r>
            <a:r>
              <a:rPr lang="es-ES" dirty="0"/>
              <a:t> espoleta </a:t>
            </a:r>
            <a:r>
              <a:rPr lang="es-ES" dirty="0" err="1"/>
              <a:t>aktibatzen</a:t>
            </a:r>
            <a:r>
              <a:rPr lang="es-ES" dirty="0"/>
              <a:t> da</a:t>
            </a:r>
          </a:p>
          <a:p>
            <a:r>
              <a:rPr lang="es-ES" dirty="0"/>
              <a:t>54ms: </a:t>
            </a:r>
            <a:r>
              <a:rPr lang="es-ES" dirty="0" err="1"/>
              <a:t>Gidariaren</a:t>
            </a:r>
            <a:r>
              <a:rPr lang="es-ES" dirty="0"/>
              <a:t> </a:t>
            </a:r>
            <a:r>
              <a:rPr lang="es-ES" dirty="0" err="1"/>
              <a:t>airbaga</a:t>
            </a:r>
            <a:r>
              <a:rPr lang="es-ES" dirty="0"/>
              <a:t> </a:t>
            </a:r>
            <a:r>
              <a:rPr lang="es-ES" dirty="0" err="1"/>
              <a:t>erabat</a:t>
            </a:r>
            <a:r>
              <a:rPr lang="es-ES" dirty="0"/>
              <a:t> </a:t>
            </a:r>
            <a:r>
              <a:rPr lang="es-ES" dirty="0" err="1"/>
              <a:t>puztuta</a:t>
            </a:r>
            <a:r>
              <a:rPr lang="es-ES" dirty="0"/>
              <a:t> eta </a:t>
            </a:r>
            <a:r>
              <a:rPr lang="es-ES" dirty="0" err="1"/>
              <a:t>gidariak</a:t>
            </a:r>
            <a:r>
              <a:rPr lang="es-ES" dirty="0"/>
              <a:t> </a:t>
            </a:r>
            <a:r>
              <a:rPr lang="es-ES" dirty="0" err="1"/>
              <a:t>talka</a:t>
            </a:r>
            <a:r>
              <a:rPr lang="es-ES" dirty="0"/>
              <a:t> </a:t>
            </a:r>
            <a:r>
              <a:rPr lang="es-ES" dirty="0" err="1"/>
              <a:t>airbagarekin</a:t>
            </a:r>
            <a:endParaRPr lang="es-ES" dirty="0"/>
          </a:p>
          <a:p>
            <a:r>
              <a:rPr lang="es-ES" dirty="0"/>
              <a:t>66ms: </a:t>
            </a:r>
            <a:r>
              <a:rPr lang="es-ES" dirty="0" err="1"/>
              <a:t>Albokoaren</a:t>
            </a:r>
            <a:r>
              <a:rPr lang="es-ES" dirty="0"/>
              <a:t> </a:t>
            </a:r>
            <a:r>
              <a:rPr lang="es-ES" dirty="0" err="1"/>
              <a:t>airbaga</a:t>
            </a:r>
            <a:r>
              <a:rPr lang="es-ES" dirty="0"/>
              <a:t> </a:t>
            </a:r>
            <a:r>
              <a:rPr lang="es-ES" dirty="0" err="1"/>
              <a:t>erabat</a:t>
            </a:r>
            <a:r>
              <a:rPr lang="es-ES" dirty="0"/>
              <a:t> </a:t>
            </a:r>
            <a:r>
              <a:rPr lang="es-ES" dirty="0" err="1"/>
              <a:t>puztuta</a:t>
            </a:r>
            <a:r>
              <a:rPr lang="es-ES" dirty="0"/>
              <a:t> eta </a:t>
            </a:r>
            <a:r>
              <a:rPr lang="es-ES" dirty="0" err="1"/>
              <a:t>albokoak</a:t>
            </a:r>
            <a:r>
              <a:rPr lang="es-ES" dirty="0"/>
              <a:t> </a:t>
            </a:r>
            <a:r>
              <a:rPr lang="es-ES" dirty="0" err="1"/>
              <a:t>talka</a:t>
            </a:r>
            <a:r>
              <a:rPr lang="es-ES" dirty="0"/>
              <a:t> </a:t>
            </a:r>
            <a:r>
              <a:rPr lang="es-ES" dirty="0" err="1"/>
              <a:t>airbagarekin</a:t>
            </a:r>
            <a:endParaRPr lang="es-ES" dirty="0"/>
          </a:p>
          <a:p>
            <a:r>
              <a:rPr lang="es-ES" dirty="0"/>
              <a:t>84ms: </a:t>
            </a:r>
            <a:r>
              <a:rPr lang="es-ES" dirty="0" err="1"/>
              <a:t>Gidaria</a:t>
            </a:r>
            <a:r>
              <a:rPr lang="es-ES" dirty="0"/>
              <a:t> </a:t>
            </a:r>
            <a:r>
              <a:rPr lang="es-ES" dirty="0" err="1"/>
              <a:t>airbagean</a:t>
            </a:r>
            <a:r>
              <a:rPr lang="es-ES" dirty="0"/>
              <a:t> </a:t>
            </a:r>
            <a:r>
              <a:rPr lang="es-ES" dirty="0" err="1"/>
              <a:t>murgilduta</a:t>
            </a:r>
            <a:r>
              <a:rPr lang="es-ES" dirty="0"/>
              <a:t> </a:t>
            </a:r>
            <a:r>
              <a:rPr lang="es-ES" dirty="0" err="1"/>
              <a:t>bolantetik</a:t>
            </a:r>
            <a:r>
              <a:rPr lang="es-ES" dirty="0"/>
              <a:t> </a:t>
            </a:r>
            <a:r>
              <a:rPr lang="es-ES" dirty="0" err="1"/>
              <a:t>urrundu</a:t>
            </a:r>
            <a:endParaRPr lang="es-ES" dirty="0"/>
          </a:p>
          <a:p>
            <a:r>
              <a:rPr lang="es-ES" dirty="0"/>
              <a:t>98ms: </a:t>
            </a:r>
            <a:r>
              <a:rPr lang="es-ES" dirty="0" err="1"/>
              <a:t>Albokoa</a:t>
            </a:r>
            <a:r>
              <a:rPr lang="es-ES" dirty="0"/>
              <a:t> </a:t>
            </a:r>
            <a:r>
              <a:rPr lang="es-ES" dirty="0" err="1"/>
              <a:t>airbagean</a:t>
            </a:r>
            <a:r>
              <a:rPr lang="es-ES" dirty="0"/>
              <a:t> </a:t>
            </a:r>
            <a:r>
              <a:rPr lang="es-ES" dirty="0" err="1"/>
              <a:t>murgilduta</a:t>
            </a:r>
            <a:r>
              <a:rPr lang="es-ES" dirty="0"/>
              <a:t> </a:t>
            </a:r>
            <a:r>
              <a:rPr lang="es-ES" dirty="0" err="1"/>
              <a:t>bolantetik</a:t>
            </a:r>
            <a:r>
              <a:rPr lang="es-ES" dirty="0"/>
              <a:t> </a:t>
            </a:r>
            <a:r>
              <a:rPr lang="es-ES" dirty="0" err="1"/>
              <a:t>urrundu</a:t>
            </a:r>
            <a:endParaRPr lang="es-ES" dirty="0"/>
          </a:p>
          <a:p>
            <a:r>
              <a:rPr lang="es-ES" dirty="0"/>
              <a:t>150ms: </a:t>
            </a:r>
            <a:r>
              <a:rPr lang="es-ES" dirty="0" err="1"/>
              <a:t>Prozesua</a:t>
            </a:r>
            <a:r>
              <a:rPr lang="es-ES" dirty="0"/>
              <a:t> </a:t>
            </a:r>
            <a:r>
              <a:rPr lang="es-ES" dirty="0" err="1"/>
              <a:t>amaitu</a:t>
            </a:r>
            <a:r>
              <a:rPr lang="es-ES" dirty="0"/>
              <a:t> eta </a:t>
            </a:r>
            <a:r>
              <a:rPr lang="es-ES" dirty="0" err="1"/>
              <a:t>airbaga</a:t>
            </a:r>
            <a:r>
              <a:rPr lang="es-ES" dirty="0"/>
              <a:t> </a:t>
            </a:r>
            <a:r>
              <a:rPr lang="es-ES" dirty="0" err="1"/>
              <a:t>ustuta</a:t>
            </a:r>
            <a:r>
              <a:rPr lang="es-ES" dirty="0"/>
              <a:t> </a:t>
            </a:r>
            <a:r>
              <a:rPr lang="es-ES" dirty="0" err="1"/>
              <a:t>geratzen</a:t>
            </a:r>
            <a:r>
              <a:rPr lang="es-ES" dirty="0"/>
              <a:t> da</a:t>
            </a:r>
          </a:p>
          <a:p>
            <a:pPr marL="342900" lvl="1" indent="-342900">
              <a:spcBef>
                <a:spcPts val="700"/>
              </a:spcBef>
              <a:buClrTx/>
              <a:buFont typeface="Arial" panose="020B0604020202020204" pitchFamily="34" charset="0"/>
              <a:buChar char="•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443099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ef8e2fa181_0_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lnSpc>
                <a:spcPct val="100000"/>
              </a:lnSpc>
              <a:buSzPct val="100000"/>
            </a:pPr>
            <a:r>
              <a:rPr lang="es-ES" sz="4800" b="1" dirty="0"/>
              <a:t>UD4 </a:t>
            </a:r>
            <a:r>
              <a:rPr lang="es-ES" sz="4800" b="1" dirty="0" err="1"/>
              <a:t>Segurtasun</a:t>
            </a:r>
            <a:r>
              <a:rPr lang="es-ES" sz="4800" b="1" dirty="0"/>
              <a:t> </a:t>
            </a:r>
            <a:r>
              <a:rPr lang="es-ES" sz="4800" b="1" dirty="0" err="1"/>
              <a:t>pasiboa</a:t>
            </a:r>
            <a:r>
              <a:rPr lang="es-ES" sz="4800" b="1" dirty="0"/>
              <a:t> (airbag-a)</a:t>
            </a:r>
            <a:br>
              <a:rPr lang="es-ES" sz="4800" b="1" dirty="0"/>
            </a:br>
            <a:endParaRPr sz="4800" b="1" dirty="0"/>
          </a:p>
        </p:txBody>
      </p:sp>
      <p:sp>
        <p:nvSpPr>
          <p:cNvPr id="186" name="Google Shape;186;gef8e2fa181_0_30"/>
          <p:cNvSpPr txBox="1">
            <a:spLocks noGrp="1"/>
          </p:cNvSpPr>
          <p:nvPr>
            <p:ph type="body" idx="1"/>
          </p:nvPr>
        </p:nvSpPr>
        <p:spPr>
          <a:xfrm>
            <a:off x="838200" y="1578501"/>
            <a:ext cx="10515600" cy="45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400"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187" name="Google Shape;187;gef8e2fa181_0_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3251" y="53658"/>
            <a:ext cx="325486" cy="675383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ef8e2fa181_0_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/>
              <a:t>25</a:t>
            </a:fld>
            <a:endParaRPr/>
          </a:p>
        </p:txBody>
      </p:sp>
      <p:sp>
        <p:nvSpPr>
          <p:cNvPr id="189" name="Google Shape;189;gef8e2fa181_0_30"/>
          <p:cNvSpPr txBox="1"/>
          <p:nvPr/>
        </p:nvSpPr>
        <p:spPr>
          <a:xfrm>
            <a:off x="292235" y="2795143"/>
            <a:ext cx="5678290" cy="60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>
              <a:lnSpc>
                <a:spcPct val="150000"/>
              </a:lnSpc>
            </a:pPr>
            <a:r>
              <a:rPr lang="es-ES" sz="1800" b="1" dirty="0" smtClean="0"/>
              <a:t>   </a:t>
            </a:r>
            <a:endParaRPr lang="es-ES" sz="1800" dirty="0">
              <a:sym typeface="Calibri"/>
            </a:endParaRPr>
          </a:p>
        </p:txBody>
      </p:sp>
      <p:pic>
        <p:nvPicPr>
          <p:cNvPr id="190" name="Google Shape;190;gef8e2fa181_0_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90425" y="365113"/>
            <a:ext cx="1962150" cy="16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ef8e2fa181_0_30"/>
          <p:cNvSpPr txBox="1"/>
          <p:nvPr/>
        </p:nvSpPr>
        <p:spPr>
          <a:xfrm>
            <a:off x="751875" y="1258032"/>
            <a:ext cx="104373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25400" lvl="0">
              <a:buClr>
                <a:srgbClr val="99CC00"/>
              </a:buClr>
              <a:buSzPts val="3200"/>
            </a:pP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3- Airbag-aren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aktibazio</a:t>
            </a: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kronologikoa</a:t>
            </a:r>
            <a:endParaRPr sz="2400" b="1" i="0" u="none" strike="noStrike" cap="none" dirty="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839415" y="2010406"/>
            <a:ext cx="10801201" cy="4344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u-ES" sz="2300" dirty="0" smtClean="0"/>
              <a:t>-</a:t>
            </a:r>
            <a:r>
              <a:rPr lang="eu-ES" sz="2300" dirty="0"/>
              <a:t>A</a:t>
            </a:r>
            <a:r>
              <a:rPr lang="eu-ES" sz="2300" dirty="0" smtClean="0"/>
              <a:t>ire-koltxoiak puztearen sekuentzia denborak kontutan hartuta:</a:t>
            </a:r>
            <a:endParaRPr lang="es-ES" sz="2300" dirty="0"/>
          </a:p>
          <a:p>
            <a:pPr marL="342900" lvl="1" indent="-342900">
              <a:spcBef>
                <a:spcPts val="700"/>
              </a:spcBef>
              <a:buClrTx/>
              <a:buFont typeface="Arial" panose="020B0604020202020204" pitchFamily="34" charset="0"/>
              <a:buChar char="•"/>
            </a:pPr>
            <a:endParaRPr lang="es-ES" altLang="es-ES" sz="2400" dirty="0" smtClean="0">
              <a:solidFill>
                <a:schemeClr val="tx1"/>
              </a:solidFill>
            </a:endParaRPr>
          </a:p>
          <a:p>
            <a:pPr marL="342900" lvl="1" indent="-342900">
              <a:spcBef>
                <a:spcPts val="700"/>
              </a:spcBef>
              <a:buClrTx/>
              <a:buFont typeface="Arial" panose="020B0604020202020204" pitchFamily="34" charset="0"/>
              <a:buChar char="•"/>
            </a:pPr>
            <a:endParaRPr lang="es-ES" altLang="es-ES" sz="2400" dirty="0">
              <a:solidFill>
                <a:schemeClr val="tx1"/>
              </a:solidFill>
            </a:endParaRPr>
          </a:p>
          <a:p>
            <a:pPr marL="342900" lvl="1" indent="-342900">
              <a:spcBef>
                <a:spcPts val="700"/>
              </a:spcBef>
              <a:buClrTx/>
              <a:buFont typeface="Arial" panose="020B0604020202020204" pitchFamily="34" charset="0"/>
              <a:buChar char="•"/>
            </a:pPr>
            <a:endParaRPr lang="es-ES" altLang="es-ES" sz="2400" dirty="0" smtClean="0">
              <a:solidFill>
                <a:schemeClr val="tx1"/>
              </a:solidFill>
            </a:endParaRPr>
          </a:p>
          <a:p>
            <a:r>
              <a:rPr lang="es-ES" sz="1800" dirty="0" smtClean="0"/>
              <a:t>25ms</a:t>
            </a:r>
            <a:r>
              <a:rPr lang="es-ES" sz="1800" dirty="0"/>
              <a:t>: Espoleta </a:t>
            </a:r>
            <a:r>
              <a:rPr lang="es-ES" sz="1800" dirty="0" err="1"/>
              <a:t>aktibatzen</a:t>
            </a:r>
            <a:r>
              <a:rPr lang="es-ES" sz="1800" dirty="0"/>
              <a:t> da</a:t>
            </a:r>
          </a:p>
          <a:p>
            <a:r>
              <a:rPr lang="es-ES" sz="1800" dirty="0"/>
              <a:t>30ms: </a:t>
            </a:r>
            <a:r>
              <a:rPr lang="es-ES" sz="1800" dirty="0" err="1"/>
              <a:t>Gidariaren</a:t>
            </a:r>
            <a:r>
              <a:rPr lang="es-ES" sz="1800" dirty="0"/>
              <a:t> </a:t>
            </a:r>
            <a:r>
              <a:rPr lang="es-ES" sz="1800" dirty="0" err="1"/>
              <a:t>airbaga</a:t>
            </a:r>
            <a:r>
              <a:rPr lang="es-ES" sz="1800" dirty="0"/>
              <a:t> </a:t>
            </a:r>
            <a:r>
              <a:rPr lang="es-ES" sz="1800" dirty="0" err="1"/>
              <a:t>puzten</a:t>
            </a:r>
            <a:r>
              <a:rPr lang="es-ES" sz="1800" dirty="0"/>
              <a:t> </a:t>
            </a:r>
            <a:r>
              <a:rPr lang="es-ES" sz="1800" dirty="0" err="1"/>
              <a:t>hasten</a:t>
            </a:r>
            <a:r>
              <a:rPr lang="es-ES" sz="1800" dirty="0"/>
              <a:t> da</a:t>
            </a:r>
          </a:p>
          <a:p>
            <a:r>
              <a:rPr lang="es-ES" sz="1800" dirty="0"/>
              <a:t>40ms: </a:t>
            </a:r>
            <a:r>
              <a:rPr lang="es-ES" sz="1800" dirty="0" err="1"/>
              <a:t>Albokoaren</a:t>
            </a:r>
            <a:r>
              <a:rPr lang="es-ES" sz="1800" dirty="0"/>
              <a:t> </a:t>
            </a:r>
            <a:r>
              <a:rPr lang="es-ES" sz="1800" dirty="0" err="1"/>
              <a:t>airbagaren</a:t>
            </a:r>
            <a:r>
              <a:rPr lang="es-ES" sz="1800" dirty="0"/>
              <a:t> espoleta </a:t>
            </a:r>
            <a:r>
              <a:rPr lang="es-ES" sz="1800" dirty="0" err="1"/>
              <a:t>aktibatzen</a:t>
            </a:r>
            <a:r>
              <a:rPr lang="es-ES" sz="1800" dirty="0"/>
              <a:t> da</a:t>
            </a:r>
          </a:p>
          <a:p>
            <a:r>
              <a:rPr lang="es-ES" sz="1800" dirty="0"/>
              <a:t>54ms: </a:t>
            </a:r>
            <a:r>
              <a:rPr lang="es-ES" sz="1800" dirty="0" err="1"/>
              <a:t>Gidariaren</a:t>
            </a:r>
            <a:r>
              <a:rPr lang="es-ES" sz="1800" dirty="0"/>
              <a:t> </a:t>
            </a:r>
            <a:r>
              <a:rPr lang="es-ES" sz="1800" dirty="0" err="1"/>
              <a:t>airbaga</a:t>
            </a:r>
            <a:r>
              <a:rPr lang="es-ES" sz="1800" dirty="0"/>
              <a:t> </a:t>
            </a:r>
            <a:r>
              <a:rPr lang="es-ES" sz="1800" dirty="0" err="1"/>
              <a:t>erabat</a:t>
            </a:r>
            <a:r>
              <a:rPr lang="es-ES" sz="1800" dirty="0"/>
              <a:t> </a:t>
            </a:r>
            <a:r>
              <a:rPr lang="es-ES" sz="1800" dirty="0" err="1"/>
              <a:t>puztuta</a:t>
            </a:r>
            <a:r>
              <a:rPr lang="es-ES" sz="1800" dirty="0"/>
              <a:t> eta </a:t>
            </a:r>
            <a:r>
              <a:rPr lang="es-ES" sz="1800" dirty="0" err="1"/>
              <a:t>gidariak</a:t>
            </a:r>
            <a:r>
              <a:rPr lang="es-ES" sz="1800" dirty="0"/>
              <a:t> </a:t>
            </a:r>
            <a:r>
              <a:rPr lang="es-ES" sz="1800" dirty="0" err="1"/>
              <a:t>talka</a:t>
            </a:r>
            <a:r>
              <a:rPr lang="es-ES" sz="1800" dirty="0"/>
              <a:t> </a:t>
            </a:r>
            <a:r>
              <a:rPr lang="es-ES" sz="1800" dirty="0" err="1"/>
              <a:t>airbagarekin</a:t>
            </a:r>
            <a:endParaRPr lang="es-ES" sz="1800" dirty="0"/>
          </a:p>
          <a:p>
            <a:r>
              <a:rPr lang="es-ES" sz="1800" dirty="0"/>
              <a:t>66ms: </a:t>
            </a:r>
            <a:r>
              <a:rPr lang="es-ES" sz="1800" dirty="0" err="1"/>
              <a:t>Albokoaren</a:t>
            </a:r>
            <a:r>
              <a:rPr lang="es-ES" sz="1800" dirty="0"/>
              <a:t> </a:t>
            </a:r>
            <a:r>
              <a:rPr lang="es-ES" sz="1800" dirty="0" err="1"/>
              <a:t>airbaga</a:t>
            </a:r>
            <a:r>
              <a:rPr lang="es-ES" sz="1800" dirty="0"/>
              <a:t> </a:t>
            </a:r>
            <a:r>
              <a:rPr lang="es-ES" sz="1800" dirty="0" err="1"/>
              <a:t>erabat</a:t>
            </a:r>
            <a:r>
              <a:rPr lang="es-ES" sz="1800" dirty="0"/>
              <a:t> </a:t>
            </a:r>
            <a:r>
              <a:rPr lang="es-ES" sz="1800" dirty="0" err="1"/>
              <a:t>puztuta</a:t>
            </a:r>
            <a:r>
              <a:rPr lang="es-ES" sz="1800" dirty="0"/>
              <a:t> eta </a:t>
            </a:r>
            <a:r>
              <a:rPr lang="es-ES" sz="1800" dirty="0" err="1"/>
              <a:t>albokoak</a:t>
            </a:r>
            <a:r>
              <a:rPr lang="es-ES" sz="1800" dirty="0"/>
              <a:t> </a:t>
            </a:r>
            <a:r>
              <a:rPr lang="es-ES" sz="1800" dirty="0" err="1"/>
              <a:t>talka</a:t>
            </a:r>
            <a:r>
              <a:rPr lang="es-ES" sz="1800" dirty="0"/>
              <a:t> </a:t>
            </a:r>
            <a:r>
              <a:rPr lang="es-ES" sz="1800" dirty="0" err="1"/>
              <a:t>airbagarekin</a:t>
            </a:r>
            <a:endParaRPr lang="es-ES" sz="1800" dirty="0"/>
          </a:p>
          <a:p>
            <a:r>
              <a:rPr lang="es-ES" sz="1800" dirty="0"/>
              <a:t>84ms: </a:t>
            </a:r>
            <a:r>
              <a:rPr lang="es-ES" sz="1800" dirty="0" err="1"/>
              <a:t>Gidaria</a:t>
            </a:r>
            <a:r>
              <a:rPr lang="es-ES" sz="1800" dirty="0"/>
              <a:t> </a:t>
            </a:r>
            <a:r>
              <a:rPr lang="es-ES" sz="1800" dirty="0" err="1"/>
              <a:t>airbagean</a:t>
            </a:r>
            <a:r>
              <a:rPr lang="es-ES" sz="1800" dirty="0"/>
              <a:t> </a:t>
            </a:r>
            <a:r>
              <a:rPr lang="es-ES" sz="1800" dirty="0" err="1"/>
              <a:t>murgilduta</a:t>
            </a:r>
            <a:r>
              <a:rPr lang="es-ES" sz="1800" dirty="0"/>
              <a:t> </a:t>
            </a:r>
            <a:r>
              <a:rPr lang="es-ES" sz="1800" dirty="0" err="1"/>
              <a:t>bolantetik</a:t>
            </a:r>
            <a:r>
              <a:rPr lang="es-ES" sz="1800" dirty="0"/>
              <a:t> </a:t>
            </a:r>
            <a:r>
              <a:rPr lang="es-ES" sz="1800" dirty="0" err="1"/>
              <a:t>urrundu</a:t>
            </a:r>
            <a:endParaRPr lang="es-ES" sz="1800" dirty="0"/>
          </a:p>
          <a:p>
            <a:r>
              <a:rPr lang="es-ES" sz="1800" dirty="0"/>
              <a:t>98ms: </a:t>
            </a:r>
            <a:r>
              <a:rPr lang="es-ES" sz="1800" dirty="0" err="1"/>
              <a:t>Albokoa</a:t>
            </a:r>
            <a:r>
              <a:rPr lang="es-ES" sz="1800" dirty="0"/>
              <a:t> </a:t>
            </a:r>
            <a:r>
              <a:rPr lang="es-ES" sz="1800" dirty="0" err="1"/>
              <a:t>airbagean</a:t>
            </a:r>
            <a:r>
              <a:rPr lang="es-ES" sz="1800" dirty="0"/>
              <a:t> </a:t>
            </a:r>
            <a:r>
              <a:rPr lang="es-ES" sz="1800" dirty="0" err="1"/>
              <a:t>murgilduta</a:t>
            </a:r>
            <a:r>
              <a:rPr lang="es-ES" sz="1800" dirty="0"/>
              <a:t> </a:t>
            </a:r>
            <a:r>
              <a:rPr lang="es-ES" sz="1800" dirty="0" err="1"/>
              <a:t>bolantetik</a:t>
            </a:r>
            <a:r>
              <a:rPr lang="es-ES" sz="1800" dirty="0"/>
              <a:t> </a:t>
            </a:r>
            <a:r>
              <a:rPr lang="es-ES" sz="1800" dirty="0" err="1"/>
              <a:t>urrundu</a:t>
            </a:r>
            <a:endParaRPr lang="es-ES" sz="1800" dirty="0"/>
          </a:p>
          <a:p>
            <a:r>
              <a:rPr lang="es-ES" sz="1800" dirty="0"/>
              <a:t>150ms: </a:t>
            </a:r>
            <a:r>
              <a:rPr lang="es-ES" sz="1800" dirty="0" err="1"/>
              <a:t>Prozesua</a:t>
            </a:r>
            <a:r>
              <a:rPr lang="es-ES" sz="1800" dirty="0"/>
              <a:t> </a:t>
            </a:r>
            <a:r>
              <a:rPr lang="es-ES" sz="1800" dirty="0" err="1"/>
              <a:t>amaitu</a:t>
            </a:r>
            <a:r>
              <a:rPr lang="es-ES" sz="1800" dirty="0"/>
              <a:t> eta </a:t>
            </a:r>
            <a:r>
              <a:rPr lang="es-ES" sz="1800" dirty="0" err="1"/>
              <a:t>airbaga</a:t>
            </a:r>
            <a:r>
              <a:rPr lang="es-ES" sz="1800" dirty="0"/>
              <a:t> </a:t>
            </a:r>
            <a:r>
              <a:rPr lang="es-ES" sz="1800" dirty="0" err="1"/>
              <a:t>ustuta</a:t>
            </a:r>
            <a:r>
              <a:rPr lang="es-ES" sz="1800" dirty="0"/>
              <a:t> </a:t>
            </a:r>
            <a:r>
              <a:rPr lang="es-ES" sz="1800" dirty="0" err="1"/>
              <a:t>geratzen</a:t>
            </a:r>
            <a:r>
              <a:rPr lang="es-ES" sz="1800" dirty="0"/>
              <a:t> da</a:t>
            </a:r>
          </a:p>
          <a:p>
            <a:pPr marL="342900" lvl="1" indent="-342900">
              <a:spcBef>
                <a:spcPts val="700"/>
              </a:spcBef>
              <a:buClrTx/>
              <a:buFont typeface="Arial" panose="020B0604020202020204" pitchFamily="34" charset="0"/>
              <a:buChar char="•"/>
            </a:pPr>
            <a:endParaRPr lang="es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5" y="2492896"/>
            <a:ext cx="5738379" cy="2129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538" y="4679518"/>
            <a:ext cx="37242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37426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ef8e2fa181_0_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lnSpc>
                <a:spcPct val="100000"/>
              </a:lnSpc>
              <a:buSzPct val="100000"/>
            </a:pPr>
            <a:r>
              <a:rPr lang="es-ES" sz="4800" b="1" dirty="0"/>
              <a:t>UD4 </a:t>
            </a:r>
            <a:r>
              <a:rPr lang="es-ES" sz="4800" b="1" dirty="0" err="1"/>
              <a:t>Segurtasun</a:t>
            </a:r>
            <a:r>
              <a:rPr lang="es-ES" sz="4800" b="1" dirty="0"/>
              <a:t> </a:t>
            </a:r>
            <a:r>
              <a:rPr lang="es-ES" sz="4800" b="1" dirty="0" err="1"/>
              <a:t>pasiboa</a:t>
            </a:r>
            <a:r>
              <a:rPr lang="es-ES" sz="4800" b="1" dirty="0"/>
              <a:t> (airbag-a)</a:t>
            </a:r>
            <a:br>
              <a:rPr lang="es-ES" sz="4800" b="1" dirty="0"/>
            </a:br>
            <a:endParaRPr sz="4800" b="1" dirty="0"/>
          </a:p>
        </p:txBody>
      </p:sp>
      <p:sp>
        <p:nvSpPr>
          <p:cNvPr id="186" name="Google Shape;186;gef8e2fa181_0_30"/>
          <p:cNvSpPr txBox="1">
            <a:spLocks noGrp="1"/>
          </p:cNvSpPr>
          <p:nvPr>
            <p:ph type="body" idx="1"/>
          </p:nvPr>
        </p:nvSpPr>
        <p:spPr>
          <a:xfrm>
            <a:off x="838200" y="1578501"/>
            <a:ext cx="10515600" cy="45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400"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187" name="Google Shape;187;gef8e2fa181_0_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3251" y="53658"/>
            <a:ext cx="325486" cy="675383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ef8e2fa181_0_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/>
              <a:t>26</a:t>
            </a:fld>
            <a:endParaRPr/>
          </a:p>
        </p:txBody>
      </p:sp>
      <p:sp>
        <p:nvSpPr>
          <p:cNvPr id="189" name="Google Shape;189;gef8e2fa181_0_30"/>
          <p:cNvSpPr txBox="1"/>
          <p:nvPr/>
        </p:nvSpPr>
        <p:spPr>
          <a:xfrm>
            <a:off x="292235" y="2795143"/>
            <a:ext cx="5678290" cy="60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>
              <a:lnSpc>
                <a:spcPct val="150000"/>
              </a:lnSpc>
            </a:pPr>
            <a:r>
              <a:rPr lang="es-ES" sz="1800" b="1" dirty="0" smtClean="0"/>
              <a:t>   </a:t>
            </a:r>
            <a:endParaRPr lang="es-ES" sz="1800" dirty="0">
              <a:sym typeface="Calibri"/>
            </a:endParaRPr>
          </a:p>
        </p:txBody>
      </p:sp>
      <p:pic>
        <p:nvPicPr>
          <p:cNvPr id="190" name="Google Shape;190;gef8e2fa181_0_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90425" y="365113"/>
            <a:ext cx="1962150" cy="16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ef8e2fa181_0_30"/>
          <p:cNvSpPr txBox="1"/>
          <p:nvPr/>
        </p:nvSpPr>
        <p:spPr>
          <a:xfrm>
            <a:off x="730425" y="979500"/>
            <a:ext cx="104373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25400" lvl="0">
              <a:buClr>
                <a:srgbClr val="99CC00"/>
              </a:buClr>
              <a:buSzPts val="3200"/>
            </a:pP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3- Airbag-aren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aktibazio</a:t>
            </a: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kronologikoa</a:t>
            </a: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: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sekuentzia</a:t>
            </a:r>
            <a:endParaRPr sz="2400" b="1" i="0" u="none" strike="noStrike" cap="none" dirty="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1587789"/>
            <a:ext cx="8886825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31069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ef8e2fa181_0_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s-ES" sz="4800" b="1" dirty="0"/>
              <a:t>UD4 </a:t>
            </a:r>
            <a:r>
              <a:rPr lang="es-ES" sz="4800" b="1" dirty="0" err="1"/>
              <a:t>Segurtasun</a:t>
            </a:r>
            <a:r>
              <a:rPr lang="es-ES" sz="4800" b="1" dirty="0"/>
              <a:t> </a:t>
            </a:r>
            <a:r>
              <a:rPr lang="es-ES" sz="4800" b="1" dirty="0" err="1"/>
              <a:t>pasiboa</a:t>
            </a:r>
            <a:r>
              <a:rPr lang="es-ES" sz="4800" b="1" dirty="0"/>
              <a:t> (airbag-a)</a:t>
            </a:r>
            <a:br>
              <a:rPr lang="es-ES" sz="4800" b="1" dirty="0"/>
            </a:br>
            <a:endParaRPr sz="4800" b="1" dirty="0"/>
          </a:p>
        </p:txBody>
      </p:sp>
      <p:sp>
        <p:nvSpPr>
          <p:cNvPr id="186" name="Google Shape;186;gef8e2fa181_0_30"/>
          <p:cNvSpPr txBox="1">
            <a:spLocks noGrp="1"/>
          </p:cNvSpPr>
          <p:nvPr>
            <p:ph type="body" idx="1"/>
          </p:nvPr>
        </p:nvSpPr>
        <p:spPr>
          <a:xfrm>
            <a:off x="838200" y="1578501"/>
            <a:ext cx="10515600" cy="45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400"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187" name="Google Shape;187;gef8e2fa181_0_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3251" y="53658"/>
            <a:ext cx="325486" cy="675383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ef8e2fa181_0_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/>
              <a:t>27</a:t>
            </a:fld>
            <a:endParaRPr/>
          </a:p>
        </p:txBody>
      </p:sp>
      <p:sp>
        <p:nvSpPr>
          <p:cNvPr id="189" name="Google Shape;189;gef8e2fa181_0_30"/>
          <p:cNvSpPr txBox="1"/>
          <p:nvPr/>
        </p:nvSpPr>
        <p:spPr>
          <a:xfrm>
            <a:off x="745006" y="2276872"/>
            <a:ext cx="10801200" cy="138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1" indent="-342900">
              <a:spcBef>
                <a:spcPts val="700"/>
              </a:spcBef>
              <a:buClrTx/>
              <a:buFont typeface="Arial" panose="020B0604020202020204" pitchFamily="34" charset="0"/>
              <a:buChar char="•"/>
            </a:pPr>
            <a:r>
              <a:rPr lang="eu-ES" sz="2300" dirty="0"/>
              <a:t>Airbag-moduluek lehergailuei buruzko lege-arauak bete behar dituzte. Izan ere, elementu </a:t>
            </a:r>
            <a:r>
              <a:rPr lang="eu-ES" sz="2300" b="1" dirty="0" smtClean="0"/>
              <a:t>piroteknikoak </a:t>
            </a:r>
            <a:r>
              <a:rPr lang="eu-ES" sz="2300" dirty="0"/>
              <a:t>biltzen dituztenez, elementu horien </a:t>
            </a:r>
            <a:r>
              <a:rPr lang="eu-ES" sz="2300" b="1" dirty="0"/>
              <a:t>erabilerak, biltegiratzeak eta garraioak</a:t>
            </a:r>
            <a:r>
              <a:rPr lang="eu-ES" sz="2300" dirty="0"/>
              <a:t> araututa egon behar dute. </a:t>
            </a:r>
            <a:endParaRPr lang="es-ES" altLang="es-ES" sz="2300" dirty="0" smtClean="0">
              <a:solidFill>
                <a:schemeClr val="tx1"/>
              </a:solidFill>
            </a:endParaRPr>
          </a:p>
        </p:txBody>
      </p:sp>
      <p:pic>
        <p:nvPicPr>
          <p:cNvPr id="190" name="Google Shape;190;gef8e2fa181_0_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90425" y="365113"/>
            <a:ext cx="1962150" cy="16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ef8e2fa181_0_30"/>
          <p:cNvSpPr txBox="1"/>
          <p:nvPr/>
        </p:nvSpPr>
        <p:spPr>
          <a:xfrm>
            <a:off x="751875" y="1258032"/>
            <a:ext cx="104373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25400" lvl="0">
              <a:buClr>
                <a:srgbClr val="99CC00"/>
              </a:buClr>
              <a:buSzPts val="3200"/>
            </a:pP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4-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Segurtasun</a:t>
            </a: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arauak</a:t>
            </a:r>
            <a:endParaRPr sz="2400" b="1" i="0" u="none" strike="noStrike" cap="none" dirty="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utoShape 2" descr="Todo lo que no sabías sobre los airba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" name="AutoShape 4" descr="Todo lo que no sabías sobre los airba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078" name="Picture 6" descr="Curtain Airbag: imágenes, fotos de stock y vectores | Shutter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21"/>
          <a:stretch/>
        </p:blipFill>
        <p:spPr bwMode="auto">
          <a:xfrm>
            <a:off x="7104112" y="4451552"/>
            <a:ext cx="3224014" cy="188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1" r="1461" b="14776"/>
          <a:stretch/>
        </p:blipFill>
        <p:spPr bwMode="auto">
          <a:xfrm>
            <a:off x="1608756" y="4077072"/>
            <a:ext cx="4519075" cy="263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70461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ef8e2fa181_0_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s-ES" sz="4800" b="1" dirty="0"/>
              <a:t>UD4 </a:t>
            </a:r>
            <a:r>
              <a:rPr lang="es-ES" sz="4800" b="1" dirty="0" err="1"/>
              <a:t>Segurtasun</a:t>
            </a:r>
            <a:r>
              <a:rPr lang="es-ES" sz="4800" b="1" dirty="0"/>
              <a:t> </a:t>
            </a:r>
            <a:r>
              <a:rPr lang="es-ES" sz="4800" b="1" dirty="0" err="1"/>
              <a:t>pasiboa</a:t>
            </a:r>
            <a:r>
              <a:rPr lang="es-ES" sz="4800" b="1" dirty="0"/>
              <a:t> (airbag-a)</a:t>
            </a:r>
            <a:br>
              <a:rPr lang="es-ES" sz="4800" b="1" dirty="0"/>
            </a:br>
            <a:endParaRPr sz="4800" b="1" dirty="0"/>
          </a:p>
        </p:txBody>
      </p:sp>
      <p:sp>
        <p:nvSpPr>
          <p:cNvPr id="186" name="Google Shape;186;gef8e2fa181_0_30"/>
          <p:cNvSpPr txBox="1">
            <a:spLocks noGrp="1"/>
          </p:cNvSpPr>
          <p:nvPr>
            <p:ph type="body" idx="1"/>
          </p:nvPr>
        </p:nvSpPr>
        <p:spPr>
          <a:xfrm>
            <a:off x="838200" y="1578501"/>
            <a:ext cx="10515600" cy="45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400"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187" name="Google Shape;187;gef8e2fa181_0_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3251" y="53658"/>
            <a:ext cx="325486" cy="675383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ef8e2fa181_0_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/>
              <a:t>28</a:t>
            </a:fld>
            <a:endParaRPr/>
          </a:p>
        </p:txBody>
      </p:sp>
      <p:sp>
        <p:nvSpPr>
          <p:cNvPr id="189" name="Google Shape;189;gef8e2fa181_0_30"/>
          <p:cNvSpPr txBox="1"/>
          <p:nvPr/>
        </p:nvSpPr>
        <p:spPr>
          <a:xfrm>
            <a:off x="745005" y="2276872"/>
            <a:ext cx="10895611" cy="5391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1" indent="-342900">
              <a:spcBef>
                <a:spcPts val="700"/>
              </a:spcBef>
              <a:buClrTx/>
              <a:buFont typeface="Wingdings" panose="05000000000000000000" pitchFamily="2" charset="2"/>
              <a:buChar char="ü"/>
            </a:pPr>
            <a:r>
              <a:rPr lang="eu-ES" sz="2200" b="1" dirty="0" smtClean="0"/>
              <a:t>Bateria</a:t>
            </a:r>
            <a:r>
              <a:rPr lang="eu-ES" sz="2200" dirty="0" smtClean="0"/>
              <a:t>ren </a:t>
            </a:r>
            <a:r>
              <a:rPr lang="eu-ES" sz="2200" dirty="0"/>
              <a:t>bi terminalen borneak </a:t>
            </a:r>
            <a:r>
              <a:rPr lang="eu-ES" sz="2200" b="1" dirty="0"/>
              <a:t>kendu </a:t>
            </a:r>
            <a:r>
              <a:rPr lang="eu-ES" sz="2200" dirty="0"/>
              <a:t>behar ditugu, </a:t>
            </a:r>
            <a:endParaRPr lang="eu-ES" sz="2200" dirty="0" smtClean="0"/>
          </a:p>
          <a:p>
            <a:pPr lvl="1">
              <a:spcBef>
                <a:spcPts val="700"/>
              </a:spcBef>
              <a:buClrTx/>
            </a:pPr>
            <a:r>
              <a:rPr lang="eu-ES" sz="2200" dirty="0"/>
              <a:t> </a:t>
            </a:r>
            <a:r>
              <a:rPr lang="eu-ES" sz="2200" dirty="0" smtClean="0"/>
              <a:t>    sisteman </a:t>
            </a:r>
            <a:r>
              <a:rPr lang="eu-ES" sz="2200" dirty="0"/>
              <a:t>edozein manipulazio egin aurretik</a:t>
            </a:r>
            <a:r>
              <a:rPr lang="eu-ES" sz="2200" dirty="0" smtClean="0"/>
              <a:t>.</a:t>
            </a:r>
          </a:p>
          <a:p>
            <a:pPr marL="342900" lvl="2" indent="-342900">
              <a:buFont typeface="Wingdings" panose="05000000000000000000" pitchFamily="2" charset="2"/>
              <a:buChar char="ü"/>
            </a:pPr>
            <a:r>
              <a:rPr lang="eu-ES" sz="2200" dirty="0" smtClean="0"/>
              <a:t>Airbag </a:t>
            </a:r>
            <a:r>
              <a:rPr lang="eu-ES" sz="2200" dirty="0"/>
              <a:t>moduluen konektoreetan ez da neurketarik egin behar </a:t>
            </a:r>
            <a:r>
              <a:rPr lang="eu-ES" sz="2200" b="1" dirty="0" err="1"/>
              <a:t>polimetroa</a:t>
            </a:r>
            <a:r>
              <a:rPr lang="eu-ES" sz="2200" dirty="0"/>
              <a:t> erabiliz, </a:t>
            </a:r>
            <a:r>
              <a:rPr lang="eu-ES" sz="2200" dirty="0" err="1"/>
              <a:t>polimetroak</a:t>
            </a:r>
            <a:r>
              <a:rPr lang="eu-ES" sz="2200" dirty="0"/>
              <a:t> barnean bateria </a:t>
            </a:r>
            <a:r>
              <a:rPr lang="eu-ES" sz="2200" dirty="0" err="1"/>
              <a:t>bat</a:t>
            </a:r>
            <a:r>
              <a:rPr lang="eu-ES" sz="2200" dirty="0"/>
              <a:t> izaki, nahi gabe aktiba litekeelako</a:t>
            </a:r>
            <a:r>
              <a:rPr lang="eu-ES" sz="2200" dirty="0" smtClean="0"/>
              <a:t>.</a:t>
            </a:r>
          </a:p>
          <a:p>
            <a:pPr marL="342900" lvl="2" indent="-342900">
              <a:buFont typeface="Wingdings" panose="05000000000000000000" pitchFamily="2" charset="2"/>
              <a:buChar char="ü"/>
            </a:pPr>
            <a:r>
              <a:rPr lang="eu-ES" sz="2200" dirty="0" smtClean="0"/>
              <a:t>Guztiz </a:t>
            </a:r>
            <a:r>
              <a:rPr lang="eu-ES" sz="2200" dirty="0"/>
              <a:t>debekatuta dago sistemaren osagaien </a:t>
            </a:r>
            <a:r>
              <a:rPr lang="eu-ES" sz="2200" b="1" dirty="0"/>
              <a:t>barne-manipulazioa</a:t>
            </a:r>
            <a:r>
              <a:rPr lang="eu-ES" sz="2200" dirty="0"/>
              <a:t>.</a:t>
            </a:r>
            <a:endParaRPr lang="es-ES" sz="2200" dirty="0"/>
          </a:p>
          <a:p>
            <a:pPr marL="342900" lvl="2" indent="-342900">
              <a:buFont typeface="Wingdings" panose="05000000000000000000" pitchFamily="2" charset="2"/>
              <a:buChar char="ü"/>
            </a:pPr>
            <a:r>
              <a:rPr lang="eu-ES" sz="2200" dirty="0" smtClean="0"/>
              <a:t>Airbagaren </a:t>
            </a:r>
            <a:r>
              <a:rPr lang="eu-ES" sz="2200" dirty="0"/>
              <a:t>modulua erori edo hondatuz gero, </a:t>
            </a:r>
            <a:r>
              <a:rPr lang="eu-ES" sz="2200" b="1" dirty="0"/>
              <a:t>ez</a:t>
            </a:r>
            <a:r>
              <a:rPr lang="eu-ES" sz="2200" dirty="0"/>
              <a:t> da </a:t>
            </a:r>
            <a:r>
              <a:rPr lang="eu-ES" sz="2200" b="1" dirty="0"/>
              <a:t>berriz</a:t>
            </a:r>
            <a:r>
              <a:rPr lang="eu-ES" sz="2200" dirty="0"/>
              <a:t> ere </a:t>
            </a:r>
            <a:r>
              <a:rPr lang="eu-ES" sz="2200" b="1" dirty="0"/>
              <a:t>erabili</a:t>
            </a:r>
            <a:r>
              <a:rPr lang="eu-ES" sz="2200" dirty="0"/>
              <a:t>ko, inondik inora.</a:t>
            </a:r>
            <a:endParaRPr lang="es-ES" sz="2200" dirty="0"/>
          </a:p>
          <a:p>
            <a:pPr marL="342900" lvl="2" indent="-342900">
              <a:buFont typeface="Wingdings" panose="05000000000000000000" pitchFamily="2" charset="2"/>
              <a:buChar char="ü"/>
            </a:pPr>
            <a:r>
              <a:rPr lang="eu-ES" sz="2200" dirty="0" smtClean="0"/>
              <a:t>Airbag </a:t>
            </a:r>
            <a:r>
              <a:rPr lang="eu-ES" sz="2200" dirty="0"/>
              <a:t>modulu bat desmuntatzen bada, toki seguruan </a:t>
            </a:r>
            <a:r>
              <a:rPr lang="eu-ES" sz="2200" b="1" dirty="0"/>
              <a:t>babestu</a:t>
            </a:r>
            <a:r>
              <a:rPr lang="eu-ES" sz="2200" dirty="0"/>
              <a:t>ko da estalkia </a:t>
            </a:r>
            <a:r>
              <a:rPr lang="eu-ES" sz="2200" b="1" dirty="0"/>
              <a:t>gora begira </a:t>
            </a:r>
            <a:r>
              <a:rPr lang="eu-ES" sz="2200" dirty="0"/>
              <a:t>duela, nahi gabe aktibatuz gero istripurik ez izateko</a:t>
            </a:r>
            <a:r>
              <a:rPr lang="eu-ES" sz="2200" dirty="0" smtClean="0"/>
              <a:t>.</a:t>
            </a:r>
          </a:p>
          <a:p>
            <a:pPr marL="342900" lvl="2" indent="-342900">
              <a:buFont typeface="Wingdings" panose="05000000000000000000" pitchFamily="2" charset="2"/>
              <a:buChar char="ü"/>
            </a:pPr>
            <a:r>
              <a:rPr lang="eu-ES" sz="2200" dirty="0"/>
              <a:t>Istripu baten ondorioz </a:t>
            </a:r>
            <a:r>
              <a:rPr lang="eu-ES" sz="2200" b="1" dirty="0"/>
              <a:t>airbaga lehertu </a:t>
            </a:r>
            <a:r>
              <a:rPr lang="eu-ES" sz="2200" dirty="0"/>
              <a:t>den ibilgailuetan, kontrol-unitatea, kaltetutako moduluak eta aktibazio-mekanismo guztiak berritu behar </a:t>
            </a:r>
            <a:r>
              <a:rPr lang="eu-ES" sz="2200" dirty="0" smtClean="0"/>
              <a:t>dira.</a:t>
            </a:r>
            <a:endParaRPr lang="es-ES" sz="2200" dirty="0"/>
          </a:p>
          <a:p>
            <a:pPr marL="342900" lvl="2" indent="-342900">
              <a:buFont typeface="Wingdings" panose="05000000000000000000" pitchFamily="2" charset="2"/>
              <a:buChar char="ü"/>
            </a:pPr>
            <a:endParaRPr lang="es-ES" sz="2200" dirty="0"/>
          </a:p>
          <a:p>
            <a:pPr marL="342900" lvl="1" indent="-342900">
              <a:spcBef>
                <a:spcPts val="700"/>
              </a:spcBef>
              <a:buClrTx/>
              <a:buFont typeface="Wingdings" panose="05000000000000000000" pitchFamily="2" charset="2"/>
              <a:buChar char="ü"/>
            </a:pPr>
            <a:endParaRPr lang="es-ES" sz="2400" dirty="0"/>
          </a:p>
          <a:p>
            <a:pPr marL="342900" lvl="1" indent="-342900">
              <a:spcBef>
                <a:spcPts val="700"/>
              </a:spcBef>
              <a:buClrTx/>
              <a:buFont typeface="Arial" panose="020B0604020202020204" pitchFamily="34" charset="0"/>
              <a:buChar char="•"/>
            </a:pPr>
            <a:endParaRPr lang="es-ES" altLang="es-ES" sz="2300" dirty="0" smtClean="0">
              <a:solidFill>
                <a:schemeClr val="tx1"/>
              </a:solidFill>
            </a:endParaRPr>
          </a:p>
        </p:txBody>
      </p:sp>
      <p:pic>
        <p:nvPicPr>
          <p:cNvPr id="190" name="Google Shape;190;gef8e2fa181_0_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90425" y="365113"/>
            <a:ext cx="1962150" cy="16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ef8e2fa181_0_30"/>
          <p:cNvSpPr txBox="1"/>
          <p:nvPr/>
        </p:nvSpPr>
        <p:spPr>
          <a:xfrm>
            <a:off x="751875" y="1258032"/>
            <a:ext cx="104373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25400" lvl="0">
              <a:buClr>
                <a:srgbClr val="99CC00"/>
              </a:buClr>
              <a:buSzPts val="3200"/>
            </a:pP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4-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Segurtasun</a:t>
            </a: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arauak</a:t>
            </a:r>
            <a:endParaRPr sz="2400" b="1" i="0" u="none" strike="noStrike" cap="none" dirty="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utoShape 2" descr="Todo lo que no sabías sobre los airba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" name="AutoShape 4" descr="Todo lo que no sabías sobre los airba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3" name="image120.jpe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03586" y="1453912"/>
            <a:ext cx="216281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844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ef8e2fa181_0_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s-ES" sz="4800" b="1" dirty="0"/>
              <a:t>UD4 </a:t>
            </a:r>
            <a:r>
              <a:rPr lang="es-ES" sz="4800" b="1" dirty="0" err="1"/>
              <a:t>Segurtasun</a:t>
            </a:r>
            <a:r>
              <a:rPr lang="es-ES" sz="4800" b="1" dirty="0"/>
              <a:t> </a:t>
            </a:r>
            <a:r>
              <a:rPr lang="es-ES" sz="4800" b="1" dirty="0" err="1"/>
              <a:t>pasiboa</a:t>
            </a:r>
            <a:r>
              <a:rPr lang="es-ES" sz="4800" b="1" dirty="0"/>
              <a:t> (airbag-a)</a:t>
            </a:r>
            <a:br>
              <a:rPr lang="es-ES" sz="4800" b="1" dirty="0"/>
            </a:br>
            <a:endParaRPr sz="4800" b="1" dirty="0"/>
          </a:p>
        </p:txBody>
      </p:sp>
      <p:sp>
        <p:nvSpPr>
          <p:cNvPr id="186" name="Google Shape;186;gef8e2fa181_0_30"/>
          <p:cNvSpPr txBox="1">
            <a:spLocks noGrp="1"/>
          </p:cNvSpPr>
          <p:nvPr>
            <p:ph type="body" idx="1"/>
          </p:nvPr>
        </p:nvSpPr>
        <p:spPr>
          <a:xfrm>
            <a:off x="838200" y="1578501"/>
            <a:ext cx="10515600" cy="45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400"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187" name="Google Shape;187;gef8e2fa181_0_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3251" y="53658"/>
            <a:ext cx="325486" cy="675383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ef8e2fa181_0_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/>
              <a:t>29</a:t>
            </a:fld>
            <a:endParaRPr/>
          </a:p>
        </p:txBody>
      </p:sp>
      <p:sp>
        <p:nvSpPr>
          <p:cNvPr id="189" name="Google Shape;189;gef8e2fa181_0_30"/>
          <p:cNvSpPr txBox="1"/>
          <p:nvPr/>
        </p:nvSpPr>
        <p:spPr>
          <a:xfrm>
            <a:off x="745005" y="2276872"/>
            <a:ext cx="10895611" cy="4811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lvl="2" indent="-285750">
              <a:buFont typeface="Wingdings" panose="05000000000000000000" pitchFamily="2" charset="2"/>
              <a:buChar char="ü"/>
            </a:pPr>
            <a:r>
              <a:rPr lang="eu-ES" sz="2000" dirty="0"/>
              <a:t>Edozein modulu deuseztatu aurretik, kontrolpean</a:t>
            </a:r>
            <a:r>
              <a:rPr lang="eu-ES" sz="2000" dirty="0" smtClean="0"/>
              <a:t> </a:t>
            </a:r>
            <a:r>
              <a:rPr lang="eu-ES" sz="2000" b="1" dirty="0" smtClean="0"/>
              <a:t>leherrarazi</a:t>
            </a:r>
            <a:r>
              <a:rPr lang="eu-ES" sz="2000" dirty="0" smtClean="0"/>
              <a:t> </a:t>
            </a:r>
            <a:r>
              <a:rPr lang="eu-ES" sz="2000" dirty="0"/>
              <a:t>behar </a:t>
            </a:r>
            <a:r>
              <a:rPr lang="eu-ES" sz="2000" dirty="0" smtClean="0"/>
              <a:t>da.</a:t>
            </a:r>
            <a:endParaRPr lang="es-ES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2000" dirty="0"/>
          </a:p>
          <a:p>
            <a:pPr marL="285750" lvl="2" indent="-285750">
              <a:buFont typeface="Wingdings" panose="05000000000000000000" pitchFamily="2" charset="2"/>
              <a:buChar char="ü"/>
            </a:pPr>
            <a:r>
              <a:rPr lang="eu-ES" sz="2000" dirty="0"/>
              <a:t>Lehertu den airbag-modulu bat manipulatu behar badugu, </a:t>
            </a:r>
            <a:r>
              <a:rPr lang="eu-ES" sz="2000" b="1" dirty="0"/>
              <a:t>eskularru</a:t>
            </a:r>
            <a:r>
              <a:rPr lang="eu-ES" sz="2000" dirty="0"/>
              <a:t> bereziak, </a:t>
            </a:r>
            <a:r>
              <a:rPr lang="eu-ES" sz="2000" b="1" dirty="0"/>
              <a:t>maskara </a:t>
            </a:r>
            <a:r>
              <a:rPr lang="eu-ES" sz="2000" dirty="0"/>
              <a:t>eta </a:t>
            </a:r>
            <a:r>
              <a:rPr lang="eu-ES" sz="2000" b="1" dirty="0"/>
              <a:t>babes-betaurrekoak</a:t>
            </a:r>
            <a:r>
              <a:rPr lang="eu-ES" sz="2000" dirty="0"/>
              <a:t> jantziko ditugu narritadurak edo erredurak saihesteko</a:t>
            </a:r>
            <a:r>
              <a:rPr lang="eu-ES" sz="2000" dirty="0" smtClean="0"/>
              <a:t>.</a:t>
            </a:r>
          </a:p>
          <a:p>
            <a:pPr lvl="2"/>
            <a:endParaRPr lang="es-ES" sz="2000" dirty="0"/>
          </a:p>
          <a:p>
            <a:pPr marL="285750" lvl="2" indent="-285750">
              <a:buFont typeface="Wingdings" panose="05000000000000000000" pitchFamily="2" charset="2"/>
              <a:buChar char="ü"/>
            </a:pPr>
            <a:r>
              <a:rPr lang="eu-ES" sz="2000" dirty="0"/>
              <a:t>Eztandaren ostean pixka bat itxarongo dugu moduluan </a:t>
            </a:r>
            <a:r>
              <a:rPr lang="eu-ES" sz="2000" dirty="0" smtClean="0"/>
              <a:t>eskutan </a:t>
            </a:r>
            <a:r>
              <a:rPr lang="eu-ES" sz="2000" dirty="0"/>
              <a:t>hartu baino lehen.</a:t>
            </a:r>
            <a:endParaRPr lang="es-ES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2000" dirty="0"/>
          </a:p>
          <a:p>
            <a:pPr marL="285750" lvl="2" indent="-285750">
              <a:buFont typeface="Wingdings" panose="05000000000000000000" pitchFamily="2" charset="2"/>
              <a:buChar char="ü"/>
            </a:pPr>
            <a:r>
              <a:rPr lang="eu-ES" sz="2000" dirty="0"/>
              <a:t>Moduluak </a:t>
            </a:r>
            <a:r>
              <a:rPr lang="eu-ES" sz="2000" b="1" dirty="0"/>
              <a:t>urarekin</a:t>
            </a:r>
            <a:r>
              <a:rPr lang="eu-ES" sz="2000" dirty="0"/>
              <a:t> eta </a:t>
            </a:r>
            <a:r>
              <a:rPr lang="eu-ES" sz="2000" b="1" dirty="0"/>
              <a:t>bero-iturriekin</a:t>
            </a:r>
            <a:r>
              <a:rPr lang="eu-ES" sz="2000" dirty="0"/>
              <a:t> kontaktuan egon daitezen saihestuko dugu.</a:t>
            </a:r>
            <a:endParaRPr lang="es-ES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2000" dirty="0"/>
          </a:p>
          <a:p>
            <a:pPr marL="285750" lvl="2" indent="-285750">
              <a:buFont typeface="Wingdings" panose="05000000000000000000" pitchFamily="2" charset="2"/>
              <a:buChar char="ü"/>
            </a:pPr>
            <a:r>
              <a:rPr lang="eu-ES" sz="2000" dirty="0" smtClean="0"/>
              <a:t>Fabrikatzaileak </a:t>
            </a:r>
            <a:r>
              <a:rPr lang="eu-ES" sz="2000" dirty="0"/>
              <a:t>airbagaren funtzionamendua bermatzen du </a:t>
            </a:r>
            <a:r>
              <a:rPr lang="eu-ES" sz="2000" b="1" dirty="0"/>
              <a:t>10 urtean </a:t>
            </a:r>
            <a:r>
              <a:rPr lang="eu-ES" sz="2000" dirty="0"/>
              <a:t>gutxi gorabehera, </a:t>
            </a:r>
            <a:r>
              <a:rPr lang="eu-ES" sz="2000" dirty="0" smtClean="0"/>
              <a:t>modeloaren </a:t>
            </a:r>
            <a:r>
              <a:rPr lang="eu-ES" sz="2000" dirty="0"/>
              <a:t>arabera.</a:t>
            </a:r>
            <a:endParaRPr lang="es-ES" sz="2000" dirty="0"/>
          </a:p>
          <a:p>
            <a:pPr marL="342900" lvl="2" indent="-342900">
              <a:buFont typeface="Wingdings" panose="05000000000000000000" pitchFamily="2" charset="2"/>
              <a:buChar char="ü"/>
            </a:pPr>
            <a:endParaRPr lang="es-ES" sz="2200" dirty="0"/>
          </a:p>
          <a:p>
            <a:pPr marL="342900" lvl="1" indent="-342900">
              <a:spcBef>
                <a:spcPts val="700"/>
              </a:spcBef>
              <a:buClrTx/>
              <a:buFont typeface="Wingdings" panose="05000000000000000000" pitchFamily="2" charset="2"/>
              <a:buChar char="ü"/>
            </a:pPr>
            <a:endParaRPr lang="es-ES" sz="2400" dirty="0"/>
          </a:p>
          <a:p>
            <a:pPr marL="342900" lvl="1" indent="-342900">
              <a:spcBef>
                <a:spcPts val="700"/>
              </a:spcBef>
              <a:buClrTx/>
              <a:buFont typeface="Arial" panose="020B0604020202020204" pitchFamily="34" charset="0"/>
              <a:buChar char="•"/>
            </a:pPr>
            <a:endParaRPr lang="es-ES" altLang="es-ES" sz="2300" dirty="0" smtClean="0">
              <a:solidFill>
                <a:schemeClr val="tx1"/>
              </a:solidFill>
            </a:endParaRPr>
          </a:p>
        </p:txBody>
      </p:sp>
      <p:pic>
        <p:nvPicPr>
          <p:cNvPr id="190" name="Google Shape;190;gef8e2fa181_0_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90425" y="365113"/>
            <a:ext cx="1962150" cy="16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ef8e2fa181_0_30"/>
          <p:cNvSpPr txBox="1"/>
          <p:nvPr/>
        </p:nvSpPr>
        <p:spPr>
          <a:xfrm>
            <a:off x="751875" y="1258032"/>
            <a:ext cx="104373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25400" lvl="0">
              <a:buClr>
                <a:srgbClr val="99CC00"/>
              </a:buClr>
              <a:buSzPts val="3200"/>
            </a:pP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4-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Segurtasun</a:t>
            </a: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arauak</a:t>
            </a:r>
            <a:endParaRPr sz="2400" b="1" i="0" u="none" strike="noStrike" cap="none" dirty="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utoShape 2" descr="Todo lo que no sabías sobre los airba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" name="AutoShape 4" descr="Todo lo que no sabías sobre los airba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0650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f2e794f0a0_0_0"/>
          <p:cNvSpPr txBox="1">
            <a:spLocks noGrp="1"/>
          </p:cNvSpPr>
          <p:nvPr>
            <p:ph type="title"/>
          </p:nvPr>
        </p:nvSpPr>
        <p:spPr>
          <a:xfrm>
            <a:off x="673331" y="1196752"/>
            <a:ext cx="10515600" cy="710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lnSpc>
                <a:spcPct val="100000"/>
              </a:lnSpc>
              <a:buSzPct val="100000"/>
            </a:pPr>
            <a:r>
              <a:rPr lang="es-ES" sz="4800" b="1" dirty="0"/>
              <a:t>UD4 </a:t>
            </a:r>
            <a:r>
              <a:rPr lang="es-ES" sz="4800" b="1" dirty="0" err="1"/>
              <a:t>Segurtasun</a:t>
            </a:r>
            <a:r>
              <a:rPr lang="es-ES" sz="4800" b="1" dirty="0"/>
              <a:t> </a:t>
            </a:r>
            <a:r>
              <a:rPr lang="es-ES" sz="4800" b="1" dirty="0" err="1"/>
              <a:t>pasiboa</a:t>
            </a:r>
            <a:r>
              <a:rPr lang="es-ES" sz="4800" b="1" dirty="0"/>
              <a:t/>
            </a:r>
            <a:br>
              <a:rPr lang="es-ES" sz="4800" b="1" dirty="0"/>
            </a:br>
            <a:r>
              <a:rPr lang="es-ES" sz="4800" b="1" dirty="0"/>
              <a:t>         </a:t>
            </a:r>
            <a:r>
              <a:rPr lang="es-ES" sz="4800" b="1" dirty="0" err="1"/>
              <a:t>Sarrera</a:t>
            </a:r>
            <a:r>
              <a:rPr lang="es-ES" sz="4800" b="1" dirty="0" smtClean="0"/>
              <a:t>: </a:t>
            </a:r>
            <a:r>
              <a:rPr lang="es-ES" sz="4800" b="1" dirty="0" err="1" smtClean="0">
                <a:solidFill>
                  <a:srgbClr val="FFC000"/>
                </a:solidFill>
              </a:rPr>
              <a:t>Talka</a:t>
            </a:r>
            <a:r>
              <a:rPr lang="es-ES" sz="4800" b="1" dirty="0" smtClean="0">
                <a:solidFill>
                  <a:srgbClr val="FFC000"/>
                </a:solidFill>
              </a:rPr>
              <a:t> </a:t>
            </a:r>
            <a:r>
              <a:rPr lang="es-ES" sz="4800" b="1" dirty="0" err="1" smtClean="0">
                <a:solidFill>
                  <a:srgbClr val="FFC000"/>
                </a:solidFill>
              </a:rPr>
              <a:t>ohikoenak</a:t>
            </a:r>
            <a:r>
              <a:rPr lang="es-ES" sz="4800" b="1" dirty="0" smtClean="0"/>
              <a:t/>
            </a:r>
            <a:br>
              <a:rPr lang="es-ES" sz="4800" b="1" dirty="0" smtClean="0"/>
            </a:br>
            <a:endParaRPr sz="48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 sz="4800" b="1" dirty="0"/>
          </a:p>
        </p:txBody>
      </p:sp>
      <p:pic>
        <p:nvPicPr>
          <p:cNvPr id="113" name="Google Shape;113;gf2e794f0a0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3251" y="53658"/>
            <a:ext cx="325486" cy="6753831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gf2e794f0a0_0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/>
              <a:t>3</a:t>
            </a:fld>
            <a:endParaRPr dirty="0"/>
          </a:p>
        </p:txBody>
      </p:sp>
      <p:pic>
        <p:nvPicPr>
          <p:cNvPr id="116" name="Google Shape;116;gf2e794f0a0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07856" y="-3146"/>
            <a:ext cx="1962150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1654204"/>
            <a:ext cx="5760640" cy="5299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775" y="1412776"/>
            <a:ext cx="3588520" cy="157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225429" y="5099097"/>
            <a:ext cx="3897154" cy="1854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80775" y="3140968"/>
            <a:ext cx="3325185" cy="1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3605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ef8e2fa181_0_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s-ES" sz="4800" b="1" dirty="0"/>
              <a:t>UD4 </a:t>
            </a:r>
            <a:r>
              <a:rPr lang="es-ES" sz="4800" b="1" dirty="0" err="1"/>
              <a:t>Segurtasun</a:t>
            </a:r>
            <a:r>
              <a:rPr lang="es-ES" sz="4800" b="1" dirty="0"/>
              <a:t> </a:t>
            </a:r>
            <a:r>
              <a:rPr lang="es-ES" sz="4800" b="1" dirty="0" err="1"/>
              <a:t>pasiboa</a:t>
            </a:r>
            <a:r>
              <a:rPr lang="es-ES" sz="4800" b="1" dirty="0"/>
              <a:t> (airbag-a)</a:t>
            </a:r>
            <a:br>
              <a:rPr lang="es-ES" sz="4800" b="1" dirty="0"/>
            </a:br>
            <a:endParaRPr sz="4800" b="1" dirty="0"/>
          </a:p>
        </p:txBody>
      </p:sp>
      <p:sp>
        <p:nvSpPr>
          <p:cNvPr id="186" name="Google Shape;186;gef8e2fa181_0_30"/>
          <p:cNvSpPr txBox="1">
            <a:spLocks noGrp="1"/>
          </p:cNvSpPr>
          <p:nvPr>
            <p:ph type="body" idx="1"/>
          </p:nvPr>
        </p:nvSpPr>
        <p:spPr>
          <a:xfrm>
            <a:off x="838200" y="1578501"/>
            <a:ext cx="10515600" cy="45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400"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187" name="Google Shape;187;gef8e2fa181_0_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3251" y="53658"/>
            <a:ext cx="325486" cy="675383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ef8e2fa181_0_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/>
              <a:t>30</a:t>
            </a:fld>
            <a:endParaRPr/>
          </a:p>
        </p:txBody>
      </p:sp>
      <p:sp>
        <p:nvSpPr>
          <p:cNvPr id="189" name="Google Shape;189;gef8e2fa181_0_30"/>
          <p:cNvSpPr txBox="1"/>
          <p:nvPr/>
        </p:nvSpPr>
        <p:spPr>
          <a:xfrm>
            <a:off x="484303" y="1911053"/>
            <a:ext cx="11593288" cy="150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u-ES" sz="2000" dirty="0"/>
              <a:t>Airbagaren kontrol-unitateak </a:t>
            </a:r>
            <a:r>
              <a:rPr lang="eu-ES" sz="2000" dirty="0" err="1"/>
              <a:t>autodiagnosi-funtzioa</a:t>
            </a:r>
            <a:r>
              <a:rPr lang="eu-ES" sz="2000" dirty="0"/>
              <a:t> dauka, baita matxura-memoria iraunkorra </a:t>
            </a:r>
            <a:r>
              <a:rPr lang="eu-ES" sz="2000" dirty="0" smtClean="0"/>
              <a:t>ere.</a:t>
            </a:r>
            <a:r>
              <a:rPr lang="es-ES" sz="2000" dirty="0"/>
              <a:t> </a:t>
            </a:r>
            <a:r>
              <a:rPr lang="eu-ES" sz="2000" dirty="0" smtClean="0"/>
              <a:t>Funtzio </a:t>
            </a:r>
            <a:r>
              <a:rPr lang="eu-ES" sz="2000" dirty="0"/>
              <a:t>horiek </a:t>
            </a:r>
            <a:r>
              <a:rPr lang="eu-ES" sz="2000" dirty="0" smtClean="0"/>
              <a:t>elikadura-tentsioa deskonektatzean martxan jarraitzen dute.</a:t>
            </a:r>
            <a:endParaRPr lang="eu-ES" sz="2000" dirty="0"/>
          </a:p>
          <a:p>
            <a:endParaRPr lang="eu-ES" altLang="es-ES" sz="2200" dirty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eu-ES" sz="2400" b="1" dirty="0"/>
              <a:t>Kontrol-unitateko </a:t>
            </a:r>
            <a:r>
              <a:rPr lang="eu-ES" sz="2400" b="1" dirty="0" err="1" smtClean="0"/>
              <a:t>autodiagnosi-sistema</a:t>
            </a:r>
            <a:r>
              <a:rPr lang="eu-ES" sz="2400" b="1" dirty="0" smtClean="0"/>
              <a:t>:</a:t>
            </a:r>
            <a:endParaRPr lang="eu-ES" sz="2400" b="1" dirty="0"/>
          </a:p>
        </p:txBody>
      </p:sp>
      <p:pic>
        <p:nvPicPr>
          <p:cNvPr id="190" name="Google Shape;190;gef8e2fa181_0_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90425" y="365113"/>
            <a:ext cx="1962150" cy="16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ef8e2fa181_0_30"/>
          <p:cNvSpPr txBox="1"/>
          <p:nvPr/>
        </p:nvSpPr>
        <p:spPr>
          <a:xfrm>
            <a:off x="623392" y="980728"/>
            <a:ext cx="104373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25400" lvl="0">
              <a:buClr>
                <a:srgbClr val="99CC00"/>
              </a:buClr>
              <a:buSzPts val="3200"/>
            </a:pP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5-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Autodiagonosia</a:t>
            </a:r>
            <a:endParaRPr sz="2400" b="1" i="0" u="none" strike="noStrike" cap="none" dirty="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2" descr="Unidad de Control Airbags Unidad Caros A1698206726 Mercedes-Benz 169 |  Compra online en eBa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6" t="6803" r="8122" b="13212"/>
          <a:stretch/>
        </p:blipFill>
        <p:spPr bwMode="auto">
          <a:xfrm>
            <a:off x="8415180" y="2780928"/>
            <a:ext cx="3552239" cy="2470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189;gef8e2fa181_0_30"/>
          <p:cNvSpPr txBox="1"/>
          <p:nvPr/>
        </p:nvSpPr>
        <p:spPr>
          <a:xfrm>
            <a:off x="292235" y="3501008"/>
            <a:ext cx="8252037" cy="326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u-ES" sz="2000" dirty="0" smtClean="0"/>
              <a:t>Pizte-sistema </a:t>
            </a:r>
            <a:r>
              <a:rPr lang="eu-ES" sz="2000" dirty="0"/>
              <a:t>konektatzean, zirkuitu elektronikoen, kableen erresistentziaren, tiro-espoletaren, sentsoreen eta bateria-tentsioaren funtzionamendua kontrolatzen du kontrol-unitatearen </a:t>
            </a:r>
            <a:r>
              <a:rPr lang="eu-ES" sz="2000" dirty="0" err="1"/>
              <a:t>autodiagnosi-sistemak</a:t>
            </a:r>
            <a:r>
              <a:rPr lang="eu-ES" sz="2000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u-ES" sz="2000" dirty="0"/>
              <a:t>Ondoren, kontrola egiten jarraitzen du, momentu oro.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u-ES" sz="2000" dirty="0"/>
              <a:t>Matxura izanez gero, gidariari ohartaraziko dio matxuren lekukoarekin bitartez.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u-ES" sz="2000" dirty="0"/>
              <a:t>Detektatutako hutsegite eta matxurak memoria iraunkor batean biltegiratzen dira.</a:t>
            </a:r>
            <a:endParaRPr lang="es-ES" sz="2000" dirty="0"/>
          </a:p>
          <a:p>
            <a:endParaRPr lang="es-ES" altLang="es-ES" sz="2000" dirty="0" smtClean="0">
              <a:solidFill>
                <a:schemeClr val="tx1"/>
              </a:solidFill>
            </a:endParaRPr>
          </a:p>
        </p:txBody>
      </p:sp>
      <p:pic>
        <p:nvPicPr>
          <p:cNvPr id="11" name="Picture 4" descr="Qué es la Unidad de Control del Airbag? ¿Cuánto cuesta cambiarla? y ¿Dónde  se ubicada? - Gossip Vehiculos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3" t="-1030" r="10073" b="1030"/>
          <a:stretch/>
        </p:blipFill>
        <p:spPr bwMode="auto">
          <a:xfrm>
            <a:off x="7917022" y="5164935"/>
            <a:ext cx="2274277" cy="160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DIRECCION ELECTRO-HIDRAULICA | Other - Quizizz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5336">
            <a:off x="9731524" y="4880168"/>
            <a:ext cx="2479953" cy="165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740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ef8e2fa181_0_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s-ES" sz="4800" b="1" dirty="0"/>
              <a:t>UD4 </a:t>
            </a:r>
            <a:r>
              <a:rPr lang="es-ES" sz="4800" b="1" dirty="0" err="1"/>
              <a:t>Segurtasun</a:t>
            </a:r>
            <a:r>
              <a:rPr lang="es-ES" sz="4800" b="1" dirty="0"/>
              <a:t> </a:t>
            </a:r>
            <a:r>
              <a:rPr lang="es-ES" sz="4800" b="1" dirty="0" err="1"/>
              <a:t>pasiboa</a:t>
            </a:r>
            <a:r>
              <a:rPr lang="es-ES" sz="4800" b="1" dirty="0"/>
              <a:t> (airbag-a)</a:t>
            </a:r>
            <a:br>
              <a:rPr lang="es-ES" sz="4800" b="1" dirty="0"/>
            </a:br>
            <a:endParaRPr sz="4800" b="1" dirty="0"/>
          </a:p>
        </p:txBody>
      </p:sp>
      <p:sp>
        <p:nvSpPr>
          <p:cNvPr id="186" name="Google Shape;186;gef8e2fa181_0_30"/>
          <p:cNvSpPr txBox="1">
            <a:spLocks noGrp="1"/>
          </p:cNvSpPr>
          <p:nvPr>
            <p:ph type="body" idx="1"/>
          </p:nvPr>
        </p:nvSpPr>
        <p:spPr>
          <a:xfrm>
            <a:off x="838200" y="1578501"/>
            <a:ext cx="10515600" cy="45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400"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187" name="Google Shape;187;gef8e2fa181_0_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3251" y="53658"/>
            <a:ext cx="325486" cy="675383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ef8e2fa181_0_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/>
              <a:t>31</a:t>
            </a:fld>
            <a:endParaRPr/>
          </a:p>
        </p:txBody>
      </p:sp>
      <p:sp>
        <p:nvSpPr>
          <p:cNvPr id="189" name="Google Shape;189;gef8e2fa181_0_30"/>
          <p:cNvSpPr txBox="1"/>
          <p:nvPr/>
        </p:nvSpPr>
        <p:spPr>
          <a:xfrm>
            <a:off x="484303" y="2022463"/>
            <a:ext cx="11084305" cy="2369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u-ES" sz="2400" dirty="0"/>
              <a:t>Airbagak eta </a:t>
            </a:r>
            <a:r>
              <a:rPr lang="eu-ES" sz="2400" dirty="0" err="1"/>
              <a:t>tenkagailuek</a:t>
            </a:r>
            <a:r>
              <a:rPr lang="eu-ES" sz="2400" dirty="0"/>
              <a:t> (jarraian landuko den gaia) kontrol-unitatea partekatzen dute normalean. </a:t>
            </a:r>
            <a:endParaRPr lang="eu-E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u-E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u-ES" sz="2400" dirty="0"/>
              <a:t>Bi sistema horiek egiaztatzeko, diagnosirako terminal edo ekipo espezifikoak erabiltzen dira irudian ikusten dugun </a:t>
            </a:r>
            <a:r>
              <a:rPr lang="eu-ES" sz="2400" b="1" dirty="0"/>
              <a:t>konektore unibertsalari </a:t>
            </a:r>
            <a:r>
              <a:rPr lang="eu-ES" sz="2400" dirty="0"/>
              <a:t>lotuak.</a:t>
            </a:r>
            <a:endParaRPr lang="es-ES" sz="2400" dirty="0"/>
          </a:p>
          <a:p>
            <a:endParaRPr lang="eu-ES" altLang="es-ES" sz="2200" dirty="0">
              <a:solidFill>
                <a:schemeClr val="tx1"/>
              </a:solidFill>
            </a:endParaRPr>
          </a:p>
        </p:txBody>
      </p:sp>
      <p:pic>
        <p:nvPicPr>
          <p:cNvPr id="190" name="Google Shape;190;gef8e2fa181_0_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90425" y="365113"/>
            <a:ext cx="1962150" cy="16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ef8e2fa181_0_30"/>
          <p:cNvSpPr txBox="1"/>
          <p:nvPr/>
        </p:nvSpPr>
        <p:spPr>
          <a:xfrm>
            <a:off x="623392" y="980728"/>
            <a:ext cx="104373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25400" lvl="0">
              <a:buClr>
                <a:srgbClr val="99CC00"/>
              </a:buClr>
              <a:buSzPts val="3200"/>
            </a:pP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5-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Autodiagonosia</a:t>
            </a:r>
            <a:endParaRPr sz="2400" b="1" i="0" u="none" strike="noStrike" cap="none" dirty="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image119.jpe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95800" y="4149080"/>
            <a:ext cx="3365500" cy="231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003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f512b57f77_0_241"/>
          <p:cNvSpPr txBox="1">
            <a:spLocks noGrp="1"/>
          </p:cNvSpPr>
          <p:nvPr>
            <p:ph type="title"/>
          </p:nvPr>
        </p:nvSpPr>
        <p:spPr>
          <a:xfrm>
            <a:off x="839416" y="1052736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lnSpc>
                <a:spcPct val="100000"/>
              </a:lnSpc>
              <a:buSzPct val="100000"/>
            </a:pPr>
            <a:r>
              <a:rPr lang="es-ES" sz="4800" b="1" dirty="0"/>
              <a:t>UD4 </a:t>
            </a:r>
            <a:r>
              <a:rPr lang="es-ES" sz="4800" b="1" dirty="0" err="1"/>
              <a:t>Segurtasun</a:t>
            </a:r>
            <a:r>
              <a:rPr lang="es-ES" sz="4800" b="1" dirty="0"/>
              <a:t> </a:t>
            </a:r>
            <a:r>
              <a:rPr lang="es-ES" sz="4800" b="1" dirty="0" err="1" smtClean="0"/>
              <a:t>pasiboa</a:t>
            </a:r>
            <a:r>
              <a:rPr lang="es-ES" sz="4800" b="1" dirty="0" smtClean="0"/>
              <a:t/>
            </a:r>
            <a:br>
              <a:rPr lang="es-ES" sz="4800" b="1" dirty="0" smtClean="0"/>
            </a:br>
            <a:r>
              <a:rPr lang="es-ES" sz="4800" b="1" dirty="0" smtClean="0">
                <a:solidFill>
                  <a:srgbClr val="92D050"/>
                </a:solidFill>
              </a:rPr>
              <a:t>b)</a:t>
            </a:r>
            <a:r>
              <a:rPr lang="es-ES" sz="4800" b="1" dirty="0"/>
              <a:t/>
            </a:r>
            <a:br>
              <a:rPr lang="es-ES" sz="4800" b="1" dirty="0"/>
            </a:br>
            <a:endParaRPr sz="48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 sz="4800" b="1" dirty="0"/>
          </a:p>
        </p:txBody>
      </p:sp>
      <p:sp>
        <p:nvSpPr>
          <p:cNvPr id="99" name="Google Shape;99;gf512b57f77_0_241"/>
          <p:cNvSpPr txBox="1">
            <a:spLocks noGrp="1"/>
          </p:cNvSpPr>
          <p:nvPr>
            <p:ph type="body" idx="1"/>
          </p:nvPr>
        </p:nvSpPr>
        <p:spPr>
          <a:xfrm>
            <a:off x="838200" y="1578501"/>
            <a:ext cx="10515600" cy="45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400"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100" name="Google Shape;100;gf512b57f77_0_2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9850" y="4519613"/>
            <a:ext cx="1962150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gf512b57f77_0_2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3251" y="53658"/>
            <a:ext cx="325486" cy="6753831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gf512b57f77_0_2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/>
              <a:t>32</a:t>
            </a:fld>
            <a:endParaRPr/>
          </a:p>
        </p:txBody>
      </p:sp>
      <p:pic>
        <p:nvPicPr>
          <p:cNvPr id="104" name="Google Shape;104;gf512b57f77_0_2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9850" y="4595813"/>
            <a:ext cx="1962150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1556792"/>
            <a:ext cx="748665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9475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f2e794f0a0_0_26"/>
          <p:cNvSpPr txBox="1">
            <a:spLocks noGrp="1"/>
          </p:cNvSpPr>
          <p:nvPr>
            <p:ph type="body" idx="1"/>
          </p:nvPr>
        </p:nvSpPr>
        <p:spPr>
          <a:xfrm>
            <a:off x="838200" y="1578501"/>
            <a:ext cx="10515600" cy="45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40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75" name="Google Shape;175;gf2e794f0a0_0_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9850" y="4519613"/>
            <a:ext cx="1962150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gf2e794f0a0_0_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3251" y="53658"/>
            <a:ext cx="325486" cy="6753831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gf2e794f0a0_0_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/>
              <a:t>33</a:t>
            </a:fld>
            <a:endParaRPr/>
          </a:p>
        </p:txBody>
      </p:sp>
      <p:sp>
        <p:nvSpPr>
          <p:cNvPr id="178" name="Google Shape;178;gf2e794f0a0_0_26"/>
          <p:cNvSpPr txBox="1"/>
          <p:nvPr/>
        </p:nvSpPr>
        <p:spPr>
          <a:xfrm>
            <a:off x="838200" y="1803978"/>
            <a:ext cx="10344600" cy="456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14350" indent="-514350">
              <a:buAutoNum type="arabicPeriod"/>
            </a:pPr>
            <a:r>
              <a:rPr lang="es-ES" sz="2800" dirty="0" err="1" smtClean="0"/>
              <a:t>Segurtasun</a:t>
            </a:r>
            <a:r>
              <a:rPr lang="es-ES" sz="2800" dirty="0" err="1"/>
              <a:t>-</a:t>
            </a:r>
            <a:r>
              <a:rPr lang="es-ES" sz="2800" dirty="0" err="1" smtClean="0"/>
              <a:t>uhal</a:t>
            </a:r>
            <a:r>
              <a:rPr lang="es-ES" sz="2800" dirty="0" smtClean="0"/>
              <a:t> </a:t>
            </a:r>
            <a:r>
              <a:rPr lang="es-ES" sz="2800" dirty="0" err="1" smtClean="0"/>
              <a:t>konbentzionala</a:t>
            </a:r>
            <a:r>
              <a:rPr lang="es-ES" sz="2800" dirty="0"/>
              <a:t>      </a:t>
            </a:r>
          </a:p>
          <a:p>
            <a:pPr marL="514350" marR="0" lvl="0" indent="-5143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AutoNum type="arabicPeriod" startAt="2"/>
            </a:pPr>
            <a:r>
              <a:rPr lang="es-ES" sz="3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Tenkagailu</a:t>
            </a:r>
            <a:r>
              <a:rPr lang="es-ES" sz="3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3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motak</a:t>
            </a:r>
            <a:endParaRPr lang="es-ES" sz="3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AutoNum type="arabicPeriod" startAt="2"/>
            </a:pPr>
            <a:r>
              <a:rPr lang="es-ES" sz="32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Matxurak</a:t>
            </a:r>
            <a:r>
              <a:rPr lang="es-E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eta </a:t>
            </a:r>
            <a:r>
              <a:rPr lang="es-ES" sz="32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egiaztapenak</a:t>
            </a:r>
            <a:endParaRPr lang="es-ES" sz="32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AutoNum type="arabicPeriod" startAt="2"/>
            </a:pPr>
            <a:r>
              <a:rPr lang="es-ES" sz="3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Segurtasun</a:t>
            </a:r>
            <a:r>
              <a:rPr lang="es-ES" sz="3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3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arauak</a:t>
            </a:r>
            <a:endParaRPr lang="es-ES" sz="3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73050" marR="0" lvl="0" indent="-2730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s-ES" sz="3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73050" marR="0" lvl="0" indent="-273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2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73050" marR="0" lvl="0" indent="-273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2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73050" marR="0" lvl="0" indent="-273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gf2e794f0a0_0_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9850" y="4595813"/>
            <a:ext cx="1962150" cy="16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8;gf512b57f77_0_241"/>
          <p:cNvSpPr txBox="1">
            <a:spLocks/>
          </p:cNvSpPr>
          <p:nvPr/>
        </p:nvSpPr>
        <p:spPr>
          <a:xfrm>
            <a:off x="838200" y="54868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SzPct val="100000"/>
            </a:pPr>
            <a:r>
              <a:rPr lang="es-ES" sz="4800" b="1" dirty="0" smtClean="0"/>
              <a:t>UD4 </a:t>
            </a:r>
            <a:r>
              <a:rPr lang="es-ES" sz="4800" b="1" dirty="0" err="1" smtClean="0"/>
              <a:t>Segurtasun</a:t>
            </a:r>
            <a:r>
              <a:rPr lang="es-ES" sz="4800" b="1" dirty="0" smtClean="0"/>
              <a:t> </a:t>
            </a:r>
            <a:r>
              <a:rPr lang="es-ES" sz="4800" b="1" dirty="0" err="1" smtClean="0"/>
              <a:t>pasiboa</a:t>
            </a:r>
            <a:r>
              <a:rPr lang="es-ES" sz="4800" b="1" dirty="0" smtClean="0"/>
              <a:t> (</a:t>
            </a:r>
            <a:r>
              <a:rPr lang="es-ES" sz="4800" b="1" dirty="0" err="1" smtClean="0"/>
              <a:t>tenkagailua</a:t>
            </a:r>
            <a:r>
              <a:rPr lang="es-ES" sz="4800" b="1" dirty="0" smtClean="0"/>
              <a:t>)</a:t>
            </a:r>
            <a:br>
              <a:rPr lang="es-ES" sz="4800" b="1" dirty="0" smtClean="0"/>
            </a:br>
            <a:endParaRPr lang="es-ES" sz="4800" b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323" y="3284984"/>
            <a:ext cx="3831134" cy="331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00689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f512b57f77_0_241"/>
          <p:cNvSpPr txBox="1">
            <a:spLocks noGrp="1"/>
          </p:cNvSpPr>
          <p:nvPr>
            <p:ph type="title"/>
          </p:nvPr>
        </p:nvSpPr>
        <p:spPr>
          <a:xfrm>
            <a:off x="710605" y="116632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lnSpc>
                <a:spcPct val="100000"/>
              </a:lnSpc>
              <a:buSzPct val="100000"/>
            </a:pPr>
            <a:r>
              <a:rPr lang="es-ES" sz="4800" b="1" dirty="0"/>
              <a:t>UD4 </a:t>
            </a:r>
            <a:r>
              <a:rPr lang="es-ES" sz="4800" b="1" dirty="0" err="1"/>
              <a:t>Segurtasun</a:t>
            </a:r>
            <a:r>
              <a:rPr lang="es-ES" sz="4800" b="1" dirty="0"/>
              <a:t> </a:t>
            </a:r>
            <a:r>
              <a:rPr lang="es-ES" sz="4800" b="1" dirty="0" err="1" smtClean="0"/>
              <a:t>pasiboa</a:t>
            </a:r>
            <a:endParaRPr sz="4800" b="1" dirty="0"/>
          </a:p>
        </p:txBody>
      </p:sp>
      <p:sp>
        <p:nvSpPr>
          <p:cNvPr id="99" name="Google Shape;99;gf512b57f77_0_241"/>
          <p:cNvSpPr txBox="1">
            <a:spLocks noGrp="1"/>
          </p:cNvSpPr>
          <p:nvPr>
            <p:ph type="body" idx="1"/>
          </p:nvPr>
        </p:nvSpPr>
        <p:spPr>
          <a:xfrm>
            <a:off x="838200" y="1578501"/>
            <a:ext cx="10515600" cy="45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400"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100" name="Google Shape;100;gf512b57f77_0_2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9850" y="4519613"/>
            <a:ext cx="1962150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gf512b57f77_0_2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3251" y="53658"/>
            <a:ext cx="325486" cy="6753831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gf512b57f77_0_2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/>
              <a:t>34</a:t>
            </a:fld>
            <a:endParaRPr/>
          </a:p>
        </p:txBody>
      </p:sp>
      <p:pic>
        <p:nvPicPr>
          <p:cNvPr id="104" name="Google Shape;104;gf512b57f77_0_2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9850" y="4595813"/>
            <a:ext cx="1962150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2276872"/>
            <a:ext cx="1018222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191;gef8e2fa181_0_30"/>
          <p:cNvSpPr txBox="1"/>
          <p:nvPr/>
        </p:nvSpPr>
        <p:spPr>
          <a:xfrm>
            <a:off x="451041" y="1340768"/>
            <a:ext cx="104373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25400" lvl="0">
              <a:buClr>
                <a:srgbClr val="99CC00"/>
              </a:buClr>
              <a:buSzPts val="3200"/>
            </a:pPr>
            <a:r>
              <a:rPr lang="es-ES" sz="3200" b="1" i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Elektude</a:t>
            </a:r>
            <a:endParaRPr sz="2400" b="1" i="1" u="none" strike="noStrike" cap="none" dirty="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65005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ef8e2fa181_0_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s-ES" sz="4800" b="1" dirty="0"/>
              <a:t>UD4 </a:t>
            </a:r>
            <a:r>
              <a:rPr lang="es-ES" sz="4800" b="1" dirty="0" err="1"/>
              <a:t>Segurtasun</a:t>
            </a:r>
            <a:r>
              <a:rPr lang="es-ES" sz="4800" b="1" dirty="0"/>
              <a:t> </a:t>
            </a:r>
            <a:r>
              <a:rPr lang="es-ES" sz="4800" b="1" dirty="0" err="1"/>
              <a:t>pasiboa</a:t>
            </a:r>
            <a:r>
              <a:rPr lang="es-ES" sz="4800" b="1" dirty="0"/>
              <a:t> </a:t>
            </a:r>
            <a:r>
              <a:rPr lang="es-ES" sz="4800" b="1" dirty="0" smtClean="0"/>
              <a:t>(</a:t>
            </a:r>
            <a:r>
              <a:rPr lang="es-ES" sz="4800" b="1" dirty="0" err="1" smtClean="0"/>
              <a:t>tenkagailuak</a:t>
            </a:r>
            <a:r>
              <a:rPr lang="es-ES" sz="4800" b="1" dirty="0" smtClean="0"/>
              <a:t>)</a:t>
            </a:r>
            <a:r>
              <a:rPr lang="es-ES" sz="4800" b="1" dirty="0"/>
              <a:t/>
            </a:r>
            <a:br>
              <a:rPr lang="es-ES" sz="4800" b="1" dirty="0"/>
            </a:br>
            <a:endParaRPr sz="4800" b="1" dirty="0"/>
          </a:p>
        </p:txBody>
      </p:sp>
      <p:sp>
        <p:nvSpPr>
          <p:cNvPr id="186" name="Google Shape;186;gef8e2fa181_0_30"/>
          <p:cNvSpPr txBox="1">
            <a:spLocks noGrp="1"/>
          </p:cNvSpPr>
          <p:nvPr>
            <p:ph type="body" idx="1"/>
          </p:nvPr>
        </p:nvSpPr>
        <p:spPr>
          <a:xfrm>
            <a:off x="460376" y="2209089"/>
            <a:ext cx="8515944" cy="45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u-ES" sz="2400" dirty="0"/>
              <a:t>Uhalak gorputzaren aurreranzko desplazamenduan jarduten du gorputzari eserlekuaren kontra tinko eutsiz eta </a:t>
            </a:r>
            <a:r>
              <a:rPr lang="eu-ES" sz="2400" dirty="0" err="1"/>
              <a:t>dezelerazioan</a:t>
            </a:r>
            <a:r>
              <a:rPr lang="eu-ES" sz="2400" dirty="0"/>
              <a:t> gorputzaren inertzia murriztuz. Buru-euskarriak segurtasuna indartzen du.</a:t>
            </a:r>
          </a:p>
          <a:p>
            <a:r>
              <a:rPr lang="eu-ES" sz="2400" dirty="0" smtClean="0">
                <a:solidFill>
                  <a:schemeClr val="accent4"/>
                </a:solidFill>
              </a:rPr>
              <a:t>Eginkizuna</a:t>
            </a:r>
            <a:r>
              <a:rPr lang="eu-ES" sz="2400" dirty="0">
                <a:solidFill>
                  <a:schemeClr val="accent4"/>
                </a:solidFill>
              </a:rPr>
              <a:t>:</a:t>
            </a:r>
            <a:r>
              <a:rPr lang="eu-ES" sz="2400" dirty="0"/>
              <a:t> talka bat edo </a:t>
            </a:r>
            <a:r>
              <a:rPr lang="eu-ES" sz="2400" dirty="0" err="1"/>
              <a:t>dezelerazio</a:t>
            </a:r>
            <a:r>
              <a:rPr lang="eu-ES" sz="2400" dirty="0"/>
              <a:t> handi bat gertatzen denean, bidaiariak aurrerantz mugi daitezen galaraztea kalte fisikoak saihesteko (buruan eta toraxean bereziki). </a:t>
            </a:r>
          </a:p>
        </p:txBody>
      </p:sp>
      <p:pic>
        <p:nvPicPr>
          <p:cNvPr id="187" name="Google Shape;187;gef8e2fa181_0_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3251" y="53658"/>
            <a:ext cx="325486" cy="675383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ef8e2fa181_0_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/>
              <a:t>35</a:t>
            </a:fld>
            <a:endParaRPr/>
          </a:p>
        </p:txBody>
      </p:sp>
      <p:pic>
        <p:nvPicPr>
          <p:cNvPr id="190" name="Google Shape;190;gef8e2fa181_0_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90425" y="365113"/>
            <a:ext cx="1962150" cy="16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ef8e2fa181_0_30"/>
          <p:cNvSpPr txBox="1"/>
          <p:nvPr/>
        </p:nvSpPr>
        <p:spPr>
          <a:xfrm>
            <a:off x="551384" y="1258032"/>
            <a:ext cx="104373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25400">
              <a:buClr>
                <a:srgbClr val="99CC00"/>
              </a:buClr>
              <a:buSzPts val="3200"/>
            </a:pP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Segurtasun</a:t>
            </a: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uhalak</a:t>
            </a:r>
            <a:endParaRPr lang="es-ES" sz="3000" b="1" dirty="0"/>
          </a:p>
        </p:txBody>
      </p:sp>
      <p:sp>
        <p:nvSpPr>
          <p:cNvPr id="3" name="AutoShape 2" descr="Cuántos tipos de Cinturones de Seguridad existen y CÓMO FUNCION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4" descr="Cuántos tipos de Cinturones de Seguridad existen y CÓMO FUNCIONA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2325673"/>
            <a:ext cx="24765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5229199"/>
            <a:ext cx="2876550" cy="1395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57279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ef8e2fa181_0_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s-ES" sz="4800" b="1" dirty="0"/>
              <a:t>UD4 </a:t>
            </a:r>
            <a:r>
              <a:rPr lang="es-ES" sz="4800" b="1" dirty="0" err="1"/>
              <a:t>Segurtasun</a:t>
            </a:r>
            <a:r>
              <a:rPr lang="es-ES" sz="4800" b="1" dirty="0"/>
              <a:t> </a:t>
            </a:r>
            <a:r>
              <a:rPr lang="es-ES" sz="4800" b="1" dirty="0" err="1"/>
              <a:t>pasiboa</a:t>
            </a:r>
            <a:r>
              <a:rPr lang="es-ES" sz="4800" b="1" dirty="0"/>
              <a:t> </a:t>
            </a:r>
            <a:r>
              <a:rPr lang="es-ES" sz="4800" b="1" dirty="0" smtClean="0"/>
              <a:t>(</a:t>
            </a:r>
            <a:r>
              <a:rPr lang="es-ES" sz="4800" b="1" dirty="0" err="1" smtClean="0"/>
              <a:t>tenkagailuak</a:t>
            </a:r>
            <a:r>
              <a:rPr lang="es-ES" sz="4800" b="1" dirty="0" smtClean="0"/>
              <a:t>)</a:t>
            </a:r>
            <a:r>
              <a:rPr lang="es-ES" sz="4800" b="1" dirty="0"/>
              <a:t/>
            </a:r>
            <a:br>
              <a:rPr lang="es-ES" sz="4800" b="1" dirty="0"/>
            </a:br>
            <a:endParaRPr sz="4800" b="1" dirty="0"/>
          </a:p>
        </p:txBody>
      </p:sp>
      <p:sp>
        <p:nvSpPr>
          <p:cNvPr id="186" name="Google Shape;186;gef8e2fa181_0_30"/>
          <p:cNvSpPr txBox="1">
            <a:spLocks noGrp="1"/>
          </p:cNvSpPr>
          <p:nvPr>
            <p:ph type="body" idx="1"/>
          </p:nvPr>
        </p:nvSpPr>
        <p:spPr>
          <a:xfrm>
            <a:off x="320427" y="1844824"/>
            <a:ext cx="9890014" cy="45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u-ES" sz="2400" dirty="0" smtClean="0"/>
              <a:t>Uhal </a:t>
            </a:r>
            <a:r>
              <a:rPr lang="eu-ES" sz="2400" dirty="0"/>
              <a:t>konbentzional </a:t>
            </a:r>
            <a:r>
              <a:rPr lang="eu-ES" sz="2400" dirty="0" smtClean="0"/>
              <a:t>bat </a:t>
            </a:r>
            <a:r>
              <a:rPr lang="eu-ES" sz="2400" b="1" dirty="0" smtClean="0"/>
              <a:t>zinta</a:t>
            </a:r>
            <a:r>
              <a:rPr lang="eu-ES" sz="2400" dirty="0" smtClean="0"/>
              <a:t> </a:t>
            </a:r>
            <a:r>
              <a:rPr lang="eu-ES" sz="2400" dirty="0"/>
              <a:t>luze batez osatua dago, oso ehun-gai gogor batez egina da eta </a:t>
            </a:r>
            <a:r>
              <a:rPr lang="eu-ES" sz="2400" b="1" dirty="0"/>
              <a:t>txirrika </a:t>
            </a:r>
            <a:r>
              <a:rPr lang="eu-ES" sz="2400" dirty="0"/>
              <a:t>batean kiribildua dago</a:t>
            </a:r>
            <a:r>
              <a:rPr lang="eu-ES" sz="2400" dirty="0" smtClean="0"/>
              <a:t>. Bi </a:t>
            </a:r>
            <a:r>
              <a:rPr lang="eu-ES" sz="2400" dirty="0"/>
              <a:t>edo hiru </a:t>
            </a:r>
            <a:r>
              <a:rPr lang="eu-ES" sz="2400" b="1" dirty="0"/>
              <a:t>ainguraketa</a:t>
            </a:r>
            <a:r>
              <a:rPr lang="eu-ES" sz="2400" dirty="0"/>
              <a:t>-puntu eduki </a:t>
            </a:r>
            <a:r>
              <a:rPr lang="eu-ES" sz="2400" dirty="0" smtClean="0"/>
              <a:t>ditzake. </a:t>
            </a:r>
            <a:r>
              <a:rPr lang="eu-ES" sz="2400" b="1" dirty="0"/>
              <a:t>Itxigailuak</a:t>
            </a:r>
            <a:r>
              <a:rPr lang="eu-ES" sz="2400" dirty="0"/>
              <a:t>, eserlekuei edo </a:t>
            </a:r>
            <a:r>
              <a:rPr lang="eu-ES" sz="2400" dirty="0" err="1"/>
              <a:t>karroze-riaren</a:t>
            </a:r>
            <a:r>
              <a:rPr lang="eu-ES" sz="2400" dirty="0"/>
              <a:t> zoruari lotzen zaizkie.</a:t>
            </a:r>
          </a:p>
          <a:p>
            <a:r>
              <a:rPr lang="eu-ES" sz="2400" dirty="0" smtClean="0"/>
              <a:t>Uhalak, </a:t>
            </a:r>
            <a:r>
              <a:rPr lang="eu-ES" sz="2400" dirty="0"/>
              <a:t>automatikoki biltzeko sistema dauka, </a:t>
            </a:r>
            <a:r>
              <a:rPr lang="eu-ES" sz="2400" b="1" dirty="0"/>
              <a:t>kiribil-malguki</a:t>
            </a:r>
            <a:r>
              <a:rPr lang="eu-ES" sz="2400" dirty="0"/>
              <a:t> batez osatua. Horri esker, zintak bidaiariaren gorputzaren gainean presio txiki bat eginez jarrai dezake, tenkatuta </a:t>
            </a:r>
            <a:r>
              <a:rPr lang="eu-ES" sz="2400" dirty="0" smtClean="0"/>
              <a:t>jarraitzen du eta </a:t>
            </a:r>
            <a:r>
              <a:rPr lang="eu-ES" sz="2400" dirty="0"/>
              <a:t>automatikoki biltzen da erabiltzen ez denean</a:t>
            </a:r>
            <a:r>
              <a:rPr lang="eu-ES" sz="2400" dirty="0" smtClean="0"/>
              <a:t>. </a:t>
            </a:r>
            <a:endParaRPr sz="2400" dirty="0"/>
          </a:p>
        </p:txBody>
      </p:sp>
      <p:pic>
        <p:nvPicPr>
          <p:cNvPr id="187" name="Google Shape;187;gef8e2fa181_0_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3251" y="53658"/>
            <a:ext cx="325486" cy="675383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ef8e2fa181_0_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/>
              <a:t>36</a:t>
            </a:fld>
            <a:endParaRPr/>
          </a:p>
        </p:txBody>
      </p:sp>
      <p:pic>
        <p:nvPicPr>
          <p:cNvPr id="190" name="Google Shape;190;gef8e2fa181_0_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90425" y="365113"/>
            <a:ext cx="1962150" cy="16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ef8e2fa181_0_30"/>
          <p:cNvSpPr txBox="1"/>
          <p:nvPr/>
        </p:nvSpPr>
        <p:spPr>
          <a:xfrm>
            <a:off x="534200" y="1002470"/>
            <a:ext cx="104373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25400">
              <a:buClr>
                <a:srgbClr val="99CC00"/>
              </a:buClr>
              <a:buSzPts val="3200"/>
            </a:pPr>
            <a:r>
              <a:rPr lang="es-ES" sz="3200" b="1" dirty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1</a:t>
            </a: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-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Segurtasun</a:t>
            </a: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uhal</a:t>
            </a: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konbentzionala</a:t>
            </a: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:</a:t>
            </a:r>
            <a:endParaRPr lang="es-ES" sz="3000" b="1" dirty="0"/>
          </a:p>
        </p:txBody>
      </p:sp>
      <p:pic>
        <p:nvPicPr>
          <p:cNvPr id="10" name="image133.jpeg"/>
          <p:cNvPicPr/>
          <p:nvPr/>
        </p:nvPicPr>
        <p:blipFill rotWithShape="1">
          <a:blip r:embed="rId5" cstate="print"/>
          <a:srcRect t="4576" b="16417"/>
          <a:stretch/>
        </p:blipFill>
        <p:spPr>
          <a:xfrm>
            <a:off x="5447928" y="4365104"/>
            <a:ext cx="4104456" cy="2596181"/>
          </a:xfrm>
          <a:prstGeom prst="rect">
            <a:avLst/>
          </a:prstGeom>
        </p:spPr>
      </p:pic>
      <p:pic>
        <p:nvPicPr>
          <p:cNvPr id="11266" name="Picture 2" descr="ETAI soluciona una avería del cinturón de seguridad por mal enrollamiento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0" r="24039"/>
          <a:stretch/>
        </p:blipFill>
        <p:spPr bwMode="auto">
          <a:xfrm>
            <a:off x="10374073" y="2492896"/>
            <a:ext cx="1578502" cy="238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353" y="5085184"/>
            <a:ext cx="2448272" cy="1561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57659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ef8e2fa181_0_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s-ES" sz="4800" b="1" dirty="0"/>
              <a:t>UD4 </a:t>
            </a:r>
            <a:r>
              <a:rPr lang="es-ES" sz="4800" b="1" dirty="0" err="1"/>
              <a:t>Segurtasun</a:t>
            </a:r>
            <a:r>
              <a:rPr lang="es-ES" sz="4800" b="1" dirty="0"/>
              <a:t> </a:t>
            </a:r>
            <a:r>
              <a:rPr lang="es-ES" sz="4800" b="1" dirty="0" err="1"/>
              <a:t>pasiboa</a:t>
            </a:r>
            <a:r>
              <a:rPr lang="es-ES" sz="4800" b="1" dirty="0"/>
              <a:t> </a:t>
            </a:r>
            <a:r>
              <a:rPr lang="es-ES" sz="4800" b="1" dirty="0" smtClean="0"/>
              <a:t>(</a:t>
            </a:r>
            <a:r>
              <a:rPr lang="es-ES" sz="4800" b="1" dirty="0" err="1" smtClean="0"/>
              <a:t>tenkagailuak</a:t>
            </a:r>
            <a:r>
              <a:rPr lang="es-ES" sz="4800" b="1" dirty="0" smtClean="0"/>
              <a:t>)</a:t>
            </a:r>
            <a:r>
              <a:rPr lang="es-ES" sz="4800" b="1" dirty="0"/>
              <a:t/>
            </a:r>
            <a:br>
              <a:rPr lang="es-ES" sz="4800" b="1" dirty="0"/>
            </a:br>
            <a:endParaRPr sz="4800" b="1" dirty="0"/>
          </a:p>
        </p:txBody>
      </p:sp>
      <p:pic>
        <p:nvPicPr>
          <p:cNvPr id="187" name="Google Shape;187;gef8e2fa181_0_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3251" y="53658"/>
            <a:ext cx="325486" cy="675383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ef8e2fa181_0_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/>
              <a:t>37</a:t>
            </a:fld>
            <a:endParaRPr/>
          </a:p>
        </p:txBody>
      </p:sp>
      <p:pic>
        <p:nvPicPr>
          <p:cNvPr id="190" name="Google Shape;190;gef8e2fa181_0_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90425" y="365113"/>
            <a:ext cx="1962150" cy="16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ef8e2fa181_0_30"/>
          <p:cNvSpPr txBox="1"/>
          <p:nvPr/>
        </p:nvSpPr>
        <p:spPr>
          <a:xfrm>
            <a:off x="551384" y="980728"/>
            <a:ext cx="104373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25400">
              <a:buClr>
                <a:srgbClr val="99CC00"/>
              </a:buClr>
              <a:buSzPts val="3200"/>
            </a:pPr>
            <a:r>
              <a:rPr lang="es-ES" sz="3200" b="1" dirty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1</a:t>
            </a: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-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Segurtasun</a:t>
            </a: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uhal</a:t>
            </a: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konbentzionala</a:t>
            </a: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:</a:t>
            </a:r>
            <a:endParaRPr lang="es-ES" sz="3000" b="1" dirty="0"/>
          </a:p>
        </p:txBody>
      </p:sp>
      <p:sp>
        <p:nvSpPr>
          <p:cNvPr id="11" name="Google Shape;186;gef8e2fa181_0_30"/>
          <p:cNvSpPr txBox="1">
            <a:spLocks/>
          </p:cNvSpPr>
          <p:nvPr/>
        </p:nvSpPr>
        <p:spPr>
          <a:xfrm>
            <a:off x="551384" y="1556792"/>
            <a:ext cx="10081120" cy="45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u-ES" sz="2400" b="1" dirty="0"/>
              <a:t>Blokeo-mekanismo</a:t>
            </a:r>
            <a:r>
              <a:rPr lang="eu-ES" sz="2400" dirty="0"/>
              <a:t> bat ere badauka, txirrikaren muturrean kokatua</a:t>
            </a:r>
            <a:r>
              <a:rPr lang="eu-ES" sz="2400" dirty="0" smtClean="0"/>
              <a:t>.</a:t>
            </a:r>
          </a:p>
          <a:p>
            <a:r>
              <a:rPr lang="eu-ES" sz="2400" dirty="0"/>
              <a:t>Blokeo-mekanismoaren behealdean, altzairuzko bola bat edo inertzia-sentsore bat dago, alboko bat- bateko edozein mugimendu edo edozein </a:t>
            </a:r>
            <a:r>
              <a:rPr lang="eu-ES" sz="2400" dirty="0" err="1"/>
              <a:t>dezelerazio</a:t>
            </a:r>
            <a:r>
              <a:rPr lang="eu-ES" sz="2400" dirty="0"/>
              <a:t> handi detektatu behar duena. Horrelakorik gertatzean, </a:t>
            </a:r>
            <a:r>
              <a:rPr lang="eu-ES" sz="2400" b="1" dirty="0"/>
              <a:t>bola</a:t>
            </a:r>
            <a:r>
              <a:rPr lang="eu-ES" sz="2400" dirty="0"/>
              <a:t> eserlekutik </a:t>
            </a:r>
            <a:r>
              <a:rPr lang="eu-ES" sz="2400" b="1" dirty="0"/>
              <a:t>altxatzen </a:t>
            </a:r>
            <a:r>
              <a:rPr lang="eu-ES" sz="2400" b="1" dirty="0" smtClean="0"/>
              <a:t>da </a:t>
            </a:r>
            <a:r>
              <a:rPr lang="eu-ES" sz="2400" dirty="0" smtClean="0"/>
              <a:t>txirrikaren </a:t>
            </a:r>
            <a:r>
              <a:rPr lang="eu-ES" sz="2400" dirty="0"/>
              <a:t>gurpil horzduna blokeatzeko.</a:t>
            </a:r>
            <a:r>
              <a:rPr lang="eu-ES" sz="2400" dirty="0" smtClean="0"/>
              <a:t> </a:t>
            </a:r>
          </a:p>
          <a:p>
            <a:endParaRPr lang="eu-ES" sz="2400" dirty="0"/>
          </a:p>
          <a:p>
            <a:endParaRPr lang="eu-ES" sz="2400" dirty="0" smtClean="0"/>
          </a:p>
          <a:p>
            <a:endParaRPr lang="eu-ES" sz="2400" dirty="0"/>
          </a:p>
          <a:p>
            <a:endParaRPr lang="eu-ES" sz="2400" dirty="0" smtClean="0"/>
          </a:p>
          <a:p>
            <a:endParaRPr lang="eu-ES" sz="2400" dirty="0" smtClean="0"/>
          </a:p>
          <a:p>
            <a:r>
              <a:rPr lang="eu-ES" sz="2400" dirty="0"/>
              <a:t>Zenbait fabrikatzailek </a:t>
            </a:r>
            <a:r>
              <a:rPr lang="eu-ES" sz="2400" b="1" dirty="0"/>
              <a:t>etengailu</a:t>
            </a:r>
            <a:r>
              <a:rPr lang="eu-ES" sz="2400" dirty="0"/>
              <a:t> txiki bat eransten dio itxigailuari, tresna-mahaian </a:t>
            </a:r>
            <a:r>
              <a:rPr lang="eu-ES" sz="2400" b="1" dirty="0"/>
              <a:t>lekuko-argia</a:t>
            </a:r>
            <a:r>
              <a:rPr lang="eu-ES" sz="2400" dirty="0"/>
              <a:t> pizten duena bidaiariak uhala lotuta ez badauka.</a:t>
            </a:r>
            <a:endParaRPr lang="es-ES" sz="2400" dirty="0"/>
          </a:p>
          <a:p>
            <a:endParaRPr lang="eu-E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806" y="3592744"/>
            <a:ext cx="2209825" cy="191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091" y="3769827"/>
            <a:ext cx="216217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132.jpeg"/>
          <p:cNvPicPr/>
          <p:nvPr/>
        </p:nvPicPr>
        <p:blipFill rotWithShape="1">
          <a:blip r:embed="rId7" cstate="print"/>
          <a:srcRect l="9338" t="3486" r="12004" b="6255"/>
          <a:stretch/>
        </p:blipFill>
        <p:spPr>
          <a:xfrm>
            <a:off x="7464152" y="3592744"/>
            <a:ext cx="2742297" cy="217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2618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ef8e2fa181_0_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s-ES" sz="4800" b="1" dirty="0"/>
              <a:t>UD4 </a:t>
            </a:r>
            <a:r>
              <a:rPr lang="es-ES" sz="4800" b="1" dirty="0" err="1"/>
              <a:t>Segurtasun</a:t>
            </a:r>
            <a:r>
              <a:rPr lang="es-ES" sz="4800" b="1" dirty="0"/>
              <a:t> </a:t>
            </a:r>
            <a:r>
              <a:rPr lang="es-ES" sz="4800" b="1" dirty="0" err="1"/>
              <a:t>pasiboa</a:t>
            </a:r>
            <a:r>
              <a:rPr lang="es-ES" sz="4800" b="1" dirty="0"/>
              <a:t> </a:t>
            </a:r>
            <a:r>
              <a:rPr lang="es-ES" sz="4800" b="1" dirty="0" smtClean="0"/>
              <a:t>(</a:t>
            </a:r>
            <a:r>
              <a:rPr lang="es-ES" sz="4800" b="1" dirty="0" err="1" smtClean="0"/>
              <a:t>tenkagailuak</a:t>
            </a:r>
            <a:r>
              <a:rPr lang="es-ES" sz="4800" b="1" dirty="0" smtClean="0"/>
              <a:t>)</a:t>
            </a:r>
            <a:r>
              <a:rPr lang="es-ES" sz="4800" b="1" dirty="0"/>
              <a:t/>
            </a:r>
            <a:br>
              <a:rPr lang="es-ES" sz="4800" b="1" dirty="0"/>
            </a:br>
            <a:endParaRPr sz="4800" b="1" dirty="0"/>
          </a:p>
        </p:txBody>
      </p:sp>
      <p:pic>
        <p:nvPicPr>
          <p:cNvPr id="187" name="Google Shape;187;gef8e2fa181_0_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3251" y="53658"/>
            <a:ext cx="325486" cy="675383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ef8e2fa181_0_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/>
              <a:t>38</a:t>
            </a:fld>
            <a:endParaRPr/>
          </a:p>
        </p:txBody>
      </p:sp>
      <p:pic>
        <p:nvPicPr>
          <p:cNvPr id="190" name="Google Shape;190;gef8e2fa181_0_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90425" y="365113"/>
            <a:ext cx="1962150" cy="16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ef8e2fa181_0_30"/>
          <p:cNvSpPr txBox="1"/>
          <p:nvPr/>
        </p:nvSpPr>
        <p:spPr>
          <a:xfrm>
            <a:off x="551384" y="980728"/>
            <a:ext cx="104373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25400">
              <a:buClr>
                <a:srgbClr val="99CC00"/>
              </a:buClr>
              <a:buSzPts val="3200"/>
            </a:pP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2-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Tenkagailuak</a:t>
            </a: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:</a:t>
            </a:r>
            <a:endParaRPr lang="es-ES" sz="3000" b="1" dirty="0"/>
          </a:p>
        </p:txBody>
      </p:sp>
      <p:sp>
        <p:nvSpPr>
          <p:cNvPr id="11" name="Google Shape;186;gef8e2fa181_0_30"/>
          <p:cNvSpPr txBox="1">
            <a:spLocks/>
          </p:cNvSpPr>
          <p:nvPr/>
        </p:nvSpPr>
        <p:spPr>
          <a:xfrm>
            <a:off x="551384" y="1556792"/>
            <a:ext cx="10081120" cy="45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lvl="1" algn="just">
              <a:spcBef>
                <a:spcPts val="1000"/>
              </a:spcBef>
            </a:pPr>
            <a:r>
              <a:rPr lang="es-ES" altLang="es-ES" dirty="0" err="1"/>
              <a:t>Tenkatzaile</a:t>
            </a:r>
            <a:r>
              <a:rPr lang="es-ES" altLang="es-ES" dirty="0"/>
              <a:t> </a:t>
            </a:r>
            <a:r>
              <a:rPr lang="es-ES" altLang="es-ES" dirty="0" err="1"/>
              <a:t>piroteknikodun</a:t>
            </a:r>
            <a:r>
              <a:rPr lang="es-ES" altLang="es-ES" dirty="0"/>
              <a:t> </a:t>
            </a:r>
            <a:r>
              <a:rPr lang="es-ES" altLang="es-ES" dirty="0" err="1"/>
              <a:t>segurtasun-gerrikoekin</a:t>
            </a:r>
            <a:r>
              <a:rPr lang="es-ES" altLang="es-ES" dirty="0"/>
              <a:t>, </a:t>
            </a:r>
            <a:r>
              <a:rPr lang="es-ES" altLang="es-ES" dirty="0" err="1"/>
              <a:t>talka</a:t>
            </a:r>
            <a:r>
              <a:rPr lang="es-ES" altLang="es-ES" dirty="0"/>
              <a:t> </a:t>
            </a:r>
            <a:r>
              <a:rPr lang="es-ES" altLang="es-ES" dirty="0" err="1" smtClean="0"/>
              <a:t>edo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istripua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izanez</a:t>
            </a:r>
            <a:r>
              <a:rPr lang="es-ES" altLang="es-ES" dirty="0" smtClean="0"/>
              <a:t> </a:t>
            </a:r>
            <a:r>
              <a:rPr lang="es-ES" altLang="es-ES" dirty="0" err="1"/>
              <a:t>gero</a:t>
            </a:r>
            <a:r>
              <a:rPr lang="es-ES" altLang="es-ES" dirty="0"/>
              <a:t>, </a:t>
            </a:r>
            <a:r>
              <a:rPr lang="es-ES" altLang="es-ES" dirty="0" err="1"/>
              <a:t>bidaiarien</a:t>
            </a:r>
            <a:r>
              <a:rPr lang="es-ES" altLang="es-ES" dirty="0"/>
              <a:t> </a:t>
            </a:r>
            <a:r>
              <a:rPr lang="es-ES" altLang="es-ES" dirty="0" err="1"/>
              <a:t>babesa</a:t>
            </a:r>
            <a:r>
              <a:rPr lang="es-ES" altLang="es-ES" dirty="0"/>
              <a:t> </a:t>
            </a:r>
            <a:r>
              <a:rPr lang="es-ES" altLang="es-ES" dirty="0" err="1"/>
              <a:t>hobetzen</a:t>
            </a:r>
            <a:r>
              <a:rPr lang="es-ES" altLang="es-ES" dirty="0"/>
              <a:t> da. </a:t>
            </a:r>
            <a:endParaRPr lang="es-ES" altLang="es-ES" dirty="0" smtClean="0"/>
          </a:p>
          <a:p>
            <a:pPr marL="457200" lvl="1" algn="just">
              <a:spcBef>
                <a:spcPts val="1000"/>
              </a:spcBef>
            </a:pPr>
            <a:r>
              <a:rPr lang="es-ES" altLang="es-ES" dirty="0" err="1" smtClean="0"/>
              <a:t>Tenkatzaileak</a:t>
            </a:r>
            <a:r>
              <a:rPr lang="es-ES" altLang="es-ES" dirty="0" smtClean="0"/>
              <a:t> </a:t>
            </a:r>
            <a:r>
              <a:rPr lang="es-ES" altLang="es-ES" dirty="0" err="1"/>
              <a:t>erreakzionatu</a:t>
            </a:r>
            <a:r>
              <a:rPr lang="es-ES" altLang="es-ES" dirty="0"/>
              <a:t> </a:t>
            </a:r>
            <a:r>
              <a:rPr lang="es-ES" altLang="es-ES" dirty="0" err="1"/>
              <a:t>egiten</a:t>
            </a:r>
            <a:r>
              <a:rPr lang="es-ES" altLang="es-ES" dirty="0"/>
              <a:t> du, </a:t>
            </a:r>
            <a:r>
              <a:rPr lang="es-ES" altLang="es-ES" dirty="0" err="1"/>
              <a:t>bai</a:t>
            </a:r>
            <a:r>
              <a:rPr lang="es-ES" altLang="es-ES" dirty="0"/>
              <a:t> era </a:t>
            </a:r>
            <a:r>
              <a:rPr lang="es-ES" altLang="es-ES" dirty="0" err="1"/>
              <a:t>mekanikoan</a:t>
            </a:r>
            <a:r>
              <a:rPr lang="es-ES" altLang="es-ES" dirty="0"/>
              <a:t> </a:t>
            </a:r>
            <a:r>
              <a:rPr lang="es-ES" altLang="es-ES" dirty="0" err="1"/>
              <a:t>zein</a:t>
            </a:r>
            <a:r>
              <a:rPr lang="es-ES" altLang="es-ES" dirty="0"/>
              <a:t> </a:t>
            </a:r>
            <a:r>
              <a:rPr lang="es-ES" altLang="es-ES" dirty="0" err="1"/>
              <a:t>piroteknikoan</a:t>
            </a:r>
            <a:r>
              <a:rPr lang="es-ES" altLang="es-ES" dirty="0"/>
              <a:t> </a:t>
            </a:r>
            <a:r>
              <a:rPr lang="es-ES" altLang="es-ES" dirty="0" err="1"/>
              <a:t>aktibatuta</a:t>
            </a:r>
            <a:r>
              <a:rPr lang="es-ES" altLang="es-ES" dirty="0"/>
              <a:t>, eta </a:t>
            </a:r>
            <a:r>
              <a:rPr lang="es-ES" altLang="es-ES" dirty="0" err="1"/>
              <a:t>segurtasun-gerrikoa</a:t>
            </a:r>
            <a:r>
              <a:rPr lang="es-ES" altLang="es-ES" dirty="0"/>
              <a:t> </a:t>
            </a:r>
            <a:r>
              <a:rPr lang="es-ES" altLang="es-ES" dirty="0" err="1"/>
              <a:t>automatikoki</a:t>
            </a:r>
            <a:r>
              <a:rPr lang="es-ES" altLang="es-ES" dirty="0"/>
              <a:t> </a:t>
            </a:r>
            <a:r>
              <a:rPr lang="es-ES" altLang="es-ES" dirty="0" err="1"/>
              <a:t>tenkatzen</a:t>
            </a:r>
            <a:r>
              <a:rPr lang="es-ES" altLang="es-ES" dirty="0"/>
              <a:t> du 10 </a:t>
            </a:r>
            <a:r>
              <a:rPr lang="es-ES" altLang="es-ES" dirty="0" err="1"/>
              <a:t>milisegundoren</a:t>
            </a:r>
            <a:r>
              <a:rPr lang="es-ES" altLang="es-ES" dirty="0"/>
              <a:t> </a:t>
            </a:r>
            <a:r>
              <a:rPr lang="es-ES" altLang="es-ES" dirty="0" err="1"/>
              <a:t>buruan</a:t>
            </a:r>
            <a:endParaRPr lang="es-ES" altLang="es-ES" dirty="0"/>
          </a:p>
          <a:p>
            <a:endParaRPr lang="eu-ES" sz="2400" b="1" dirty="0" smtClean="0"/>
          </a:p>
          <a:p>
            <a:endParaRPr lang="eu-ES" sz="2400" dirty="0"/>
          </a:p>
        </p:txBody>
      </p:sp>
    </p:spTree>
    <p:extLst>
      <p:ext uri="{BB962C8B-B14F-4D97-AF65-F5344CB8AC3E}">
        <p14:creationId xmlns:p14="http://schemas.microsoft.com/office/powerpoint/2010/main" val="6044444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ef8e2fa181_0_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s-ES" sz="4800" b="1" dirty="0"/>
              <a:t>UD4 </a:t>
            </a:r>
            <a:r>
              <a:rPr lang="es-ES" sz="4800" b="1" dirty="0" err="1"/>
              <a:t>Segurtasun</a:t>
            </a:r>
            <a:r>
              <a:rPr lang="es-ES" sz="4800" b="1" dirty="0"/>
              <a:t> </a:t>
            </a:r>
            <a:r>
              <a:rPr lang="es-ES" sz="4800" b="1" dirty="0" err="1"/>
              <a:t>pasiboa</a:t>
            </a:r>
            <a:r>
              <a:rPr lang="es-ES" sz="4800" b="1" dirty="0"/>
              <a:t> </a:t>
            </a:r>
            <a:r>
              <a:rPr lang="es-ES" sz="4800" b="1" dirty="0" smtClean="0"/>
              <a:t>(</a:t>
            </a:r>
            <a:r>
              <a:rPr lang="es-ES" sz="4800" b="1" dirty="0" err="1" smtClean="0"/>
              <a:t>tenkagailuak</a:t>
            </a:r>
            <a:r>
              <a:rPr lang="es-ES" sz="4800" b="1" dirty="0" smtClean="0"/>
              <a:t>)</a:t>
            </a:r>
            <a:r>
              <a:rPr lang="es-ES" sz="4800" b="1" dirty="0"/>
              <a:t/>
            </a:r>
            <a:br>
              <a:rPr lang="es-ES" sz="4800" b="1" dirty="0"/>
            </a:br>
            <a:endParaRPr sz="4800" b="1" dirty="0"/>
          </a:p>
        </p:txBody>
      </p:sp>
      <p:pic>
        <p:nvPicPr>
          <p:cNvPr id="187" name="Google Shape;187;gef8e2fa181_0_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3251" y="53658"/>
            <a:ext cx="325486" cy="675383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ef8e2fa181_0_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/>
              <a:t>39</a:t>
            </a:fld>
            <a:endParaRPr/>
          </a:p>
        </p:txBody>
      </p:sp>
      <p:pic>
        <p:nvPicPr>
          <p:cNvPr id="190" name="Google Shape;190;gef8e2fa181_0_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90425" y="365113"/>
            <a:ext cx="1962150" cy="16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ef8e2fa181_0_30"/>
          <p:cNvSpPr txBox="1"/>
          <p:nvPr/>
        </p:nvSpPr>
        <p:spPr>
          <a:xfrm>
            <a:off x="551384" y="980728"/>
            <a:ext cx="104373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25400">
              <a:buClr>
                <a:srgbClr val="99CC00"/>
              </a:buClr>
              <a:buSzPts val="3200"/>
            </a:pP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2-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Tenkagailuak</a:t>
            </a: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: </a:t>
            </a:r>
            <a:r>
              <a:rPr lang="es-ES" sz="3200" b="1" dirty="0" err="1" smtClean="0">
                <a:solidFill>
                  <a:srgbClr val="00B0F0"/>
                </a:solidFill>
                <a:latin typeface="Calibri"/>
                <a:cs typeface="Calibri"/>
                <a:sym typeface="Calibri"/>
              </a:rPr>
              <a:t>motak</a:t>
            </a:r>
            <a:endParaRPr lang="es-ES" sz="3000" b="1" dirty="0">
              <a:solidFill>
                <a:srgbClr val="00B0F0"/>
              </a:solidFill>
            </a:endParaRPr>
          </a:p>
        </p:txBody>
      </p:sp>
      <p:sp>
        <p:nvSpPr>
          <p:cNvPr id="11" name="Google Shape;186;gef8e2fa181_0_30"/>
          <p:cNvSpPr txBox="1">
            <a:spLocks/>
          </p:cNvSpPr>
          <p:nvPr/>
        </p:nvSpPr>
        <p:spPr>
          <a:xfrm>
            <a:off x="551384" y="1556792"/>
            <a:ext cx="10081120" cy="45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u-ES" sz="2400" b="1" dirty="0"/>
              <a:t>Aktibazio mekanikoko </a:t>
            </a:r>
            <a:r>
              <a:rPr lang="eu-ES" sz="2400" b="1" dirty="0" err="1"/>
              <a:t>tenkagailua</a:t>
            </a:r>
            <a:endParaRPr lang="es-ES" sz="2400" b="1" dirty="0"/>
          </a:p>
          <a:p>
            <a:pPr marL="1433513"/>
            <a:r>
              <a:rPr lang="eu-ES" sz="2400" b="1" dirty="0">
                <a:solidFill>
                  <a:srgbClr val="FFC000"/>
                </a:solidFill>
              </a:rPr>
              <a:t>Kable bidezko </a:t>
            </a:r>
            <a:r>
              <a:rPr lang="eu-ES" sz="2400" b="1" dirty="0" err="1">
                <a:solidFill>
                  <a:srgbClr val="FFC000"/>
                </a:solidFill>
              </a:rPr>
              <a:t>tenkagailua</a:t>
            </a:r>
            <a:endParaRPr lang="es-ES" sz="2400" b="1" dirty="0">
              <a:solidFill>
                <a:srgbClr val="FFC000"/>
              </a:solidFill>
            </a:endParaRPr>
          </a:p>
          <a:p>
            <a:pPr marL="1433513"/>
            <a:r>
              <a:rPr lang="eu-ES" sz="2400" b="1" dirty="0">
                <a:solidFill>
                  <a:srgbClr val="FFC000"/>
                </a:solidFill>
              </a:rPr>
              <a:t>Bola-zirkulazio bidezko </a:t>
            </a:r>
            <a:r>
              <a:rPr lang="eu-ES" sz="2400" b="1" dirty="0" err="1">
                <a:solidFill>
                  <a:srgbClr val="FFC000"/>
                </a:solidFill>
              </a:rPr>
              <a:t>tenkagailua</a:t>
            </a:r>
            <a:endParaRPr lang="es-ES" sz="2400" b="1" dirty="0">
              <a:solidFill>
                <a:srgbClr val="FFC000"/>
              </a:solidFill>
            </a:endParaRPr>
          </a:p>
          <a:p>
            <a:pPr marL="1433513"/>
            <a:r>
              <a:rPr lang="eu-ES" sz="2400" b="1" dirty="0" err="1">
                <a:solidFill>
                  <a:srgbClr val="FFC000"/>
                </a:solidFill>
              </a:rPr>
              <a:t>Wankel</a:t>
            </a:r>
            <a:r>
              <a:rPr lang="eu-ES" sz="2400" b="1" dirty="0">
                <a:solidFill>
                  <a:srgbClr val="FFC000"/>
                </a:solidFill>
              </a:rPr>
              <a:t> </a:t>
            </a:r>
            <a:r>
              <a:rPr lang="eu-ES" sz="2400" b="1" dirty="0" err="1">
                <a:solidFill>
                  <a:srgbClr val="FFC000"/>
                </a:solidFill>
              </a:rPr>
              <a:t>tenkagailua</a:t>
            </a:r>
            <a:endParaRPr lang="es-ES" sz="2400" b="1" dirty="0">
              <a:solidFill>
                <a:srgbClr val="FFC000"/>
              </a:solidFill>
            </a:endParaRPr>
          </a:p>
          <a:p>
            <a:r>
              <a:rPr lang="eu-ES" sz="2400" b="1" dirty="0"/>
              <a:t>Aktibazio elektrikoko </a:t>
            </a:r>
            <a:r>
              <a:rPr lang="eu-ES" sz="2400" b="1" dirty="0" err="1" smtClean="0"/>
              <a:t>tenkagailua</a:t>
            </a:r>
            <a:endParaRPr lang="eu-ES" sz="2400" b="1" dirty="0" smtClean="0"/>
          </a:p>
          <a:p>
            <a:r>
              <a:rPr lang="eu-ES" sz="2400" b="1" dirty="0" smtClean="0"/>
              <a:t>Presioaren </a:t>
            </a:r>
            <a:r>
              <a:rPr lang="eu-ES" sz="2400" b="1" dirty="0"/>
              <a:t>aurkako </a:t>
            </a:r>
            <a:r>
              <a:rPr lang="eu-ES" sz="2400" b="1" dirty="0" smtClean="0"/>
              <a:t>sistema dutenak</a:t>
            </a:r>
            <a:endParaRPr lang="es-ES" sz="2400" b="1" dirty="0"/>
          </a:p>
          <a:p>
            <a:r>
              <a:rPr lang="eu-ES" sz="2400" b="1" dirty="0"/>
              <a:t>Garraiorako </a:t>
            </a:r>
            <a:r>
              <a:rPr lang="eu-ES" sz="2400" b="1" dirty="0" smtClean="0"/>
              <a:t>segurtasun-sistema dutenak</a:t>
            </a:r>
            <a:endParaRPr lang="es-ES" sz="2400" b="1" dirty="0"/>
          </a:p>
          <a:p>
            <a:pPr marL="114300" indent="0">
              <a:buNone/>
            </a:pPr>
            <a:r>
              <a:rPr lang="eu-ES" sz="2400" b="1" dirty="0"/>
              <a:t/>
            </a:r>
            <a:br>
              <a:rPr lang="eu-ES" sz="2400" b="1" dirty="0"/>
            </a:br>
            <a:endParaRPr lang="eu-ES" sz="2400" dirty="0"/>
          </a:p>
        </p:txBody>
      </p:sp>
    </p:spTree>
    <p:extLst>
      <p:ext uri="{BB962C8B-B14F-4D97-AF65-F5344CB8AC3E}">
        <p14:creationId xmlns:p14="http://schemas.microsoft.com/office/powerpoint/2010/main" val="3033755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f2e794f0a0_0_0"/>
          <p:cNvSpPr txBox="1">
            <a:spLocks noGrp="1"/>
          </p:cNvSpPr>
          <p:nvPr>
            <p:ph type="title"/>
          </p:nvPr>
        </p:nvSpPr>
        <p:spPr>
          <a:xfrm>
            <a:off x="1055440" y="1980307"/>
            <a:ext cx="10515600" cy="710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s-ES" sz="4800" b="1" dirty="0" smtClean="0"/>
              <a:t>UD4 </a:t>
            </a:r>
            <a:r>
              <a:rPr lang="es-ES" sz="4800" b="1" dirty="0" err="1" smtClean="0"/>
              <a:t>Segurtasun</a:t>
            </a:r>
            <a:r>
              <a:rPr lang="es-ES" sz="4800" b="1" dirty="0" smtClean="0"/>
              <a:t> </a:t>
            </a:r>
            <a:r>
              <a:rPr lang="es-ES" sz="4800" b="1" dirty="0" err="1" smtClean="0"/>
              <a:t>pasiboa</a:t>
            </a:r>
            <a:r>
              <a:rPr lang="es-ES" sz="4800" b="1" dirty="0" smtClean="0"/>
              <a:t/>
            </a:r>
            <a:br>
              <a:rPr lang="es-ES" sz="4800" b="1" dirty="0" smtClean="0"/>
            </a:br>
            <a:r>
              <a:rPr lang="es-ES" sz="4800" b="1" dirty="0" smtClean="0"/>
              <a:t>                    a) Airbag-a</a:t>
            </a:r>
            <a:br>
              <a:rPr lang="es-ES" sz="4800" b="1" dirty="0" smtClean="0"/>
            </a:br>
            <a:r>
              <a:rPr lang="es-ES" sz="4800" b="1" dirty="0" smtClean="0"/>
              <a:t>                    b) </a:t>
            </a:r>
            <a:r>
              <a:rPr lang="es-ES" sz="4800" b="1" dirty="0" err="1" smtClean="0"/>
              <a:t>Tenkagailuak</a:t>
            </a:r>
            <a:endParaRPr sz="48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 sz="48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 sz="4800" b="1" dirty="0"/>
          </a:p>
        </p:txBody>
      </p:sp>
      <p:pic>
        <p:nvPicPr>
          <p:cNvPr id="113" name="Google Shape;113;gf2e794f0a0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3251" y="53658"/>
            <a:ext cx="325486" cy="6753831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gf2e794f0a0_0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/>
              <a:t>4</a:t>
            </a:fld>
            <a:endParaRPr dirty="0"/>
          </a:p>
        </p:txBody>
      </p:sp>
      <p:pic>
        <p:nvPicPr>
          <p:cNvPr id="116" name="Google Shape;116;gf2e794f0a0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07856" y="-3146"/>
            <a:ext cx="1962150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gf2e794f0a0_0_0"/>
          <p:cNvPicPr preferRelativeResize="0"/>
          <p:nvPr/>
        </p:nvPicPr>
        <p:blipFill rotWithShape="1">
          <a:blip r:embed="rId5">
            <a:alphaModFix/>
          </a:blip>
          <a:srcRect l="13807" r="18675"/>
          <a:stretch/>
        </p:blipFill>
        <p:spPr>
          <a:xfrm>
            <a:off x="6960096" y="188640"/>
            <a:ext cx="1601000" cy="2371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4144393"/>
            <a:ext cx="4752528" cy="1523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Llamada de nube"/>
          <p:cNvSpPr/>
          <p:nvPr/>
        </p:nvSpPr>
        <p:spPr>
          <a:xfrm>
            <a:off x="0" y="3140966"/>
            <a:ext cx="6088710" cy="3377437"/>
          </a:xfrm>
          <a:prstGeom prst="cloudCallout">
            <a:avLst>
              <a:gd name="adj1" fmla="val 40288"/>
              <a:gd name="adj2" fmla="val 5333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Llamada de nube"/>
          <p:cNvSpPr/>
          <p:nvPr/>
        </p:nvSpPr>
        <p:spPr>
          <a:xfrm>
            <a:off x="6127970" y="3068960"/>
            <a:ext cx="6088710" cy="3377437"/>
          </a:xfrm>
          <a:prstGeom prst="cloudCallout">
            <a:avLst>
              <a:gd name="adj1" fmla="val -52419"/>
              <a:gd name="adj2" fmla="val 6036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7462">
            <a:off x="6660015" y="3968673"/>
            <a:ext cx="512445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384" y="1654204"/>
            <a:ext cx="2482602" cy="226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1756095"/>
            <a:ext cx="2617403" cy="196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gef8e2fa181_0_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3251" y="53658"/>
            <a:ext cx="325486" cy="675383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ef8e2fa181_0_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/>
              <a:t>40</a:t>
            </a:fld>
            <a:endParaRPr/>
          </a:p>
        </p:txBody>
      </p:sp>
      <p:sp>
        <p:nvSpPr>
          <p:cNvPr id="191" name="Google Shape;191;gef8e2fa181_0_30"/>
          <p:cNvSpPr txBox="1"/>
          <p:nvPr/>
        </p:nvSpPr>
        <p:spPr>
          <a:xfrm>
            <a:off x="540624" y="75264"/>
            <a:ext cx="104373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25400">
              <a:buClr>
                <a:srgbClr val="99CC00"/>
              </a:buClr>
              <a:buSzPts val="3200"/>
            </a:pP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2-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Tenkagailuak</a:t>
            </a: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: </a:t>
            </a:r>
            <a:r>
              <a:rPr lang="es-ES" sz="3200" b="1" dirty="0" err="1" smtClean="0">
                <a:solidFill>
                  <a:srgbClr val="00B0F0"/>
                </a:solidFill>
                <a:latin typeface="Calibri"/>
                <a:cs typeface="Calibri"/>
                <a:sym typeface="Calibri"/>
              </a:rPr>
              <a:t>motak</a:t>
            </a:r>
            <a:endParaRPr lang="es-ES" sz="3000" b="1" dirty="0">
              <a:solidFill>
                <a:srgbClr val="00B0F0"/>
              </a:solidFill>
            </a:endParaRPr>
          </a:p>
        </p:txBody>
      </p:sp>
      <p:sp>
        <p:nvSpPr>
          <p:cNvPr id="11" name="Google Shape;186;gef8e2fa181_0_30"/>
          <p:cNvSpPr txBox="1">
            <a:spLocks/>
          </p:cNvSpPr>
          <p:nvPr/>
        </p:nvSpPr>
        <p:spPr>
          <a:xfrm>
            <a:off x="540624" y="734064"/>
            <a:ext cx="11316016" cy="45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u-ES" sz="2400" b="1" dirty="0"/>
              <a:t>Aktibazio mekanikoko </a:t>
            </a:r>
            <a:r>
              <a:rPr lang="eu-ES" sz="2400" b="1" dirty="0" err="1" smtClean="0"/>
              <a:t>tenkagailua</a:t>
            </a:r>
            <a:r>
              <a:rPr lang="es-ES" sz="2400" b="1" dirty="0" smtClean="0"/>
              <a:t>: </a:t>
            </a:r>
            <a:r>
              <a:rPr lang="eu-ES" sz="2400" b="1" dirty="0" smtClean="0">
                <a:solidFill>
                  <a:srgbClr val="FFC000"/>
                </a:solidFill>
              </a:rPr>
              <a:t>Kable bidezkoa</a:t>
            </a:r>
            <a:endParaRPr lang="es-ES" sz="2400" b="1" dirty="0">
              <a:solidFill>
                <a:srgbClr val="FFC000"/>
              </a:solidFill>
            </a:endParaRPr>
          </a:p>
          <a:p>
            <a:pPr marL="342900">
              <a:buClrTx/>
            </a:pPr>
            <a:r>
              <a:rPr lang="es-ES" altLang="es-ES" sz="2000" dirty="0" err="1" smtClean="0">
                <a:solidFill>
                  <a:schemeClr val="tx1"/>
                </a:solidFill>
              </a:rPr>
              <a:t>Talka</a:t>
            </a:r>
            <a:r>
              <a:rPr lang="es-ES" altLang="es-ES" sz="2000" dirty="0" smtClean="0">
                <a:solidFill>
                  <a:schemeClr val="tx1"/>
                </a:solidFill>
              </a:rPr>
              <a:t> </a:t>
            </a:r>
            <a:r>
              <a:rPr lang="es-ES" altLang="es-ES" sz="2000" dirty="0" err="1">
                <a:solidFill>
                  <a:schemeClr val="tx1"/>
                </a:solidFill>
              </a:rPr>
              <a:t>gertatzen</a:t>
            </a:r>
            <a:r>
              <a:rPr lang="es-ES" altLang="es-ES" sz="2000" dirty="0">
                <a:solidFill>
                  <a:schemeClr val="tx1"/>
                </a:solidFill>
              </a:rPr>
              <a:t> den </a:t>
            </a:r>
            <a:r>
              <a:rPr lang="es-ES" altLang="es-ES" sz="2000" dirty="0" err="1">
                <a:solidFill>
                  <a:schemeClr val="tx1"/>
                </a:solidFill>
              </a:rPr>
              <a:t>unean</a:t>
            </a:r>
            <a:r>
              <a:rPr lang="es-ES" altLang="es-ES" sz="2000" dirty="0">
                <a:solidFill>
                  <a:schemeClr val="tx1"/>
                </a:solidFill>
              </a:rPr>
              <a:t>, </a:t>
            </a:r>
            <a:r>
              <a:rPr lang="es-ES" altLang="es-ES" sz="2000" dirty="0">
                <a:solidFill>
                  <a:srgbClr val="C00000"/>
                </a:solidFill>
              </a:rPr>
              <a:t>E</a:t>
            </a:r>
            <a:r>
              <a:rPr lang="es-ES" altLang="es-ES" sz="2000" dirty="0">
                <a:solidFill>
                  <a:schemeClr val="tx1"/>
                </a:solidFill>
              </a:rPr>
              <a:t> </a:t>
            </a:r>
            <a:r>
              <a:rPr lang="es-ES" altLang="es-ES" sz="2000" dirty="0" err="1">
                <a:solidFill>
                  <a:schemeClr val="tx1"/>
                </a:solidFill>
              </a:rPr>
              <a:t>sentsoreak</a:t>
            </a:r>
            <a:r>
              <a:rPr lang="es-ES" altLang="es-ES" sz="2000" dirty="0">
                <a:solidFill>
                  <a:schemeClr val="tx1"/>
                </a:solidFill>
              </a:rPr>
              <a:t> </a:t>
            </a:r>
            <a:r>
              <a:rPr lang="es-ES" altLang="es-ES" sz="2000" dirty="0" err="1">
                <a:solidFill>
                  <a:schemeClr val="tx1"/>
                </a:solidFill>
              </a:rPr>
              <a:t>gorantz</a:t>
            </a:r>
            <a:r>
              <a:rPr lang="es-ES" altLang="es-ES" sz="2000" dirty="0">
                <a:solidFill>
                  <a:schemeClr val="tx1"/>
                </a:solidFill>
              </a:rPr>
              <a:t> </a:t>
            </a:r>
            <a:r>
              <a:rPr lang="es-ES" altLang="es-ES" sz="2000" dirty="0" err="1">
                <a:solidFill>
                  <a:schemeClr val="tx1"/>
                </a:solidFill>
              </a:rPr>
              <a:t>egiten</a:t>
            </a:r>
            <a:r>
              <a:rPr lang="es-ES" altLang="es-ES" sz="2000" dirty="0">
                <a:solidFill>
                  <a:schemeClr val="tx1"/>
                </a:solidFill>
              </a:rPr>
              <a:t> du </a:t>
            </a:r>
            <a:r>
              <a:rPr lang="es-ES" altLang="es-ES" sz="2000" dirty="0" err="1" smtClean="0">
                <a:solidFill>
                  <a:schemeClr val="tx1"/>
                </a:solidFill>
              </a:rPr>
              <a:t>talkaren</a:t>
            </a:r>
            <a:r>
              <a:rPr lang="es-ES" altLang="es-ES" sz="2000" dirty="0" smtClean="0">
                <a:solidFill>
                  <a:schemeClr val="tx1"/>
                </a:solidFill>
              </a:rPr>
              <a:t> </a:t>
            </a:r>
            <a:r>
              <a:rPr lang="es-ES" altLang="es-ES" sz="2000" dirty="0" err="1" smtClean="0">
                <a:solidFill>
                  <a:schemeClr val="tx1"/>
                </a:solidFill>
              </a:rPr>
              <a:t>inertziaren</a:t>
            </a:r>
            <a:r>
              <a:rPr lang="es-ES" altLang="es-ES" sz="2000" dirty="0" smtClean="0">
                <a:solidFill>
                  <a:schemeClr val="tx1"/>
                </a:solidFill>
              </a:rPr>
              <a:t> </a:t>
            </a:r>
            <a:r>
              <a:rPr lang="es-ES" altLang="es-ES" sz="2000" dirty="0" err="1" smtClean="0">
                <a:solidFill>
                  <a:schemeClr val="tx1"/>
                </a:solidFill>
              </a:rPr>
              <a:t>eraginez</a:t>
            </a:r>
            <a:r>
              <a:rPr lang="es-ES" altLang="es-ES" sz="2000" dirty="0" smtClean="0">
                <a:solidFill>
                  <a:schemeClr val="tx1"/>
                </a:solidFill>
              </a:rPr>
              <a:t> </a:t>
            </a:r>
            <a:r>
              <a:rPr lang="es-ES" altLang="es-ES" sz="2000" dirty="0">
                <a:solidFill>
                  <a:schemeClr val="tx1"/>
                </a:solidFill>
              </a:rPr>
              <a:t>eta </a:t>
            </a:r>
            <a:r>
              <a:rPr lang="es-ES" altLang="es-ES" sz="2000" dirty="0">
                <a:solidFill>
                  <a:srgbClr val="C00000"/>
                </a:solidFill>
              </a:rPr>
              <a:t>G </a:t>
            </a:r>
            <a:r>
              <a:rPr lang="es-ES" altLang="es-ES" sz="2000" dirty="0" err="1">
                <a:solidFill>
                  <a:schemeClr val="tx1"/>
                </a:solidFill>
              </a:rPr>
              <a:t>hortzetik</a:t>
            </a:r>
            <a:r>
              <a:rPr lang="es-ES" altLang="es-ES" sz="2000" dirty="0">
                <a:solidFill>
                  <a:schemeClr val="tx1"/>
                </a:solidFill>
              </a:rPr>
              <a:t> </a:t>
            </a:r>
            <a:r>
              <a:rPr lang="es-ES" altLang="es-ES" sz="2000" dirty="0" err="1">
                <a:solidFill>
                  <a:schemeClr val="tx1"/>
                </a:solidFill>
              </a:rPr>
              <a:t>askatzen</a:t>
            </a:r>
            <a:r>
              <a:rPr lang="es-ES" altLang="es-ES" sz="2000" dirty="0">
                <a:solidFill>
                  <a:schemeClr val="tx1"/>
                </a:solidFill>
              </a:rPr>
              <a:t> </a:t>
            </a:r>
            <a:r>
              <a:rPr lang="es-ES" altLang="es-ES" sz="2000" dirty="0" smtClean="0">
                <a:solidFill>
                  <a:schemeClr val="tx1"/>
                </a:solidFill>
              </a:rPr>
              <a:t>da. </a:t>
            </a:r>
            <a:r>
              <a:rPr lang="es-ES" altLang="es-ES" sz="2000" dirty="0" err="1" smtClean="0">
                <a:solidFill>
                  <a:schemeClr val="tx1"/>
                </a:solidFill>
              </a:rPr>
              <a:t>Orduan</a:t>
            </a:r>
            <a:r>
              <a:rPr lang="es-ES" altLang="es-ES" sz="2000" dirty="0">
                <a:solidFill>
                  <a:schemeClr val="tx1"/>
                </a:solidFill>
              </a:rPr>
              <a:t>, </a:t>
            </a:r>
            <a:r>
              <a:rPr lang="es-ES" altLang="es-ES" sz="2000" dirty="0">
                <a:solidFill>
                  <a:srgbClr val="C00000"/>
                </a:solidFill>
              </a:rPr>
              <a:t>I </a:t>
            </a:r>
            <a:r>
              <a:rPr lang="es-ES" altLang="es-ES" sz="2000" dirty="0" err="1">
                <a:solidFill>
                  <a:srgbClr val="C00000"/>
                </a:solidFill>
              </a:rPr>
              <a:t>malgukia</a:t>
            </a:r>
            <a:r>
              <a:rPr lang="es-ES" altLang="es-ES" sz="2000" dirty="0" err="1">
                <a:solidFill>
                  <a:schemeClr val="tx1"/>
                </a:solidFill>
              </a:rPr>
              <a:t>k</a:t>
            </a:r>
            <a:r>
              <a:rPr lang="es-ES" altLang="es-ES" sz="2000" dirty="0">
                <a:solidFill>
                  <a:schemeClr val="tx1"/>
                </a:solidFill>
              </a:rPr>
              <a:t> </a:t>
            </a:r>
            <a:r>
              <a:rPr lang="es-ES" altLang="es-ES" sz="2000" dirty="0">
                <a:solidFill>
                  <a:srgbClr val="C00000"/>
                </a:solidFill>
              </a:rPr>
              <a:t>E </a:t>
            </a:r>
            <a:r>
              <a:rPr lang="es-ES" altLang="es-ES" sz="2000" dirty="0" err="1">
                <a:solidFill>
                  <a:srgbClr val="C00000"/>
                </a:solidFill>
              </a:rPr>
              <a:t>palanka</a:t>
            </a:r>
            <a:r>
              <a:rPr lang="es-ES" altLang="es-ES" sz="2000" dirty="0" err="1">
                <a:solidFill>
                  <a:schemeClr val="tx1"/>
                </a:solidFill>
              </a:rPr>
              <a:t>ri</a:t>
            </a:r>
            <a:r>
              <a:rPr lang="es-ES" altLang="es-ES" sz="2000" dirty="0">
                <a:solidFill>
                  <a:schemeClr val="tx1"/>
                </a:solidFill>
              </a:rPr>
              <a:t> tira </a:t>
            </a:r>
            <a:r>
              <a:rPr lang="es-ES" altLang="es-ES" sz="2000" dirty="0" err="1">
                <a:solidFill>
                  <a:schemeClr val="tx1"/>
                </a:solidFill>
              </a:rPr>
              <a:t>egiten</a:t>
            </a:r>
            <a:r>
              <a:rPr lang="es-ES" altLang="es-ES" sz="2000" dirty="0">
                <a:solidFill>
                  <a:schemeClr val="tx1"/>
                </a:solidFill>
              </a:rPr>
              <a:t> dio </a:t>
            </a:r>
            <a:r>
              <a:rPr lang="es-ES" altLang="es-ES" sz="2000" dirty="0" err="1">
                <a:solidFill>
                  <a:schemeClr val="tx1"/>
                </a:solidFill>
              </a:rPr>
              <a:t>aurrerantz</a:t>
            </a:r>
            <a:r>
              <a:rPr lang="es-ES" altLang="es-ES" sz="2000" dirty="0">
                <a:solidFill>
                  <a:schemeClr val="tx1"/>
                </a:solidFill>
              </a:rPr>
              <a:t>, </a:t>
            </a:r>
            <a:r>
              <a:rPr lang="es-ES" altLang="es-ES" sz="2000" dirty="0" err="1">
                <a:solidFill>
                  <a:schemeClr val="tx1"/>
                </a:solidFill>
              </a:rPr>
              <a:t>gogor</a:t>
            </a:r>
            <a:r>
              <a:rPr lang="es-ES" altLang="es-ES" sz="2000" dirty="0">
                <a:solidFill>
                  <a:schemeClr val="tx1"/>
                </a:solidFill>
              </a:rPr>
              <a:t>, </a:t>
            </a:r>
            <a:r>
              <a:rPr lang="es-ES" altLang="es-ES" sz="2000" dirty="0">
                <a:solidFill>
                  <a:srgbClr val="C00000"/>
                </a:solidFill>
              </a:rPr>
              <a:t>D </a:t>
            </a:r>
            <a:r>
              <a:rPr lang="es-ES" altLang="es-ES" sz="2000" dirty="0" err="1">
                <a:solidFill>
                  <a:srgbClr val="C00000"/>
                </a:solidFill>
              </a:rPr>
              <a:t>kapsula</a:t>
            </a:r>
            <a:r>
              <a:rPr lang="es-ES" altLang="es-ES" sz="2000" dirty="0">
                <a:solidFill>
                  <a:srgbClr val="C00000"/>
                </a:solidFill>
              </a:rPr>
              <a:t> </a:t>
            </a:r>
            <a:r>
              <a:rPr lang="es-ES" altLang="es-ES" sz="2000" dirty="0" err="1">
                <a:solidFill>
                  <a:schemeClr val="tx1"/>
                </a:solidFill>
              </a:rPr>
              <a:t>jo</a:t>
            </a:r>
            <a:r>
              <a:rPr lang="es-ES" altLang="es-ES" sz="2000" dirty="0">
                <a:solidFill>
                  <a:schemeClr val="tx1"/>
                </a:solidFill>
              </a:rPr>
              <a:t> </a:t>
            </a:r>
            <a:r>
              <a:rPr lang="es-ES" altLang="es-ES" sz="2000" dirty="0" smtClean="0">
                <a:solidFill>
                  <a:schemeClr val="tx1"/>
                </a:solidFill>
              </a:rPr>
              <a:t>arte eta horren </a:t>
            </a:r>
            <a:r>
              <a:rPr lang="es-ES" altLang="es-ES" sz="2000" dirty="0" err="1">
                <a:solidFill>
                  <a:schemeClr val="tx1"/>
                </a:solidFill>
              </a:rPr>
              <a:t>ondorioz</a:t>
            </a:r>
            <a:r>
              <a:rPr lang="es-ES" altLang="es-ES" sz="2000" dirty="0">
                <a:solidFill>
                  <a:schemeClr val="tx1"/>
                </a:solidFill>
              </a:rPr>
              <a:t>, </a:t>
            </a:r>
            <a:r>
              <a:rPr lang="es-ES" altLang="es-ES" sz="2000" dirty="0" err="1">
                <a:solidFill>
                  <a:schemeClr val="tx1"/>
                </a:solidFill>
              </a:rPr>
              <a:t>karga</a:t>
            </a:r>
            <a:r>
              <a:rPr lang="es-ES" altLang="es-ES" sz="2000" dirty="0">
                <a:solidFill>
                  <a:schemeClr val="tx1"/>
                </a:solidFill>
              </a:rPr>
              <a:t> </a:t>
            </a:r>
            <a:r>
              <a:rPr lang="es-ES" altLang="es-ES" sz="2000" dirty="0" err="1">
                <a:solidFill>
                  <a:schemeClr val="tx1"/>
                </a:solidFill>
              </a:rPr>
              <a:t>piroteknikoak</a:t>
            </a:r>
            <a:r>
              <a:rPr lang="es-ES" altLang="es-ES" sz="2000" dirty="0">
                <a:solidFill>
                  <a:schemeClr val="tx1"/>
                </a:solidFill>
              </a:rPr>
              <a:t> </a:t>
            </a:r>
            <a:r>
              <a:rPr lang="es-ES" altLang="es-ES" sz="2000" dirty="0" err="1">
                <a:solidFill>
                  <a:schemeClr val="tx1"/>
                </a:solidFill>
              </a:rPr>
              <a:t>eztanda</a:t>
            </a:r>
            <a:r>
              <a:rPr lang="es-ES" altLang="es-ES" sz="2000" dirty="0">
                <a:solidFill>
                  <a:schemeClr val="tx1"/>
                </a:solidFill>
              </a:rPr>
              <a:t> </a:t>
            </a:r>
            <a:r>
              <a:rPr lang="es-ES" altLang="es-ES" sz="2000" dirty="0" err="1">
                <a:solidFill>
                  <a:schemeClr val="tx1"/>
                </a:solidFill>
              </a:rPr>
              <a:t>egiten</a:t>
            </a:r>
            <a:r>
              <a:rPr lang="es-ES" altLang="es-ES" sz="2000" dirty="0">
                <a:solidFill>
                  <a:schemeClr val="tx1"/>
                </a:solidFill>
              </a:rPr>
              <a:t> </a:t>
            </a:r>
            <a:r>
              <a:rPr lang="es-ES" altLang="es-ES" sz="2000" dirty="0" smtClean="0">
                <a:solidFill>
                  <a:schemeClr val="tx1"/>
                </a:solidFill>
              </a:rPr>
              <a:t>du.</a:t>
            </a:r>
          </a:p>
          <a:p>
            <a:pPr marL="342900">
              <a:buClrTx/>
            </a:pPr>
            <a:r>
              <a:rPr lang="es-ES" altLang="es-ES" sz="2000" dirty="0" err="1" smtClean="0">
                <a:solidFill>
                  <a:schemeClr val="tx1"/>
                </a:solidFill>
              </a:rPr>
              <a:t>Eztandarekin</a:t>
            </a:r>
            <a:r>
              <a:rPr lang="es-ES" altLang="es-ES" sz="2000" dirty="0" smtClean="0">
                <a:solidFill>
                  <a:schemeClr val="tx1"/>
                </a:solidFill>
              </a:rPr>
              <a:t>, </a:t>
            </a:r>
            <a:r>
              <a:rPr lang="es-ES" altLang="es-ES" sz="2000" dirty="0" smtClean="0">
                <a:solidFill>
                  <a:srgbClr val="C00000"/>
                </a:solidFill>
              </a:rPr>
              <a:t>H </a:t>
            </a:r>
            <a:r>
              <a:rPr lang="es-ES" altLang="es-ES" sz="2000" dirty="0" err="1" smtClean="0">
                <a:solidFill>
                  <a:srgbClr val="C00000"/>
                </a:solidFill>
              </a:rPr>
              <a:t>ganbera</a:t>
            </a:r>
            <a:r>
              <a:rPr lang="es-ES" altLang="es-ES" sz="2000" dirty="0" smtClean="0">
                <a:solidFill>
                  <a:srgbClr val="C00000"/>
                </a:solidFill>
              </a:rPr>
              <a:t> </a:t>
            </a:r>
            <a:r>
              <a:rPr lang="es-ES" altLang="es-ES" sz="2000" dirty="0" err="1">
                <a:solidFill>
                  <a:schemeClr val="tx1"/>
                </a:solidFill>
              </a:rPr>
              <a:t>betetzen</a:t>
            </a:r>
            <a:r>
              <a:rPr lang="es-ES" altLang="es-ES" sz="2000" dirty="0">
                <a:solidFill>
                  <a:schemeClr val="tx1"/>
                </a:solidFill>
              </a:rPr>
              <a:t> </a:t>
            </a:r>
            <a:r>
              <a:rPr lang="es-ES" altLang="es-ES" sz="2000" dirty="0" err="1">
                <a:solidFill>
                  <a:schemeClr val="tx1"/>
                </a:solidFill>
              </a:rPr>
              <a:t>duen</a:t>
            </a:r>
            <a:r>
              <a:rPr lang="es-ES" altLang="es-ES" sz="2000" dirty="0">
                <a:solidFill>
                  <a:schemeClr val="tx1"/>
                </a:solidFill>
              </a:rPr>
              <a:t> gasa </a:t>
            </a:r>
            <a:r>
              <a:rPr lang="es-ES" altLang="es-ES" sz="2000" dirty="0" err="1">
                <a:solidFill>
                  <a:schemeClr val="tx1"/>
                </a:solidFill>
              </a:rPr>
              <a:t>askatzeaz</a:t>
            </a:r>
            <a:r>
              <a:rPr lang="es-ES" altLang="es-ES" sz="2000" dirty="0">
                <a:solidFill>
                  <a:schemeClr val="tx1"/>
                </a:solidFill>
              </a:rPr>
              <a:t> </a:t>
            </a:r>
            <a:r>
              <a:rPr lang="es-ES" altLang="es-ES" sz="2000" dirty="0" err="1">
                <a:solidFill>
                  <a:schemeClr val="tx1"/>
                </a:solidFill>
              </a:rPr>
              <a:t>gain</a:t>
            </a:r>
            <a:r>
              <a:rPr lang="es-ES" altLang="es-ES" sz="2000" dirty="0">
                <a:solidFill>
                  <a:schemeClr val="tx1"/>
                </a:solidFill>
              </a:rPr>
              <a:t>, </a:t>
            </a:r>
            <a:r>
              <a:rPr lang="es-ES" altLang="es-ES" sz="2000" dirty="0">
                <a:solidFill>
                  <a:srgbClr val="C00000"/>
                </a:solidFill>
              </a:rPr>
              <a:t>B </a:t>
            </a:r>
            <a:r>
              <a:rPr lang="es-ES" altLang="es-ES" sz="2000" dirty="0" err="1">
                <a:solidFill>
                  <a:srgbClr val="C00000"/>
                </a:solidFill>
              </a:rPr>
              <a:t>pistoia</a:t>
            </a:r>
            <a:r>
              <a:rPr lang="es-ES" altLang="es-ES" sz="2000" dirty="0">
                <a:solidFill>
                  <a:srgbClr val="C00000"/>
                </a:solidFill>
              </a:rPr>
              <a:t> </a:t>
            </a:r>
            <a:r>
              <a:rPr lang="es-ES" altLang="es-ES" sz="2000" dirty="0" err="1" smtClean="0">
                <a:solidFill>
                  <a:schemeClr val="tx1"/>
                </a:solidFill>
              </a:rPr>
              <a:t>gorantz</a:t>
            </a:r>
            <a:r>
              <a:rPr lang="es-ES" altLang="es-ES" sz="2000" dirty="0" smtClean="0">
                <a:solidFill>
                  <a:schemeClr val="tx1"/>
                </a:solidFill>
              </a:rPr>
              <a:t> </a:t>
            </a:r>
            <a:r>
              <a:rPr lang="es-ES" altLang="es-ES" sz="2000" dirty="0" err="1" smtClean="0">
                <a:solidFill>
                  <a:schemeClr val="tx1"/>
                </a:solidFill>
              </a:rPr>
              <a:t>bultzatzen</a:t>
            </a:r>
            <a:r>
              <a:rPr lang="es-ES" altLang="es-ES" sz="2000" dirty="0" smtClean="0">
                <a:solidFill>
                  <a:schemeClr val="tx1"/>
                </a:solidFill>
              </a:rPr>
              <a:t> </a:t>
            </a:r>
            <a:r>
              <a:rPr lang="es-ES" altLang="es-ES" sz="2000" dirty="0">
                <a:solidFill>
                  <a:schemeClr val="tx1"/>
                </a:solidFill>
              </a:rPr>
              <a:t>du</a:t>
            </a:r>
            <a:r>
              <a:rPr lang="es-ES" altLang="es-ES" sz="2000" dirty="0">
                <a:solidFill>
                  <a:srgbClr val="C00000"/>
                </a:solidFill>
              </a:rPr>
              <a:t> A </a:t>
            </a:r>
            <a:r>
              <a:rPr lang="es-ES" altLang="es-ES" sz="2000" dirty="0" err="1">
                <a:solidFill>
                  <a:schemeClr val="tx1"/>
                </a:solidFill>
              </a:rPr>
              <a:t>zilindroaren</a:t>
            </a:r>
            <a:r>
              <a:rPr lang="es-ES" altLang="es-ES" sz="2000" dirty="0">
                <a:solidFill>
                  <a:schemeClr val="tx1"/>
                </a:solidFill>
              </a:rPr>
              <a:t> </a:t>
            </a:r>
            <a:r>
              <a:rPr lang="es-ES" altLang="es-ES" sz="2000" dirty="0" err="1" smtClean="0">
                <a:solidFill>
                  <a:schemeClr val="tx1"/>
                </a:solidFill>
              </a:rPr>
              <a:t>barruan</a:t>
            </a:r>
            <a:r>
              <a:rPr lang="es-ES" altLang="es-ES" sz="2000" dirty="0" smtClean="0">
                <a:solidFill>
                  <a:schemeClr val="tx1"/>
                </a:solidFill>
              </a:rPr>
              <a:t>. </a:t>
            </a:r>
            <a:r>
              <a:rPr lang="es-ES" altLang="es-ES" sz="2000" dirty="0" err="1" smtClean="0">
                <a:solidFill>
                  <a:schemeClr val="tx1"/>
                </a:solidFill>
              </a:rPr>
              <a:t>Pistoi</a:t>
            </a:r>
            <a:r>
              <a:rPr lang="es-ES" altLang="es-ES" sz="2000" dirty="0" smtClean="0">
                <a:solidFill>
                  <a:schemeClr val="tx1"/>
                </a:solidFill>
              </a:rPr>
              <a:t> </a:t>
            </a:r>
            <a:r>
              <a:rPr lang="es-ES" altLang="es-ES" sz="2000" dirty="0" err="1">
                <a:solidFill>
                  <a:schemeClr val="tx1"/>
                </a:solidFill>
              </a:rPr>
              <a:t>horrek</a:t>
            </a:r>
            <a:r>
              <a:rPr lang="es-ES" altLang="es-ES" sz="2000" dirty="0">
                <a:solidFill>
                  <a:schemeClr val="tx1"/>
                </a:solidFill>
              </a:rPr>
              <a:t> tira </a:t>
            </a:r>
            <a:r>
              <a:rPr lang="es-ES" altLang="es-ES" sz="2000" dirty="0" err="1">
                <a:solidFill>
                  <a:schemeClr val="tx1"/>
                </a:solidFill>
              </a:rPr>
              <a:t>egiten</a:t>
            </a:r>
            <a:r>
              <a:rPr lang="es-ES" altLang="es-ES" sz="2000" dirty="0">
                <a:solidFill>
                  <a:schemeClr val="tx1"/>
                </a:solidFill>
              </a:rPr>
              <a:t> dio </a:t>
            </a:r>
            <a:r>
              <a:rPr lang="es-ES" altLang="es-ES" sz="2000" dirty="0" smtClean="0">
                <a:solidFill>
                  <a:srgbClr val="C00000"/>
                </a:solidFill>
              </a:rPr>
              <a:t>C</a:t>
            </a:r>
            <a:r>
              <a:rPr lang="es-ES" altLang="es-ES" sz="2000" dirty="0" smtClean="0">
                <a:solidFill>
                  <a:schemeClr val="tx1"/>
                </a:solidFill>
              </a:rPr>
              <a:t> </a:t>
            </a:r>
            <a:r>
              <a:rPr lang="es-ES" altLang="es-ES" sz="2000" dirty="0" err="1" smtClean="0">
                <a:solidFill>
                  <a:schemeClr val="tx1"/>
                </a:solidFill>
              </a:rPr>
              <a:t>altzairuzko</a:t>
            </a:r>
            <a:r>
              <a:rPr lang="es-ES" altLang="es-ES" sz="2000" dirty="0" smtClean="0">
                <a:solidFill>
                  <a:schemeClr val="tx1"/>
                </a:solidFill>
              </a:rPr>
              <a:t> </a:t>
            </a:r>
            <a:r>
              <a:rPr lang="es-ES" altLang="es-ES" sz="2000" dirty="0" err="1" smtClean="0">
                <a:solidFill>
                  <a:schemeClr val="tx1"/>
                </a:solidFill>
              </a:rPr>
              <a:t>kableari</a:t>
            </a:r>
            <a:r>
              <a:rPr lang="es-ES" altLang="es-ES" sz="2000" dirty="0" smtClean="0">
                <a:solidFill>
                  <a:schemeClr val="tx1"/>
                </a:solidFill>
              </a:rPr>
              <a:t> eta </a:t>
            </a:r>
            <a:r>
              <a:rPr lang="es-ES" altLang="es-ES" sz="2000" dirty="0" err="1">
                <a:solidFill>
                  <a:schemeClr val="tx1"/>
                </a:solidFill>
              </a:rPr>
              <a:t>kable</a:t>
            </a:r>
            <a:r>
              <a:rPr lang="es-ES" altLang="es-ES" sz="2000" dirty="0">
                <a:solidFill>
                  <a:schemeClr val="tx1"/>
                </a:solidFill>
              </a:rPr>
              <a:t> </a:t>
            </a:r>
            <a:r>
              <a:rPr lang="es-ES" altLang="es-ES" sz="2000" dirty="0" err="1">
                <a:solidFill>
                  <a:schemeClr val="tx1"/>
                </a:solidFill>
              </a:rPr>
              <a:t>horrek</a:t>
            </a:r>
            <a:r>
              <a:rPr lang="es-ES" altLang="es-ES" sz="2000" dirty="0">
                <a:solidFill>
                  <a:schemeClr val="tx1"/>
                </a:solidFill>
              </a:rPr>
              <a:t>, </a:t>
            </a:r>
            <a:r>
              <a:rPr lang="es-ES" altLang="es-ES" sz="2000" dirty="0" err="1">
                <a:solidFill>
                  <a:schemeClr val="tx1"/>
                </a:solidFill>
              </a:rPr>
              <a:t>uhala</a:t>
            </a:r>
            <a:r>
              <a:rPr lang="es-ES" altLang="es-ES" sz="2000" dirty="0">
                <a:solidFill>
                  <a:schemeClr val="tx1"/>
                </a:solidFill>
              </a:rPr>
              <a:t> </a:t>
            </a:r>
            <a:r>
              <a:rPr lang="es-ES" altLang="es-ES" sz="2000" dirty="0" err="1">
                <a:solidFill>
                  <a:schemeClr val="tx1"/>
                </a:solidFill>
              </a:rPr>
              <a:t>biltzeko</a:t>
            </a:r>
            <a:r>
              <a:rPr lang="es-ES" altLang="es-ES" sz="2000" dirty="0">
                <a:solidFill>
                  <a:schemeClr val="tx1"/>
                </a:solidFill>
              </a:rPr>
              <a:t> </a:t>
            </a:r>
            <a:r>
              <a:rPr lang="es-ES" altLang="es-ES" sz="2000" dirty="0" err="1">
                <a:solidFill>
                  <a:schemeClr val="tx1"/>
                </a:solidFill>
              </a:rPr>
              <a:t>txirrikan</a:t>
            </a:r>
            <a:r>
              <a:rPr lang="es-ES" altLang="es-ES" sz="2000" dirty="0">
                <a:solidFill>
                  <a:schemeClr val="tx1"/>
                </a:solidFill>
              </a:rPr>
              <a:t> </a:t>
            </a:r>
            <a:r>
              <a:rPr lang="es-ES" altLang="es-ES" sz="2000" dirty="0" err="1" smtClean="0">
                <a:solidFill>
                  <a:schemeClr val="tx1"/>
                </a:solidFill>
              </a:rPr>
              <a:t>eraginez</a:t>
            </a:r>
            <a:r>
              <a:rPr lang="es-ES" altLang="es-ES" sz="2000" dirty="0" smtClean="0">
                <a:solidFill>
                  <a:schemeClr val="tx1"/>
                </a:solidFill>
              </a:rPr>
              <a:t>, </a:t>
            </a:r>
            <a:r>
              <a:rPr lang="es-ES" altLang="es-ES" sz="2000" dirty="0" err="1" smtClean="0">
                <a:solidFill>
                  <a:schemeClr val="tx1"/>
                </a:solidFill>
              </a:rPr>
              <a:t>uhala</a:t>
            </a:r>
            <a:r>
              <a:rPr lang="es-ES" altLang="es-ES" sz="2000" dirty="0" smtClean="0">
                <a:solidFill>
                  <a:schemeClr val="tx1"/>
                </a:solidFill>
              </a:rPr>
              <a:t> </a:t>
            </a:r>
            <a:r>
              <a:rPr lang="es-ES" altLang="es-ES" sz="2000" b="1" dirty="0">
                <a:solidFill>
                  <a:schemeClr val="tx1"/>
                </a:solidFill>
              </a:rPr>
              <a:t>10-15 cm </a:t>
            </a:r>
            <a:r>
              <a:rPr lang="es-ES" altLang="es-ES" sz="2000" b="1" dirty="0" err="1">
                <a:solidFill>
                  <a:schemeClr val="tx1"/>
                </a:solidFill>
              </a:rPr>
              <a:t>biltzea</a:t>
            </a:r>
            <a:r>
              <a:rPr lang="es-ES" altLang="es-ES" sz="2000" b="1" dirty="0">
                <a:solidFill>
                  <a:schemeClr val="tx1"/>
                </a:solidFill>
              </a:rPr>
              <a:t> </a:t>
            </a:r>
            <a:r>
              <a:rPr lang="es-ES" altLang="es-ES" sz="2000" dirty="0" err="1">
                <a:solidFill>
                  <a:schemeClr val="tx1"/>
                </a:solidFill>
              </a:rPr>
              <a:t>eragiten</a:t>
            </a:r>
            <a:r>
              <a:rPr lang="es-ES" altLang="es-ES" sz="2000" dirty="0">
                <a:solidFill>
                  <a:schemeClr val="tx1"/>
                </a:solidFill>
              </a:rPr>
              <a:t> du, eta </a:t>
            </a:r>
            <a:r>
              <a:rPr lang="es-ES" altLang="es-ES" sz="2000" dirty="0" err="1">
                <a:solidFill>
                  <a:schemeClr val="tx1"/>
                </a:solidFill>
              </a:rPr>
              <a:t>ondoren</a:t>
            </a:r>
            <a:r>
              <a:rPr lang="es-ES" altLang="es-ES" sz="2000" dirty="0">
                <a:solidFill>
                  <a:schemeClr val="tx1"/>
                </a:solidFill>
              </a:rPr>
              <a:t>, </a:t>
            </a:r>
            <a:r>
              <a:rPr lang="es-ES" altLang="es-ES" sz="2000" dirty="0" err="1">
                <a:solidFill>
                  <a:schemeClr val="tx1"/>
                </a:solidFill>
              </a:rPr>
              <a:t>blokeatu</a:t>
            </a:r>
            <a:r>
              <a:rPr lang="es-ES" altLang="es-ES" sz="2000" dirty="0">
                <a:solidFill>
                  <a:schemeClr val="tx1"/>
                </a:solidFill>
              </a:rPr>
              <a:t> </a:t>
            </a:r>
            <a:r>
              <a:rPr lang="es-ES" altLang="es-ES" sz="2000" dirty="0" err="1">
                <a:solidFill>
                  <a:schemeClr val="tx1"/>
                </a:solidFill>
              </a:rPr>
              <a:t>egiten</a:t>
            </a:r>
            <a:r>
              <a:rPr lang="es-ES" altLang="es-ES" sz="2000" dirty="0">
                <a:solidFill>
                  <a:schemeClr val="tx1"/>
                </a:solidFill>
              </a:rPr>
              <a:t> du.</a:t>
            </a:r>
          </a:p>
          <a:p>
            <a:pPr marL="114300" indent="0">
              <a:buNone/>
            </a:pPr>
            <a:endParaRPr lang="eu-ES" sz="2400" dirty="0"/>
          </a:p>
        </p:txBody>
      </p:sp>
      <p:pic>
        <p:nvPicPr>
          <p:cNvPr id="8" name="image135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88088" y="3486566"/>
            <a:ext cx="3240360" cy="315824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3491909"/>
            <a:ext cx="2283624" cy="3147555"/>
          </a:xfrm>
          <a:prstGeom prst="rect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7305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ef8e2fa181_0_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s-ES" sz="4800" b="1" dirty="0"/>
              <a:t>UD4 </a:t>
            </a:r>
            <a:r>
              <a:rPr lang="es-ES" sz="4800" b="1" dirty="0" err="1"/>
              <a:t>Segurtasun</a:t>
            </a:r>
            <a:r>
              <a:rPr lang="es-ES" sz="4800" b="1" dirty="0"/>
              <a:t> </a:t>
            </a:r>
            <a:r>
              <a:rPr lang="es-ES" sz="4800" b="1" dirty="0" err="1"/>
              <a:t>pasiboa</a:t>
            </a:r>
            <a:r>
              <a:rPr lang="es-ES" sz="4800" b="1" dirty="0"/>
              <a:t> </a:t>
            </a:r>
            <a:r>
              <a:rPr lang="es-ES" sz="4800" b="1" dirty="0" smtClean="0"/>
              <a:t>(</a:t>
            </a:r>
            <a:r>
              <a:rPr lang="es-ES" sz="4800" b="1" dirty="0" err="1" smtClean="0"/>
              <a:t>tenkagailuak</a:t>
            </a:r>
            <a:r>
              <a:rPr lang="es-ES" sz="4800" b="1" dirty="0" smtClean="0"/>
              <a:t>)</a:t>
            </a:r>
            <a:r>
              <a:rPr lang="es-ES" sz="4800" b="1" dirty="0"/>
              <a:t/>
            </a:r>
            <a:br>
              <a:rPr lang="es-ES" sz="4800" b="1" dirty="0"/>
            </a:br>
            <a:endParaRPr sz="4800" b="1" dirty="0"/>
          </a:p>
        </p:txBody>
      </p:sp>
      <p:pic>
        <p:nvPicPr>
          <p:cNvPr id="187" name="Google Shape;187;gef8e2fa181_0_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3251" y="53658"/>
            <a:ext cx="325486" cy="675383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ef8e2fa181_0_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/>
              <a:t>41</a:t>
            </a:fld>
            <a:endParaRPr/>
          </a:p>
        </p:txBody>
      </p:sp>
      <p:pic>
        <p:nvPicPr>
          <p:cNvPr id="190" name="Google Shape;190;gef8e2fa181_0_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90425" y="365113"/>
            <a:ext cx="1962150" cy="16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ef8e2fa181_0_30"/>
          <p:cNvSpPr txBox="1"/>
          <p:nvPr/>
        </p:nvSpPr>
        <p:spPr>
          <a:xfrm>
            <a:off x="551384" y="980728"/>
            <a:ext cx="104373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25400">
              <a:buClr>
                <a:srgbClr val="99CC00"/>
              </a:buClr>
              <a:buSzPts val="3200"/>
            </a:pP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2-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Tenkagailuak</a:t>
            </a: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: </a:t>
            </a:r>
            <a:r>
              <a:rPr lang="es-ES" sz="3200" b="1" dirty="0" err="1" smtClean="0">
                <a:solidFill>
                  <a:srgbClr val="00B0F0"/>
                </a:solidFill>
                <a:latin typeface="Calibri"/>
                <a:cs typeface="Calibri"/>
                <a:sym typeface="Calibri"/>
              </a:rPr>
              <a:t>motak</a:t>
            </a:r>
            <a:endParaRPr lang="es-ES" sz="3000" b="1" dirty="0">
              <a:solidFill>
                <a:srgbClr val="00B0F0"/>
              </a:solidFill>
            </a:endParaRPr>
          </a:p>
        </p:txBody>
      </p:sp>
      <p:sp>
        <p:nvSpPr>
          <p:cNvPr id="11" name="Google Shape;186;gef8e2fa181_0_30"/>
          <p:cNvSpPr txBox="1">
            <a:spLocks/>
          </p:cNvSpPr>
          <p:nvPr/>
        </p:nvSpPr>
        <p:spPr>
          <a:xfrm>
            <a:off x="532547" y="1556792"/>
            <a:ext cx="10081120" cy="45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u-ES" sz="2400" b="1" dirty="0"/>
              <a:t>Aktibazio mekanikoko </a:t>
            </a:r>
            <a:r>
              <a:rPr lang="eu-ES" sz="2400" b="1" dirty="0" err="1" smtClean="0"/>
              <a:t>tenkagailua</a:t>
            </a:r>
            <a:r>
              <a:rPr lang="es-ES" sz="2400" b="1" dirty="0" smtClean="0"/>
              <a:t>: </a:t>
            </a:r>
            <a:r>
              <a:rPr lang="eu-ES" sz="2400" b="1" dirty="0">
                <a:solidFill>
                  <a:srgbClr val="FFC000"/>
                </a:solidFill>
              </a:rPr>
              <a:t>Bola-zirkulazio </a:t>
            </a:r>
            <a:r>
              <a:rPr lang="eu-ES" sz="2400" b="1" dirty="0" smtClean="0">
                <a:solidFill>
                  <a:srgbClr val="FFC000"/>
                </a:solidFill>
              </a:rPr>
              <a:t>bidezkoa</a:t>
            </a:r>
            <a:endParaRPr lang="es-ES" sz="2400" b="1" dirty="0">
              <a:solidFill>
                <a:srgbClr val="FFC000"/>
              </a:solidFill>
            </a:endParaRPr>
          </a:p>
          <a:p>
            <a:pPr marL="114300" indent="0">
              <a:buNone/>
            </a:pPr>
            <a:r>
              <a:rPr lang="eu-ES" sz="2400" b="1" dirty="0"/>
              <a:t/>
            </a:r>
            <a:br>
              <a:rPr lang="eu-ES" sz="2400" b="1" dirty="0"/>
            </a:br>
            <a:endParaRPr lang="eu-ES" sz="2400" dirty="0"/>
          </a:p>
        </p:txBody>
      </p:sp>
      <p:pic>
        <p:nvPicPr>
          <p:cNvPr id="9" name="image136.jpe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43400" y="3284984"/>
            <a:ext cx="2096001" cy="2614796"/>
          </a:xfrm>
          <a:prstGeom prst="rect">
            <a:avLst/>
          </a:prstGeom>
        </p:spPr>
      </p:pic>
      <p:pic>
        <p:nvPicPr>
          <p:cNvPr id="10" name="image137.jpe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87888" y="3168655"/>
            <a:ext cx="4320480" cy="251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8703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ef8e2fa181_0_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s-ES" sz="4800" b="1" dirty="0"/>
              <a:t>UD4 </a:t>
            </a:r>
            <a:r>
              <a:rPr lang="es-ES" sz="4800" b="1" dirty="0" err="1"/>
              <a:t>Segurtasun</a:t>
            </a:r>
            <a:r>
              <a:rPr lang="es-ES" sz="4800" b="1" dirty="0"/>
              <a:t> </a:t>
            </a:r>
            <a:r>
              <a:rPr lang="es-ES" sz="4800" b="1" dirty="0" err="1"/>
              <a:t>pasiboa</a:t>
            </a:r>
            <a:r>
              <a:rPr lang="es-ES" sz="4800" b="1" dirty="0"/>
              <a:t> </a:t>
            </a:r>
            <a:r>
              <a:rPr lang="es-ES" sz="4800" b="1" dirty="0" smtClean="0"/>
              <a:t>(</a:t>
            </a:r>
            <a:r>
              <a:rPr lang="es-ES" sz="4800" b="1" dirty="0" err="1" smtClean="0"/>
              <a:t>tenkagailuak</a:t>
            </a:r>
            <a:r>
              <a:rPr lang="es-ES" sz="4800" b="1" dirty="0" smtClean="0"/>
              <a:t>)</a:t>
            </a:r>
            <a:r>
              <a:rPr lang="es-ES" sz="4800" b="1" dirty="0"/>
              <a:t/>
            </a:r>
            <a:br>
              <a:rPr lang="es-ES" sz="4800" b="1" dirty="0"/>
            </a:br>
            <a:endParaRPr sz="4800" b="1" dirty="0"/>
          </a:p>
        </p:txBody>
      </p:sp>
      <p:pic>
        <p:nvPicPr>
          <p:cNvPr id="187" name="Google Shape;187;gef8e2fa181_0_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3251" y="53658"/>
            <a:ext cx="325486" cy="675383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ef8e2fa181_0_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/>
              <a:t>42</a:t>
            </a:fld>
            <a:endParaRPr/>
          </a:p>
        </p:txBody>
      </p:sp>
      <p:pic>
        <p:nvPicPr>
          <p:cNvPr id="190" name="Google Shape;190;gef8e2fa181_0_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90425" y="365113"/>
            <a:ext cx="1962150" cy="16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ef8e2fa181_0_30"/>
          <p:cNvSpPr txBox="1"/>
          <p:nvPr/>
        </p:nvSpPr>
        <p:spPr>
          <a:xfrm>
            <a:off x="551384" y="980728"/>
            <a:ext cx="104373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25400">
              <a:buClr>
                <a:srgbClr val="99CC00"/>
              </a:buClr>
              <a:buSzPts val="3200"/>
            </a:pP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2-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Tenkagailuak</a:t>
            </a: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: </a:t>
            </a:r>
            <a:r>
              <a:rPr lang="es-ES" sz="3200" b="1" dirty="0" err="1" smtClean="0">
                <a:solidFill>
                  <a:srgbClr val="00B0F0"/>
                </a:solidFill>
                <a:latin typeface="Calibri"/>
                <a:cs typeface="Calibri"/>
                <a:sym typeface="Calibri"/>
              </a:rPr>
              <a:t>motak</a:t>
            </a:r>
            <a:endParaRPr lang="es-ES" sz="3000" b="1" dirty="0">
              <a:solidFill>
                <a:srgbClr val="00B0F0"/>
              </a:solidFill>
            </a:endParaRPr>
          </a:p>
        </p:txBody>
      </p:sp>
      <p:sp>
        <p:nvSpPr>
          <p:cNvPr id="11" name="Google Shape;186;gef8e2fa181_0_30"/>
          <p:cNvSpPr txBox="1">
            <a:spLocks/>
          </p:cNvSpPr>
          <p:nvPr/>
        </p:nvSpPr>
        <p:spPr>
          <a:xfrm>
            <a:off x="551384" y="1556792"/>
            <a:ext cx="10081120" cy="45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u-ES" sz="2400" b="1" dirty="0"/>
              <a:t>Aktibazio mekanikoko </a:t>
            </a:r>
            <a:r>
              <a:rPr lang="eu-ES" sz="2400" b="1" dirty="0" err="1" smtClean="0"/>
              <a:t>tenkagailua</a:t>
            </a:r>
            <a:r>
              <a:rPr lang="es-ES" sz="2400" b="1" dirty="0" smtClean="0"/>
              <a:t>: </a:t>
            </a:r>
            <a:r>
              <a:rPr lang="eu-ES" sz="2400" b="1" dirty="0" err="1" smtClean="0">
                <a:solidFill>
                  <a:srgbClr val="FFC000"/>
                </a:solidFill>
              </a:rPr>
              <a:t>Wankel</a:t>
            </a:r>
            <a:endParaRPr lang="es-ES" sz="2400" b="1" dirty="0">
              <a:solidFill>
                <a:srgbClr val="FFC000"/>
              </a:solidFill>
            </a:endParaRPr>
          </a:p>
          <a:p>
            <a:pPr marL="114300" indent="0">
              <a:buNone/>
            </a:pPr>
            <a:r>
              <a:rPr lang="eu-ES" sz="2400" b="1" dirty="0"/>
              <a:t/>
            </a:r>
            <a:br>
              <a:rPr lang="eu-ES" sz="2400" b="1" dirty="0"/>
            </a:br>
            <a:endParaRPr lang="eu-ES" sz="2400" dirty="0"/>
          </a:p>
        </p:txBody>
      </p:sp>
      <p:pic>
        <p:nvPicPr>
          <p:cNvPr id="9" name="image138.jpe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55440" y="2780928"/>
            <a:ext cx="2720975" cy="3004820"/>
          </a:xfrm>
          <a:prstGeom prst="rect">
            <a:avLst/>
          </a:prstGeom>
        </p:spPr>
      </p:pic>
      <p:pic>
        <p:nvPicPr>
          <p:cNvPr id="10" name="image139.jpe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70034" y="2636912"/>
            <a:ext cx="3894833" cy="366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7673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ef8e2fa181_0_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s-ES" sz="4800" b="1" dirty="0"/>
              <a:t>UD4 </a:t>
            </a:r>
            <a:r>
              <a:rPr lang="es-ES" sz="4800" b="1" dirty="0" err="1"/>
              <a:t>Segurtasun</a:t>
            </a:r>
            <a:r>
              <a:rPr lang="es-ES" sz="4800" b="1" dirty="0"/>
              <a:t> </a:t>
            </a:r>
            <a:r>
              <a:rPr lang="es-ES" sz="4800" b="1" dirty="0" err="1"/>
              <a:t>pasiboa</a:t>
            </a:r>
            <a:r>
              <a:rPr lang="es-ES" sz="4800" b="1" dirty="0"/>
              <a:t> </a:t>
            </a:r>
            <a:r>
              <a:rPr lang="es-ES" sz="4800" b="1" dirty="0" smtClean="0"/>
              <a:t>(</a:t>
            </a:r>
            <a:r>
              <a:rPr lang="es-ES" sz="4800" b="1" dirty="0" err="1" smtClean="0"/>
              <a:t>tenkagailuak</a:t>
            </a:r>
            <a:r>
              <a:rPr lang="es-ES" sz="4800" b="1" dirty="0" smtClean="0"/>
              <a:t>)</a:t>
            </a:r>
            <a:r>
              <a:rPr lang="es-ES" sz="4800" b="1" dirty="0"/>
              <a:t/>
            </a:r>
            <a:br>
              <a:rPr lang="es-ES" sz="4800" b="1" dirty="0"/>
            </a:br>
            <a:endParaRPr sz="4800" b="1" dirty="0"/>
          </a:p>
        </p:txBody>
      </p:sp>
      <p:pic>
        <p:nvPicPr>
          <p:cNvPr id="187" name="Google Shape;187;gef8e2fa181_0_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3251" y="53658"/>
            <a:ext cx="325486" cy="675383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ef8e2fa181_0_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/>
              <a:t>43</a:t>
            </a:fld>
            <a:endParaRPr/>
          </a:p>
        </p:txBody>
      </p:sp>
      <p:pic>
        <p:nvPicPr>
          <p:cNvPr id="190" name="Google Shape;190;gef8e2fa181_0_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90425" y="365113"/>
            <a:ext cx="1962150" cy="16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ef8e2fa181_0_30"/>
          <p:cNvSpPr txBox="1"/>
          <p:nvPr/>
        </p:nvSpPr>
        <p:spPr>
          <a:xfrm>
            <a:off x="551384" y="980728"/>
            <a:ext cx="104373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25400">
              <a:buClr>
                <a:srgbClr val="99CC00"/>
              </a:buClr>
              <a:buSzPts val="3200"/>
            </a:pP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2-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Tenkagailuak</a:t>
            </a: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: </a:t>
            </a:r>
            <a:r>
              <a:rPr lang="es-ES" sz="3200" b="1" dirty="0" err="1" smtClean="0">
                <a:solidFill>
                  <a:srgbClr val="00B0F0"/>
                </a:solidFill>
                <a:latin typeface="Calibri"/>
                <a:cs typeface="Calibri"/>
                <a:sym typeface="Calibri"/>
              </a:rPr>
              <a:t>motak</a:t>
            </a:r>
            <a:endParaRPr lang="es-ES" sz="3000" b="1" dirty="0">
              <a:solidFill>
                <a:srgbClr val="00B0F0"/>
              </a:solidFill>
            </a:endParaRPr>
          </a:p>
        </p:txBody>
      </p:sp>
      <p:sp>
        <p:nvSpPr>
          <p:cNvPr id="11" name="Google Shape;186;gef8e2fa181_0_30"/>
          <p:cNvSpPr txBox="1">
            <a:spLocks/>
          </p:cNvSpPr>
          <p:nvPr/>
        </p:nvSpPr>
        <p:spPr>
          <a:xfrm>
            <a:off x="551384" y="1556792"/>
            <a:ext cx="10081120" cy="45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u-ES" sz="2400" b="1" dirty="0"/>
              <a:t>Aktibazio elektrikoko </a:t>
            </a:r>
            <a:r>
              <a:rPr lang="eu-ES" sz="2400" b="1" dirty="0" err="1"/>
              <a:t>tenkagailua</a:t>
            </a:r>
            <a:endParaRPr lang="eu-ES" sz="2400" b="1" dirty="0"/>
          </a:p>
          <a:p>
            <a:pPr marL="114300" indent="0">
              <a:buNone/>
            </a:pPr>
            <a:r>
              <a:rPr lang="eu-ES" sz="2400" dirty="0"/>
              <a:t>Detonagailu elektrikoa da alde nagusia, kontrol-unitatetik seinalea jasotzen duena karga leherkorra aktibatzeko. </a:t>
            </a:r>
            <a:endParaRPr lang="eu-ES" sz="2400" dirty="0" smtClean="0"/>
          </a:p>
          <a:p>
            <a:pPr marL="114300" indent="0">
              <a:buNone/>
            </a:pPr>
            <a:r>
              <a:rPr lang="eu-ES" sz="2400" dirty="0" smtClean="0"/>
              <a:t>Unitate </a:t>
            </a:r>
            <a:r>
              <a:rPr lang="eu-ES" sz="2400" dirty="0"/>
              <a:t>horren barnean airbaga ere sartzen da normalean, eta bi elementu horiek batera jarduten dute.</a:t>
            </a:r>
            <a:endParaRPr lang="es-ES" sz="2400" b="1" dirty="0">
              <a:solidFill>
                <a:srgbClr val="FFC000"/>
              </a:solidFill>
            </a:endParaRPr>
          </a:p>
          <a:p>
            <a:pPr marL="114300" indent="0">
              <a:buNone/>
            </a:pPr>
            <a:r>
              <a:rPr lang="eu-ES" sz="2400" b="1" dirty="0"/>
              <a:t/>
            </a:r>
            <a:br>
              <a:rPr lang="eu-ES" sz="2400" b="1" dirty="0"/>
            </a:br>
            <a:endParaRPr lang="eu-ES" sz="2400" dirty="0"/>
          </a:p>
        </p:txBody>
      </p:sp>
      <p:pic>
        <p:nvPicPr>
          <p:cNvPr id="12" name="image140.jpe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87198" y="3855992"/>
            <a:ext cx="4536504" cy="264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6258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ef8e2fa181_0_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s-ES" sz="4800" b="1" dirty="0"/>
              <a:t>UD4 </a:t>
            </a:r>
            <a:r>
              <a:rPr lang="es-ES" sz="4800" b="1" dirty="0" err="1"/>
              <a:t>Segurtasun</a:t>
            </a:r>
            <a:r>
              <a:rPr lang="es-ES" sz="4800" b="1" dirty="0"/>
              <a:t> </a:t>
            </a:r>
            <a:r>
              <a:rPr lang="es-ES" sz="4800" b="1" dirty="0" err="1"/>
              <a:t>pasiboa</a:t>
            </a:r>
            <a:r>
              <a:rPr lang="es-ES" sz="4800" b="1" dirty="0"/>
              <a:t> </a:t>
            </a:r>
            <a:r>
              <a:rPr lang="es-ES" sz="4800" b="1" dirty="0" smtClean="0"/>
              <a:t>(</a:t>
            </a:r>
            <a:r>
              <a:rPr lang="es-ES" sz="4800" b="1" dirty="0" err="1" smtClean="0"/>
              <a:t>tenkagailuak</a:t>
            </a:r>
            <a:r>
              <a:rPr lang="es-ES" sz="4800" b="1" dirty="0" smtClean="0"/>
              <a:t>)</a:t>
            </a:r>
            <a:r>
              <a:rPr lang="es-ES" sz="4800" b="1" dirty="0"/>
              <a:t/>
            </a:r>
            <a:br>
              <a:rPr lang="es-ES" sz="4800" b="1" dirty="0"/>
            </a:br>
            <a:endParaRPr sz="4800" b="1" dirty="0"/>
          </a:p>
        </p:txBody>
      </p:sp>
      <p:pic>
        <p:nvPicPr>
          <p:cNvPr id="187" name="Google Shape;187;gef8e2fa181_0_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3251" y="53658"/>
            <a:ext cx="325486" cy="675383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ef8e2fa181_0_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/>
              <a:t>44</a:t>
            </a:fld>
            <a:endParaRPr/>
          </a:p>
        </p:txBody>
      </p:sp>
      <p:pic>
        <p:nvPicPr>
          <p:cNvPr id="190" name="Google Shape;190;gef8e2fa181_0_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90425" y="365113"/>
            <a:ext cx="1962150" cy="16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ef8e2fa181_0_30"/>
          <p:cNvSpPr txBox="1"/>
          <p:nvPr/>
        </p:nvSpPr>
        <p:spPr>
          <a:xfrm>
            <a:off x="551384" y="980728"/>
            <a:ext cx="104373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25400">
              <a:buClr>
                <a:srgbClr val="99CC00"/>
              </a:buClr>
              <a:buSzPts val="3200"/>
            </a:pP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2-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Tenkagailuak</a:t>
            </a: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: </a:t>
            </a:r>
            <a:r>
              <a:rPr lang="es-ES" sz="3200" b="1" dirty="0" err="1" smtClean="0">
                <a:solidFill>
                  <a:srgbClr val="00B0F0"/>
                </a:solidFill>
                <a:latin typeface="Calibri"/>
                <a:cs typeface="Calibri"/>
                <a:sym typeface="Calibri"/>
              </a:rPr>
              <a:t>motak</a:t>
            </a:r>
            <a:endParaRPr lang="es-ES" sz="3000" b="1" dirty="0">
              <a:solidFill>
                <a:srgbClr val="00B0F0"/>
              </a:solidFill>
            </a:endParaRPr>
          </a:p>
        </p:txBody>
      </p:sp>
      <p:sp>
        <p:nvSpPr>
          <p:cNvPr id="11" name="Google Shape;186;gef8e2fa181_0_30"/>
          <p:cNvSpPr txBox="1">
            <a:spLocks/>
          </p:cNvSpPr>
          <p:nvPr/>
        </p:nvSpPr>
        <p:spPr>
          <a:xfrm>
            <a:off x="551384" y="1556792"/>
            <a:ext cx="10081120" cy="45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u-ES" sz="2400" b="1" dirty="0"/>
              <a:t>Presioaren aurkako sistema dutenak</a:t>
            </a:r>
            <a:endParaRPr lang="es-ES" sz="2400" b="1" dirty="0"/>
          </a:p>
          <a:p>
            <a:pPr marL="114300" indent="0">
              <a:buNone/>
            </a:pPr>
            <a:endParaRPr lang="es-ES" sz="2400" b="1" dirty="0">
              <a:solidFill>
                <a:srgbClr val="FFC000"/>
              </a:solidFill>
            </a:endParaRPr>
          </a:p>
          <a:p>
            <a:pPr marL="114300" indent="0">
              <a:buNone/>
            </a:pPr>
            <a:r>
              <a:rPr lang="eu-ES" sz="2400" b="1" dirty="0"/>
              <a:t/>
            </a:r>
            <a:br>
              <a:rPr lang="eu-ES" sz="2400" b="1" dirty="0"/>
            </a:br>
            <a:endParaRPr lang="eu-E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4" y="2924944"/>
            <a:ext cx="4669557" cy="2820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96285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ef8e2fa181_0_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s-ES" sz="4800" b="1" dirty="0"/>
              <a:t>UD4 </a:t>
            </a:r>
            <a:r>
              <a:rPr lang="es-ES" sz="4800" b="1" dirty="0" err="1"/>
              <a:t>Segurtasun</a:t>
            </a:r>
            <a:r>
              <a:rPr lang="es-ES" sz="4800" b="1" dirty="0"/>
              <a:t> </a:t>
            </a:r>
            <a:r>
              <a:rPr lang="es-ES" sz="4800" b="1" dirty="0" err="1"/>
              <a:t>pasiboa</a:t>
            </a:r>
            <a:r>
              <a:rPr lang="es-ES" sz="4800" b="1" dirty="0"/>
              <a:t> </a:t>
            </a:r>
            <a:r>
              <a:rPr lang="es-ES" sz="4800" b="1" dirty="0" smtClean="0"/>
              <a:t>(</a:t>
            </a:r>
            <a:r>
              <a:rPr lang="es-ES" sz="4800" b="1" dirty="0" err="1" smtClean="0"/>
              <a:t>tenkagailuak</a:t>
            </a:r>
            <a:r>
              <a:rPr lang="es-ES" sz="4800" b="1" dirty="0" smtClean="0"/>
              <a:t>)</a:t>
            </a:r>
            <a:r>
              <a:rPr lang="es-ES" sz="4800" b="1" dirty="0"/>
              <a:t/>
            </a:r>
            <a:br>
              <a:rPr lang="es-ES" sz="4800" b="1" dirty="0"/>
            </a:br>
            <a:endParaRPr sz="4800" b="1" dirty="0"/>
          </a:p>
        </p:txBody>
      </p:sp>
      <p:pic>
        <p:nvPicPr>
          <p:cNvPr id="187" name="Google Shape;187;gef8e2fa181_0_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3251" y="53658"/>
            <a:ext cx="325486" cy="675383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ef8e2fa181_0_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/>
              <a:t>45</a:t>
            </a:fld>
            <a:endParaRPr/>
          </a:p>
        </p:txBody>
      </p:sp>
      <p:pic>
        <p:nvPicPr>
          <p:cNvPr id="190" name="Google Shape;190;gef8e2fa181_0_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90425" y="365113"/>
            <a:ext cx="1962150" cy="16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ef8e2fa181_0_30"/>
          <p:cNvSpPr txBox="1"/>
          <p:nvPr/>
        </p:nvSpPr>
        <p:spPr>
          <a:xfrm>
            <a:off x="551384" y="980728"/>
            <a:ext cx="104373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25400">
              <a:buClr>
                <a:srgbClr val="99CC00"/>
              </a:buClr>
              <a:buSzPts val="3200"/>
            </a:pP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2-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Tenkagailuak</a:t>
            </a: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: </a:t>
            </a:r>
            <a:r>
              <a:rPr lang="es-ES" sz="3200" b="1" dirty="0" err="1" smtClean="0">
                <a:solidFill>
                  <a:srgbClr val="00B0F0"/>
                </a:solidFill>
                <a:latin typeface="Calibri"/>
                <a:cs typeface="Calibri"/>
                <a:sym typeface="Calibri"/>
              </a:rPr>
              <a:t>motak</a:t>
            </a:r>
            <a:endParaRPr lang="es-ES" sz="3000" b="1" dirty="0">
              <a:solidFill>
                <a:srgbClr val="00B0F0"/>
              </a:solidFill>
            </a:endParaRPr>
          </a:p>
        </p:txBody>
      </p:sp>
      <p:sp>
        <p:nvSpPr>
          <p:cNvPr id="11" name="Google Shape;186;gef8e2fa181_0_30"/>
          <p:cNvSpPr txBox="1">
            <a:spLocks/>
          </p:cNvSpPr>
          <p:nvPr/>
        </p:nvSpPr>
        <p:spPr>
          <a:xfrm>
            <a:off x="407368" y="1639528"/>
            <a:ext cx="10081120" cy="45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u-ES" sz="2400" b="1" dirty="0" smtClean="0"/>
              <a:t>Garraiorako </a:t>
            </a:r>
            <a:r>
              <a:rPr lang="eu-ES" sz="2400" b="1" dirty="0"/>
              <a:t>segurtasun-sistema</a:t>
            </a:r>
            <a:endParaRPr lang="es-ES" sz="2400" b="1" dirty="0"/>
          </a:p>
          <a:p>
            <a:endParaRPr lang="es-ES" sz="2400" b="1" dirty="0"/>
          </a:p>
          <a:p>
            <a:pPr marL="114300" indent="0">
              <a:buNone/>
            </a:pPr>
            <a:r>
              <a:rPr lang="eu-ES" sz="2400" dirty="0" smtClean="0"/>
              <a:t>Sistema </a:t>
            </a:r>
            <a:r>
              <a:rPr lang="eu-ES" sz="2400" dirty="0"/>
              <a:t>baliagarria </a:t>
            </a:r>
            <a:r>
              <a:rPr lang="eu-ES" sz="2400" dirty="0" smtClean="0"/>
              <a:t>da nahi </a:t>
            </a:r>
            <a:r>
              <a:rPr lang="eu-ES" sz="2400" dirty="0"/>
              <a:t>izanez gero </a:t>
            </a:r>
            <a:r>
              <a:rPr lang="eu-ES" sz="2400" dirty="0" err="1"/>
              <a:t>tenkagailua</a:t>
            </a:r>
            <a:r>
              <a:rPr lang="eu-ES" sz="2400" dirty="0"/>
              <a:t> </a:t>
            </a:r>
            <a:r>
              <a:rPr lang="eu-ES" sz="2400" b="1" dirty="0"/>
              <a:t>indargabetzeko</a:t>
            </a:r>
            <a:r>
              <a:rPr lang="eu-ES" sz="2400" dirty="0"/>
              <a:t>, </a:t>
            </a:r>
            <a:r>
              <a:rPr lang="eu-ES" sz="2400" dirty="0" smtClean="0"/>
              <a:t>adibidez eserleku </a:t>
            </a:r>
            <a:r>
              <a:rPr lang="eu-ES" sz="2400" dirty="0"/>
              <a:t>horretan haurtxo-aulki bat </a:t>
            </a:r>
            <a:r>
              <a:rPr lang="eu-ES" sz="2400" dirty="0" smtClean="0"/>
              <a:t>kokatzen bada. </a:t>
            </a:r>
          </a:p>
          <a:p>
            <a:pPr marL="114300" indent="0">
              <a:buNone/>
            </a:pPr>
            <a:r>
              <a:rPr lang="eu-ES" sz="2400" dirty="0" smtClean="0"/>
              <a:t>Istripua </a:t>
            </a:r>
            <a:r>
              <a:rPr lang="eu-ES" sz="2400" dirty="0"/>
              <a:t>izanez gero, aulkia uhalari eutsita geratuko da modu konbentzionalean, </a:t>
            </a:r>
            <a:r>
              <a:rPr lang="eu-ES" sz="2400" dirty="0" smtClean="0"/>
              <a:t>eta </a:t>
            </a:r>
            <a:r>
              <a:rPr lang="eu-ES" sz="2400" b="1" dirty="0" smtClean="0"/>
              <a:t>aktibazio </a:t>
            </a:r>
            <a:r>
              <a:rPr lang="eu-ES" sz="2400" b="1" dirty="0"/>
              <a:t>pirotekniko </a:t>
            </a:r>
            <a:r>
              <a:rPr lang="eu-ES" sz="2400" dirty="0"/>
              <a:t>batek haur txikiari kalte larriagoak eragitea  </a:t>
            </a:r>
            <a:r>
              <a:rPr lang="eu-ES" sz="2400" b="1" dirty="0"/>
              <a:t>saihestu</a:t>
            </a:r>
            <a:r>
              <a:rPr lang="eu-ES" sz="2400" dirty="0"/>
              <a:t>ko </a:t>
            </a:r>
            <a:r>
              <a:rPr lang="eu-ES" sz="2400" dirty="0" smtClean="0"/>
              <a:t>dugu </a:t>
            </a:r>
            <a:r>
              <a:rPr lang="eu-ES" sz="2400" dirty="0"/>
              <a:t>uhalaren gehiegizko tentsioaren </a:t>
            </a:r>
            <a:r>
              <a:rPr lang="eu-ES" sz="2400" dirty="0" smtClean="0"/>
              <a:t>ekidinez.</a:t>
            </a:r>
            <a:endParaRPr lang="es-ES" sz="2400" dirty="0"/>
          </a:p>
          <a:p>
            <a:pPr marL="114300" indent="0">
              <a:buNone/>
            </a:pPr>
            <a:r>
              <a:rPr lang="eu-ES" sz="2400" b="1" dirty="0"/>
              <a:t/>
            </a:r>
            <a:br>
              <a:rPr lang="eu-ES" sz="2400" b="1" dirty="0"/>
            </a:br>
            <a:endParaRPr lang="eu-ES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660" y="4489246"/>
            <a:ext cx="1401915" cy="1749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4941168"/>
            <a:ext cx="7543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66693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010" name="Google Shape;1010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011" name="Google Shape;101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0912" y="-105641"/>
            <a:ext cx="9550692" cy="6963641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/>
              <a:t>46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f512b57f77_0_241"/>
          <p:cNvSpPr txBox="1">
            <a:spLocks noGrp="1"/>
          </p:cNvSpPr>
          <p:nvPr>
            <p:ph type="title"/>
          </p:nvPr>
        </p:nvSpPr>
        <p:spPr>
          <a:xfrm>
            <a:off x="838200" y="1052736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lnSpc>
                <a:spcPct val="100000"/>
              </a:lnSpc>
              <a:buSzPct val="100000"/>
            </a:pPr>
            <a:r>
              <a:rPr lang="es-ES" sz="4800" b="1" dirty="0"/>
              <a:t>UD4 </a:t>
            </a:r>
            <a:r>
              <a:rPr lang="es-ES" sz="4800" b="1" dirty="0" err="1"/>
              <a:t>Segurtasun</a:t>
            </a:r>
            <a:r>
              <a:rPr lang="es-ES" sz="4800" b="1" dirty="0"/>
              <a:t> </a:t>
            </a:r>
            <a:r>
              <a:rPr lang="es-ES" sz="4800" b="1" dirty="0" err="1" smtClean="0"/>
              <a:t>pasiboa</a:t>
            </a:r>
            <a:r>
              <a:rPr lang="es-ES" sz="4800" b="1" dirty="0" smtClean="0"/>
              <a:t/>
            </a:r>
            <a:br>
              <a:rPr lang="es-ES" sz="4800" b="1" dirty="0" smtClean="0"/>
            </a:br>
            <a:r>
              <a:rPr lang="es-ES" sz="4800" b="1" dirty="0" smtClean="0">
                <a:solidFill>
                  <a:srgbClr val="92D050"/>
                </a:solidFill>
              </a:rPr>
              <a:t>a)</a:t>
            </a:r>
            <a:r>
              <a:rPr lang="es-ES" sz="4800" b="1" dirty="0"/>
              <a:t/>
            </a:r>
            <a:br>
              <a:rPr lang="es-ES" sz="4800" b="1" dirty="0"/>
            </a:br>
            <a:endParaRPr sz="4800" b="1" dirty="0"/>
          </a:p>
        </p:txBody>
      </p:sp>
      <p:sp>
        <p:nvSpPr>
          <p:cNvPr id="99" name="Google Shape;99;gf512b57f77_0_241"/>
          <p:cNvSpPr txBox="1">
            <a:spLocks noGrp="1"/>
          </p:cNvSpPr>
          <p:nvPr>
            <p:ph type="body" idx="1"/>
          </p:nvPr>
        </p:nvSpPr>
        <p:spPr>
          <a:xfrm>
            <a:off x="838200" y="1578501"/>
            <a:ext cx="10515600" cy="45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400"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100" name="Google Shape;100;gf512b57f77_0_2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9850" y="4519613"/>
            <a:ext cx="1962150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gf512b57f77_0_2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3251" y="53658"/>
            <a:ext cx="325486" cy="6753831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gf512b57f77_0_2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/>
              <a:t>5</a:t>
            </a:fld>
            <a:endParaRPr/>
          </a:p>
        </p:txBody>
      </p:sp>
      <p:pic>
        <p:nvPicPr>
          <p:cNvPr id="104" name="Google Shape;104;gf512b57f77_0_2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9850" y="4595813"/>
            <a:ext cx="1962150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" t="3101" r="2893" b="3370"/>
          <a:stretch/>
        </p:blipFill>
        <p:spPr bwMode="auto">
          <a:xfrm>
            <a:off x="1161484" y="1422801"/>
            <a:ext cx="9068365" cy="514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40" y="3849252"/>
            <a:ext cx="4364649" cy="2653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332656"/>
            <a:ext cx="2769067" cy="196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f512b57f77_0_241"/>
          <p:cNvSpPr txBox="1">
            <a:spLocks noGrp="1"/>
          </p:cNvSpPr>
          <p:nvPr>
            <p:ph type="title"/>
          </p:nvPr>
        </p:nvSpPr>
        <p:spPr>
          <a:xfrm>
            <a:off x="839416" y="1052736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lnSpc>
                <a:spcPct val="100000"/>
              </a:lnSpc>
              <a:buSzPct val="100000"/>
            </a:pPr>
            <a:r>
              <a:rPr lang="es-ES" sz="4800" b="1" dirty="0"/>
              <a:t>UD4 </a:t>
            </a:r>
            <a:r>
              <a:rPr lang="es-ES" sz="4800" b="1" dirty="0" err="1"/>
              <a:t>Segurtasun</a:t>
            </a:r>
            <a:r>
              <a:rPr lang="es-ES" sz="4800" b="1" dirty="0"/>
              <a:t> </a:t>
            </a:r>
            <a:r>
              <a:rPr lang="es-ES" sz="4800" b="1" dirty="0" err="1" smtClean="0"/>
              <a:t>pasiboa</a:t>
            </a:r>
            <a:r>
              <a:rPr lang="es-ES" sz="4800" b="1" dirty="0" smtClean="0"/>
              <a:t/>
            </a:r>
            <a:br>
              <a:rPr lang="es-ES" sz="4800" b="1" dirty="0" smtClean="0"/>
            </a:br>
            <a:r>
              <a:rPr lang="es-ES" sz="4800" b="1" dirty="0" smtClean="0">
                <a:solidFill>
                  <a:srgbClr val="92D050"/>
                </a:solidFill>
              </a:rPr>
              <a:t>b)</a:t>
            </a:r>
            <a:r>
              <a:rPr lang="es-ES" sz="4800" b="1" dirty="0"/>
              <a:t/>
            </a:r>
            <a:br>
              <a:rPr lang="es-ES" sz="4800" b="1" dirty="0"/>
            </a:br>
            <a:endParaRPr sz="48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 sz="4800" b="1" dirty="0"/>
          </a:p>
        </p:txBody>
      </p:sp>
      <p:sp>
        <p:nvSpPr>
          <p:cNvPr id="99" name="Google Shape;99;gf512b57f77_0_241"/>
          <p:cNvSpPr txBox="1">
            <a:spLocks noGrp="1"/>
          </p:cNvSpPr>
          <p:nvPr>
            <p:ph type="body" idx="1"/>
          </p:nvPr>
        </p:nvSpPr>
        <p:spPr>
          <a:xfrm>
            <a:off x="838200" y="1578501"/>
            <a:ext cx="10515600" cy="45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400"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100" name="Google Shape;100;gf512b57f77_0_2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9850" y="4519613"/>
            <a:ext cx="1962150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gf512b57f77_0_2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3251" y="53658"/>
            <a:ext cx="325486" cy="6753831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gf512b57f77_0_2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/>
              <a:t>6</a:t>
            </a:fld>
            <a:endParaRPr/>
          </a:p>
        </p:txBody>
      </p:sp>
      <p:pic>
        <p:nvPicPr>
          <p:cNvPr id="104" name="Google Shape;104;gf512b57f77_0_2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9850" y="4595813"/>
            <a:ext cx="1962150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553" y="1331195"/>
            <a:ext cx="9110388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0370" y="548680"/>
            <a:ext cx="1974713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0106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f2e794f0a0_0_26"/>
          <p:cNvSpPr txBox="1">
            <a:spLocks noGrp="1"/>
          </p:cNvSpPr>
          <p:nvPr>
            <p:ph type="body" idx="1"/>
          </p:nvPr>
        </p:nvSpPr>
        <p:spPr>
          <a:xfrm>
            <a:off x="838200" y="1578501"/>
            <a:ext cx="10515600" cy="45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40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75" name="Google Shape;175;gf2e794f0a0_0_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9850" y="4519613"/>
            <a:ext cx="1962150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gf2e794f0a0_0_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3251" y="53658"/>
            <a:ext cx="325486" cy="6753831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gf2e794f0a0_0_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/>
              <a:t>7</a:t>
            </a:fld>
            <a:endParaRPr/>
          </a:p>
        </p:txBody>
      </p:sp>
      <p:sp>
        <p:nvSpPr>
          <p:cNvPr id="178" name="Google Shape;178;gf2e794f0a0_0_26"/>
          <p:cNvSpPr txBox="1"/>
          <p:nvPr/>
        </p:nvSpPr>
        <p:spPr>
          <a:xfrm>
            <a:off x="838200" y="1803978"/>
            <a:ext cx="10344600" cy="4501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14350" indent="-514350">
              <a:buAutoNum type="arabicPeriod"/>
            </a:pPr>
            <a:r>
              <a:rPr lang="es-ES" sz="2800" dirty="0" err="1" smtClean="0"/>
              <a:t>Segurtasuna</a:t>
            </a:r>
            <a:r>
              <a:rPr lang="es-ES" sz="2800" dirty="0" smtClean="0"/>
              <a:t> </a:t>
            </a:r>
            <a:r>
              <a:rPr lang="es-ES" sz="2800" dirty="0" err="1" smtClean="0"/>
              <a:t>automobilean</a:t>
            </a:r>
            <a:r>
              <a:rPr lang="es-ES" sz="2800" dirty="0" smtClean="0"/>
              <a:t>: airbag-a </a:t>
            </a:r>
            <a:r>
              <a:rPr lang="es-ES" sz="2800" dirty="0"/>
              <a:t>      </a:t>
            </a:r>
          </a:p>
          <a:p>
            <a:pPr marL="514350" indent="-514350">
              <a:buAutoNum type="arabicPeriod"/>
            </a:pPr>
            <a:r>
              <a:rPr lang="es-ES" sz="2800" dirty="0" smtClean="0">
                <a:solidFill>
                  <a:schemeClr val="dk1"/>
                </a:solidFill>
              </a:rPr>
              <a:t>Airbag </a:t>
            </a:r>
            <a:r>
              <a:rPr lang="es-ES" sz="2800" dirty="0" err="1" smtClean="0">
                <a:solidFill>
                  <a:schemeClr val="dk1"/>
                </a:solidFill>
              </a:rPr>
              <a:t>sistemaren</a:t>
            </a:r>
            <a:r>
              <a:rPr lang="es-ES" sz="2800" dirty="0" smtClean="0">
                <a:solidFill>
                  <a:schemeClr val="dk1"/>
                </a:solidFill>
              </a:rPr>
              <a:t> </a:t>
            </a:r>
            <a:r>
              <a:rPr lang="es-ES" sz="2800" dirty="0" err="1" smtClean="0">
                <a:solidFill>
                  <a:schemeClr val="dk1"/>
                </a:solidFill>
              </a:rPr>
              <a:t>osagaiak</a:t>
            </a:r>
            <a:endParaRPr lang="es-ES" sz="2800" dirty="0" smtClean="0">
              <a:solidFill>
                <a:schemeClr val="dk1"/>
              </a:solidFill>
            </a:endParaRPr>
          </a:p>
          <a:p>
            <a:pPr marL="514350" indent="-514350">
              <a:buAutoNum type="arabicPeriod"/>
            </a:pPr>
            <a:r>
              <a:rPr lang="es-ES" sz="2800" dirty="0" smtClean="0">
                <a:solidFill>
                  <a:schemeClr val="dk1"/>
                </a:solidFill>
              </a:rPr>
              <a:t>Airbag-a </a:t>
            </a:r>
            <a:r>
              <a:rPr lang="es-ES" sz="2800" dirty="0" err="1" smtClean="0">
                <a:solidFill>
                  <a:schemeClr val="dk1"/>
                </a:solidFill>
              </a:rPr>
              <a:t>urratsez</a:t>
            </a:r>
            <a:r>
              <a:rPr lang="es-ES" sz="2800" dirty="0" smtClean="0">
                <a:solidFill>
                  <a:schemeClr val="dk1"/>
                </a:solidFill>
              </a:rPr>
              <a:t> </a:t>
            </a:r>
            <a:r>
              <a:rPr lang="es-ES" sz="2800" dirty="0" err="1" smtClean="0">
                <a:solidFill>
                  <a:schemeClr val="dk1"/>
                </a:solidFill>
              </a:rPr>
              <a:t>urrats</a:t>
            </a:r>
            <a:r>
              <a:rPr lang="es-ES" sz="2800" dirty="0" smtClean="0">
                <a:solidFill>
                  <a:schemeClr val="dk1"/>
                </a:solidFill>
              </a:rPr>
              <a:t> </a:t>
            </a:r>
            <a:r>
              <a:rPr lang="es-ES" sz="2800" dirty="0" err="1" smtClean="0">
                <a:solidFill>
                  <a:schemeClr val="dk1"/>
                </a:solidFill>
              </a:rPr>
              <a:t>aktibatzen</a:t>
            </a:r>
            <a:endParaRPr lang="es-ES" sz="2800" dirty="0" smtClean="0">
              <a:solidFill>
                <a:schemeClr val="dk1"/>
              </a:solidFill>
            </a:endParaRPr>
          </a:p>
          <a:p>
            <a:pPr marL="514350" indent="-514350">
              <a:buFont typeface="Arial"/>
              <a:buAutoNum type="arabicPeriod"/>
            </a:pPr>
            <a:r>
              <a:rPr lang="es-ES" sz="2800" dirty="0" err="1">
                <a:solidFill>
                  <a:schemeClr val="dk1"/>
                </a:solidFill>
              </a:rPr>
              <a:t>Segurtasun</a:t>
            </a:r>
            <a:r>
              <a:rPr lang="es-ES" sz="2800" dirty="0">
                <a:solidFill>
                  <a:schemeClr val="dk1"/>
                </a:solidFill>
              </a:rPr>
              <a:t> </a:t>
            </a:r>
            <a:r>
              <a:rPr lang="es-ES" sz="2800" dirty="0" err="1">
                <a:solidFill>
                  <a:schemeClr val="dk1"/>
                </a:solidFill>
              </a:rPr>
              <a:t>arauak</a:t>
            </a:r>
            <a:endParaRPr lang="es-ES" sz="2300" dirty="0">
              <a:solidFill>
                <a:schemeClr val="dk1"/>
              </a:solidFill>
            </a:endParaRPr>
          </a:p>
          <a:p>
            <a:pPr marL="514350" indent="-514350">
              <a:buAutoNum type="arabicPeriod"/>
            </a:pPr>
            <a:r>
              <a:rPr lang="es-ES" sz="2800" dirty="0" err="1" smtClean="0">
                <a:solidFill>
                  <a:schemeClr val="dk1"/>
                </a:solidFill>
              </a:rPr>
              <a:t>Autodiagnosia</a:t>
            </a:r>
            <a:endParaRPr lang="es-ES" sz="2800" dirty="0" smtClean="0">
              <a:solidFill>
                <a:schemeClr val="dk1"/>
              </a:solidFill>
            </a:endParaRPr>
          </a:p>
          <a:p>
            <a:pPr marL="273050" marR="0" lvl="0" indent="-2730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s-ES" sz="3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73050" marR="0" lvl="0" indent="-273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2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73050" marR="0" lvl="0" indent="-273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2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73050" marR="0" lvl="0" indent="-273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gf2e794f0a0_0_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9850" y="4595813"/>
            <a:ext cx="1962150" cy="16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8;gf512b57f77_0_241"/>
          <p:cNvSpPr txBox="1">
            <a:spLocks/>
          </p:cNvSpPr>
          <p:nvPr/>
        </p:nvSpPr>
        <p:spPr>
          <a:xfrm>
            <a:off x="838200" y="54868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SzPct val="100000"/>
            </a:pPr>
            <a:r>
              <a:rPr lang="es-ES" sz="4800" b="1" dirty="0" smtClean="0"/>
              <a:t>UD4 </a:t>
            </a:r>
            <a:r>
              <a:rPr lang="es-ES" sz="4800" b="1" dirty="0" err="1" smtClean="0"/>
              <a:t>Segurtasun</a:t>
            </a:r>
            <a:r>
              <a:rPr lang="es-ES" sz="4800" b="1" dirty="0" smtClean="0"/>
              <a:t> </a:t>
            </a:r>
            <a:r>
              <a:rPr lang="es-ES" sz="4800" b="1" dirty="0" err="1" smtClean="0"/>
              <a:t>pasiboa</a:t>
            </a:r>
            <a:r>
              <a:rPr lang="es-ES" sz="4800" b="1" dirty="0" smtClean="0"/>
              <a:t> (airbag-a)</a:t>
            </a:r>
            <a:br>
              <a:rPr lang="es-ES" sz="4800" b="1" dirty="0" smtClean="0"/>
            </a:br>
            <a:endParaRPr lang="es-ES" sz="4800" b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872" y="4197462"/>
            <a:ext cx="5205203" cy="221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4220609"/>
            <a:ext cx="3054896" cy="2039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ef8e2fa181_0_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s-ES" sz="4800" b="1" dirty="0"/>
              <a:t>UD4 </a:t>
            </a:r>
            <a:r>
              <a:rPr lang="es-ES" sz="4800" b="1" dirty="0" err="1"/>
              <a:t>Segurtasun</a:t>
            </a:r>
            <a:r>
              <a:rPr lang="es-ES" sz="4800" b="1" dirty="0"/>
              <a:t> </a:t>
            </a:r>
            <a:r>
              <a:rPr lang="es-ES" sz="4800" b="1" dirty="0" err="1"/>
              <a:t>pasiboa</a:t>
            </a:r>
            <a:r>
              <a:rPr lang="es-ES" sz="4800" b="1" dirty="0"/>
              <a:t> (airbag-a)</a:t>
            </a:r>
            <a:br>
              <a:rPr lang="es-ES" sz="4800" b="1" dirty="0"/>
            </a:br>
            <a:endParaRPr sz="4800" b="1" dirty="0"/>
          </a:p>
        </p:txBody>
      </p:sp>
      <p:sp>
        <p:nvSpPr>
          <p:cNvPr id="186" name="Google Shape;186;gef8e2fa181_0_30"/>
          <p:cNvSpPr txBox="1">
            <a:spLocks noGrp="1"/>
          </p:cNvSpPr>
          <p:nvPr>
            <p:ph type="body" idx="1"/>
          </p:nvPr>
        </p:nvSpPr>
        <p:spPr>
          <a:xfrm>
            <a:off x="838200" y="1578501"/>
            <a:ext cx="10515600" cy="45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400"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187" name="Google Shape;187;gef8e2fa181_0_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3251" y="53658"/>
            <a:ext cx="325486" cy="675383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ef8e2fa181_0_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/>
              <a:t>8</a:t>
            </a:fld>
            <a:endParaRPr/>
          </a:p>
        </p:txBody>
      </p:sp>
      <p:sp>
        <p:nvSpPr>
          <p:cNvPr id="189" name="Google Shape;189;gef8e2fa181_0_30"/>
          <p:cNvSpPr txBox="1"/>
          <p:nvPr/>
        </p:nvSpPr>
        <p:spPr>
          <a:xfrm>
            <a:off x="481191" y="2022463"/>
            <a:ext cx="7847057" cy="3618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1" indent="-342900">
              <a:spcBef>
                <a:spcPts val="700"/>
              </a:spcBef>
              <a:buClrTx/>
              <a:buFont typeface="Arial" panose="020B0604020202020204" pitchFamily="34" charset="0"/>
              <a:buChar char="•"/>
            </a:pPr>
            <a:r>
              <a:rPr lang="eu-ES" sz="2300" dirty="0"/>
              <a:t>Istripua izanez </a:t>
            </a:r>
            <a:r>
              <a:rPr lang="eu-ES" sz="2300" dirty="0" smtClean="0"/>
              <a:t>gero, </a:t>
            </a:r>
            <a:r>
              <a:rPr lang="eu-ES" sz="2300" dirty="0"/>
              <a:t>buruan edo toraxean gerta litezkeen lesio larriak saihesteko sistema da </a:t>
            </a:r>
            <a:r>
              <a:rPr lang="eu-ES" sz="2300" b="1" dirty="0" smtClean="0"/>
              <a:t>airbag-</a:t>
            </a:r>
            <a:r>
              <a:rPr lang="eu-ES" sz="2300" dirty="0" smtClean="0"/>
              <a:t>a</a:t>
            </a:r>
          </a:p>
          <a:p>
            <a:pPr marL="342900" lvl="1" indent="-342900">
              <a:spcBef>
                <a:spcPts val="700"/>
              </a:spcBef>
              <a:buClrTx/>
              <a:buFont typeface="Arial" panose="020B0604020202020204" pitchFamily="34" charset="0"/>
              <a:buChar char="•"/>
            </a:pPr>
            <a:endParaRPr lang="es-ES" altLang="es-ES" sz="500" dirty="0" smtClean="0">
              <a:solidFill>
                <a:schemeClr val="tx1"/>
              </a:solidFill>
            </a:endParaRPr>
          </a:p>
          <a:p>
            <a:pPr marL="342900" lvl="1" indent="-342900">
              <a:spcBef>
                <a:spcPts val="700"/>
              </a:spcBef>
              <a:buClrTx/>
              <a:buFont typeface="Arial" panose="020B0604020202020204" pitchFamily="34" charset="0"/>
              <a:buChar char="•"/>
            </a:pPr>
            <a:r>
              <a:rPr lang="es-ES" altLang="es-ES" sz="2300" dirty="0" smtClean="0">
                <a:solidFill>
                  <a:schemeClr val="tx1"/>
                </a:solidFill>
              </a:rPr>
              <a:t>Airbag-a </a:t>
            </a:r>
            <a:r>
              <a:rPr lang="es-ES" altLang="es-ES" sz="2300" dirty="0" err="1">
                <a:solidFill>
                  <a:schemeClr val="tx1"/>
                </a:solidFill>
              </a:rPr>
              <a:t>segurtasun</a:t>
            </a:r>
            <a:r>
              <a:rPr lang="es-ES" altLang="es-ES" sz="2300" dirty="0">
                <a:solidFill>
                  <a:schemeClr val="tx1"/>
                </a:solidFill>
              </a:rPr>
              <a:t> </a:t>
            </a:r>
            <a:r>
              <a:rPr lang="es-ES" altLang="es-ES" sz="2300" dirty="0" err="1">
                <a:solidFill>
                  <a:schemeClr val="tx1"/>
                </a:solidFill>
              </a:rPr>
              <a:t>pasiborako</a:t>
            </a:r>
            <a:r>
              <a:rPr lang="es-ES" altLang="es-ES" sz="2300" dirty="0">
                <a:solidFill>
                  <a:schemeClr val="tx1"/>
                </a:solidFill>
              </a:rPr>
              <a:t> </a:t>
            </a:r>
            <a:r>
              <a:rPr lang="es-ES" altLang="es-ES" sz="2300" dirty="0" err="1">
                <a:solidFill>
                  <a:schemeClr val="tx1"/>
                </a:solidFill>
              </a:rPr>
              <a:t>gailua</a:t>
            </a:r>
            <a:r>
              <a:rPr lang="es-ES" altLang="es-ES" sz="2300" dirty="0">
                <a:solidFill>
                  <a:schemeClr val="tx1"/>
                </a:solidFill>
              </a:rPr>
              <a:t> </a:t>
            </a:r>
            <a:r>
              <a:rPr lang="es-ES" altLang="es-ES" sz="2300" dirty="0" smtClean="0">
                <a:solidFill>
                  <a:schemeClr val="tx1"/>
                </a:solidFill>
              </a:rPr>
              <a:t>da</a:t>
            </a:r>
          </a:p>
          <a:p>
            <a:pPr marL="342900" lvl="1" indent="-342900">
              <a:spcBef>
                <a:spcPts val="700"/>
              </a:spcBef>
              <a:buClrTx/>
              <a:buFont typeface="Arial" panose="020B0604020202020204" pitchFamily="34" charset="0"/>
              <a:buChar char="•"/>
            </a:pPr>
            <a:endParaRPr lang="es-ES" altLang="es-ES" sz="500" dirty="0" smtClean="0">
              <a:solidFill>
                <a:schemeClr val="tx1"/>
              </a:solidFill>
            </a:endParaRPr>
          </a:p>
          <a:p>
            <a:pPr marL="342900" lvl="1" indent="-342900">
              <a:spcBef>
                <a:spcPts val="700"/>
              </a:spcBef>
              <a:buClrTx/>
              <a:buFont typeface="Arial" panose="020B0604020202020204" pitchFamily="34" charset="0"/>
              <a:buChar char="•"/>
            </a:pPr>
            <a:r>
              <a:rPr lang="eu-ES" sz="2300" dirty="0"/>
              <a:t>A</a:t>
            </a:r>
            <a:r>
              <a:rPr lang="eu-ES" sz="2300" dirty="0" smtClean="0"/>
              <a:t>irezko </a:t>
            </a:r>
            <a:r>
              <a:rPr lang="eu-ES" sz="2300" dirty="0"/>
              <a:t>poltsa edo koltxoi batzuetan oinarritzen da; gidariaren aurrean (bolantean) eta albokoaren aurrean (aginte-mahaian) kokatzen </a:t>
            </a:r>
            <a:r>
              <a:rPr lang="eu-ES" sz="2300" dirty="0" smtClean="0"/>
              <a:t>dira. Zenbait </a:t>
            </a:r>
            <a:r>
              <a:rPr lang="eu-ES" sz="2300" dirty="0"/>
              <a:t>ibilgailutan beste zenbait poltsa jartzen dira </a:t>
            </a:r>
            <a:r>
              <a:rPr lang="eu-ES" sz="2300" dirty="0" smtClean="0"/>
              <a:t>esaterako </a:t>
            </a:r>
            <a:r>
              <a:rPr lang="eu-ES" sz="2300" dirty="0"/>
              <a:t>eserlekuen alboetan edo bidaiari-lekuaren </a:t>
            </a:r>
            <a:r>
              <a:rPr lang="eu-ES" sz="2300" dirty="0" smtClean="0"/>
              <a:t>pilareetan.</a:t>
            </a:r>
          </a:p>
        </p:txBody>
      </p:sp>
      <p:pic>
        <p:nvPicPr>
          <p:cNvPr id="190" name="Google Shape;190;gef8e2fa181_0_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90425" y="365113"/>
            <a:ext cx="1962150" cy="16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ef8e2fa181_0_30"/>
          <p:cNvSpPr txBox="1"/>
          <p:nvPr/>
        </p:nvSpPr>
        <p:spPr>
          <a:xfrm>
            <a:off x="751875" y="1258032"/>
            <a:ext cx="104373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25400" lvl="0">
              <a:buClr>
                <a:srgbClr val="99CC00"/>
              </a:buClr>
              <a:buSzPts val="3200"/>
            </a:pPr>
            <a:r>
              <a:rPr lang="es-ES" sz="3200" b="1" dirty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1</a:t>
            </a: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-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Segurtasuna</a:t>
            </a: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automobilean</a:t>
            </a:r>
            <a:endParaRPr sz="2400" b="1" i="0" u="none" strike="noStrike" cap="none" dirty="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8" y="2492896"/>
            <a:ext cx="4366367" cy="373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3377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ef8e2fa181_0_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s-ES" sz="4800" b="1" dirty="0"/>
              <a:t>UD4 </a:t>
            </a:r>
            <a:r>
              <a:rPr lang="es-ES" sz="4800" b="1" dirty="0" err="1"/>
              <a:t>Segurtasun</a:t>
            </a:r>
            <a:r>
              <a:rPr lang="es-ES" sz="4800" b="1" dirty="0"/>
              <a:t> </a:t>
            </a:r>
            <a:r>
              <a:rPr lang="es-ES" sz="4800" b="1" dirty="0" err="1"/>
              <a:t>pasiboa</a:t>
            </a:r>
            <a:r>
              <a:rPr lang="es-ES" sz="4800" b="1" dirty="0"/>
              <a:t> (airbag-a)</a:t>
            </a:r>
            <a:br>
              <a:rPr lang="es-ES" sz="4800" b="1" dirty="0"/>
            </a:br>
            <a:endParaRPr sz="4800" b="1" dirty="0"/>
          </a:p>
        </p:txBody>
      </p:sp>
      <p:sp>
        <p:nvSpPr>
          <p:cNvPr id="186" name="Google Shape;186;gef8e2fa181_0_30"/>
          <p:cNvSpPr txBox="1">
            <a:spLocks noGrp="1"/>
          </p:cNvSpPr>
          <p:nvPr>
            <p:ph type="body" idx="1"/>
          </p:nvPr>
        </p:nvSpPr>
        <p:spPr>
          <a:xfrm>
            <a:off x="838200" y="1578501"/>
            <a:ext cx="10515600" cy="45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400"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187" name="Google Shape;187;gef8e2fa181_0_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3251" y="53658"/>
            <a:ext cx="325486" cy="675383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ef8e2fa181_0_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/>
              <a:t>9</a:t>
            </a:fld>
            <a:endParaRPr/>
          </a:p>
        </p:txBody>
      </p:sp>
      <p:sp>
        <p:nvSpPr>
          <p:cNvPr id="189" name="Google Shape;189;gef8e2fa181_0_30"/>
          <p:cNvSpPr txBox="1"/>
          <p:nvPr/>
        </p:nvSpPr>
        <p:spPr>
          <a:xfrm>
            <a:off x="481191" y="2022463"/>
            <a:ext cx="7343001" cy="4347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1" indent="-342900">
              <a:spcBef>
                <a:spcPts val="700"/>
              </a:spcBef>
              <a:buClrTx/>
              <a:buFont typeface="Arial" panose="020B0604020202020204" pitchFamily="34" charset="0"/>
              <a:buChar char="•"/>
            </a:pPr>
            <a:r>
              <a:rPr lang="es-ES" altLang="es-ES" sz="2300" dirty="0" smtClean="0">
                <a:solidFill>
                  <a:schemeClr val="tx1"/>
                </a:solidFill>
              </a:rPr>
              <a:t>Airbag-aren </a:t>
            </a:r>
            <a:r>
              <a:rPr lang="es-ES" altLang="es-ES" sz="2300" b="1" dirty="0" err="1" smtClean="0">
                <a:solidFill>
                  <a:schemeClr val="tx1"/>
                </a:solidFill>
              </a:rPr>
              <a:t>helburua</a:t>
            </a:r>
            <a:r>
              <a:rPr lang="es-ES" altLang="es-ES" sz="2300" dirty="0" smtClean="0">
                <a:solidFill>
                  <a:schemeClr val="tx1"/>
                </a:solidFill>
              </a:rPr>
              <a:t>: </a:t>
            </a:r>
            <a:r>
              <a:rPr lang="es-ES" altLang="es-ES" sz="2300" dirty="0" err="1">
                <a:solidFill>
                  <a:schemeClr val="tx1"/>
                </a:solidFill>
              </a:rPr>
              <a:t>ibilgailuak</a:t>
            </a:r>
            <a:r>
              <a:rPr lang="es-ES" altLang="es-ES" sz="2300" dirty="0">
                <a:solidFill>
                  <a:schemeClr val="tx1"/>
                </a:solidFill>
              </a:rPr>
              <a:t> izan </a:t>
            </a:r>
            <a:r>
              <a:rPr lang="es-ES" altLang="es-ES" sz="2300" dirty="0" err="1">
                <a:solidFill>
                  <a:schemeClr val="tx1"/>
                </a:solidFill>
              </a:rPr>
              <a:t>ditzakeen</a:t>
            </a:r>
            <a:r>
              <a:rPr lang="es-ES" altLang="es-ES" sz="2300" dirty="0">
                <a:solidFill>
                  <a:schemeClr val="tx1"/>
                </a:solidFill>
              </a:rPr>
              <a:t> </a:t>
            </a:r>
            <a:r>
              <a:rPr lang="es-ES" altLang="es-ES" sz="2300" dirty="0" err="1">
                <a:solidFill>
                  <a:schemeClr val="tx1"/>
                </a:solidFill>
              </a:rPr>
              <a:t>talketan</a:t>
            </a:r>
            <a:r>
              <a:rPr lang="es-ES" altLang="es-ES" sz="2300" dirty="0">
                <a:solidFill>
                  <a:schemeClr val="tx1"/>
                </a:solidFill>
              </a:rPr>
              <a:t> </a:t>
            </a:r>
            <a:r>
              <a:rPr lang="es-ES" altLang="es-ES" sz="2300" dirty="0" err="1" smtClean="0">
                <a:solidFill>
                  <a:schemeClr val="tx1"/>
                </a:solidFill>
              </a:rPr>
              <a:t>bidaiarien</a:t>
            </a:r>
            <a:r>
              <a:rPr lang="es-ES" altLang="es-ES" sz="2300" dirty="0" smtClean="0">
                <a:solidFill>
                  <a:schemeClr val="tx1"/>
                </a:solidFill>
              </a:rPr>
              <a:t> </a:t>
            </a:r>
            <a:r>
              <a:rPr lang="es-ES" altLang="es-ES" sz="2300" dirty="0" err="1" smtClean="0">
                <a:solidFill>
                  <a:schemeClr val="tx1"/>
                </a:solidFill>
              </a:rPr>
              <a:t>lesioak</a:t>
            </a:r>
            <a:r>
              <a:rPr lang="es-ES" altLang="es-ES" sz="2300" dirty="0" smtClean="0">
                <a:solidFill>
                  <a:schemeClr val="tx1"/>
                </a:solidFill>
              </a:rPr>
              <a:t> </a:t>
            </a:r>
            <a:r>
              <a:rPr lang="es-ES" altLang="es-ES" sz="2300" dirty="0" err="1">
                <a:solidFill>
                  <a:schemeClr val="tx1"/>
                </a:solidFill>
              </a:rPr>
              <a:t>saihestea</a:t>
            </a:r>
            <a:r>
              <a:rPr lang="es-ES" altLang="es-ES" sz="2300" dirty="0">
                <a:solidFill>
                  <a:schemeClr val="tx1"/>
                </a:solidFill>
              </a:rPr>
              <a:t> </a:t>
            </a:r>
            <a:r>
              <a:rPr lang="es-ES" altLang="es-ES" sz="2300" dirty="0" err="1">
                <a:solidFill>
                  <a:schemeClr val="tx1"/>
                </a:solidFill>
              </a:rPr>
              <a:t>edo</a:t>
            </a:r>
            <a:r>
              <a:rPr lang="es-ES" altLang="es-ES" sz="2300" dirty="0">
                <a:solidFill>
                  <a:schemeClr val="tx1"/>
                </a:solidFill>
              </a:rPr>
              <a:t> </a:t>
            </a:r>
            <a:r>
              <a:rPr lang="es-ES" altLang="es-ES" sz="2300" dirty="0" err="1" smtClean="0">
                <a:solidFill>
                  <a:schemeClr val="tx1"/>
                </a:solidFill>
              </a:rPr>
              <a:t>murriztea</a:t>
            </a:r>
            <a:r>
              <a:rPr lang="es-ES" altLang="es-ES" sz="2300" dirty="0" smtClean="0">
                <a:solidFill>
                  <a:schemeClr val="tx1"/>
                </a:solidFill>
              </a:rPr>
              <a:t>: </a:t>
            </a:r>
            <a:r>
              <a:rPr lang="es-ES" altLang="es-ES" sz="2300" dirty="0" err="1">
                <a:solidFill>
                  <a:schemeClr val="tx1"/>
                </a:solidFill>
              </a:rPr>
              <a:t>aurrez</a:t>
            </a:r>
            <a:r>
              <a:rPr lang="es-ES" altLang="es-ES" sz="2300" dirty="0">
                <a:solidFill>
                  <a:schemeClr val="tx1"/>
                </a:solidFill>
              </a:rPr>
              <a:t> </a:t>
            </a:r>
            <a:r>
              <a:rPr lang="es-ES" altLang="es-ES" sz="2300" dirty="0" err="1" smtClean="0">
                <a:solidFill>
                  <a:schemeClr val="tx1"/>
                </a:solidFill>
              </a:rPr>
              <a:t>aurreko</a:t>
            </a:r>
            <a:r>
              <a:rPr lang="es-ES" altLang="es-ES" sz="2300" dirty="0" smtClean="0">
                <a:solidFill>
                  <a:schemeClr val="tx1"/>
                </a:solidFill>
              </a:rPr>
              <a:t> </a:t>
            </a:r>
            <a:r>
              <a:rPr lang="es-ES" altLang="es-ES" sz="2300" dirty="0" err="1" smtClean="0">
                <a:solidFill>
                  <a:schemeClr val="tx1"/>
                </a:solidFill>
              </a:rPr>
              <a:t>talka</a:t>
            </a:r>
            <a:r>
              <a:rPr lang="es-ES" altLang="es-ES" sz="2300" dirty="0" smtClean="0">
                <a:solidFill>
                  <a:schemeClr val="tx1"/>
                </a:solidFill>
              </a:rPr>
              <a:t>, </a:t>
            </a:r>
            <a:r>
              <a:rPr lang="es-ES" altLang="es-ES" sz="2300" dirty="0" err="1">
                <a:solidFill>
                  <a:schemeClr val="tx1"/>
                </a:solidFill>
              </a:rPr>
              <a:t>albokoa</a:t>
            </a:r>
            <a:r>
              <a:rPr lang="es-ES" altLang="es-ES" sz="2300" dirty="0">
                <a:solidFill>
                  <a:schemeClr val="tx1"/>
                </a:solidFill>
              </a:rPr>
              <a:t> eta </a:t>
            </a:r>
            <a:r>
              <a:rPr lang="es-ES" altLang="es-ES" sz="2300" dirty="0" err="1" smtClean="0">
                <a:solidFill>
                  <a:schemeClr val="tx1"/>
                </a:solidFill>
              </a:rPr>
              <a:t>iraulketa</a:t>
            </a:r>
            <a:endParaRPr lang="es-ES" altLang="es-ES" sz="2300" dirty="0" smtClean="0">
              <a:solidFill>
                <a:schemeClr val="tx1"/>
              </a:solidFill>
            </a:endParaRPr>
          </a:p>
          <a:p>
            <a:pPr marL="342900" lvl="1" indent="-342900">
              <a:spcBef>
                <a:spcPts val="700"/>
              </a:spcBef>
              <a:buClrTx/>
              <a:buFont typeface="Arial" panose="020B0604020202020204" pitchFamily="34" charset="0"/>
              <a:buChar char="•"/>
            </a:pPr>
            <a:r>
              <a:rPr lang="eu-ES" sz="2300" dirty="0"/>
              <a:t>Istripua izanez gero, airbaga segundo-milarenetan aktibatzen, kitzikatzen eta puzten da. </a:t>
            </a:r>
            <a:r>
              <a:rPr lang="eu-ES" sz="2300" b="1" dirty="0"/>
              <a:t>Kontrol-unitate</a:t>
            </a:r>
            <a:r>
              <a:rPr lang="eu-ES" sz="2300" dirty="0"/>
              <a:t> batek sistemaren aktibazioa kudeatzen </a:t>
            </a:r>
            <a:r>
              <a:rPr lang="eu-ES" sz="2300" dirty="0" smtClean="0"/>
              <a:t>duelarik</a:t>
            </a:r>
            <a:endParaRPr lang="es-ES" altLang="es-ES" sz="2300" dirty="0">
              <a:solidFill>
                <a:schemeClr val="tx1"/>
              </a:solidFill>
            </a:endParaRPr>
          </a:p>
          <a:p>
            <a:pPr marL="342900" lvl="1" indent="-342900">
              <a:spcBef>
                <a:spcPts val="700"/>
              </a:spcBef>
              <a:buClrTx/>
              <a:buFont typeface="Arial" panose="020B0604020202020204" pitchFamily="34" charset="0"/>
              <a:buChar char="•"/>
            </a:pPr>
            <a:r>
              <a:rPr lang="es-ES" altLang="es-ES" sz="2300" dirty="0">
                <a:solidFill>
                  <a:schemeClr val="tx1"/>
                </a:solidFill>
              </a:rPr>
              <a:t>Airbag-a </a:t>
            </a:r>
            <a:r>
              <a:rPr lang="es-ES" altLang="es-ES" sz="2300" dirty="0" err="1">
                <a:solidFill>
                  <a:schemeClr val="tx1"/>
                </a:solidFill>
              </a:rPr>
              <a:t>faktore</a:t>
            </a:r>
            <a:r>
              <a:rPr lang="es-ES" altLang="es-ES" sz="2300" dirty="0">
                <a:solidFill>
                  <a:schemeClr val="tx1"/>
                </a:solidFill>
              </a:rPr>
              <a:t> </a:t>
            </a:r>
            <a:r>
              <a:rPr lang="es-ES" altLang="es-ES" sz="2300" dirty="0" err="1">
                <a:solidFill>
                  <a:schemeClr val="tx1"/>
                </a:solidFill>
              </a:rPr>
              <a:t>hauen</a:t>
            </a:r>
            <a:r>
              <a:rPr lang="es-ES" altLang="es-ES" sz="2300" dirty="0">
                <a:solidFill>
                  <a:schemeClr val="tx1"/>
                </a:solidFill>
              </a:rPr>
              <a:t> </a:t>
            </a:r>
            <a:r>
              <a:rPr lang="es-ES" altLang="es-ES" sz="2300" dirty="0" err="1">
                <a:solidFill>
                  <a:schemeClr val="tx1"/>
                </a:solidFill>
              </a:rPr>
              <a:t>arabera</a:t>
            </a:r>
            <a:r>
              <a:rPr lang="es-ES" altLang="es-ES" sz="2300" dirty="0">
                <a:solidFill>
                  <a:schemeClr val="tx1"/>
                </a:solidFill>
              </a:rPr>
              <a:t> </a:t>
            </a:r>
            <a:r>
              <a:rPr lang="es-ES" altLang="es-ES" sz="2300" b="1" dirty="0" err="1">
                <a:solidFill>
                  <a:schemeClr val="tx1"/>
                </a:solidFill>
              </a:rPr>
              <a:t>aktibatzen</a:t>
            </a:r>
            <a:r>
              <a:rPr lang="es-ES" altLang="es-ES" sz="2300" dirty="0">
                <a:solidFill>
                  <a:schemeClr val="tx1"/>
                </a:solidFill>
              </a:rPr>
              <a:t> </a:t>
            </a:r>
            <a:r>
              <a:rPr lang="es-ES" altLang="es-ES" sz="2300" dirty="0" smtClean="0">
                <a:solidFill>
                  <a:schemeClr val="tx1"/>
                </a:solidFill>
              </a:rPr>
              <a:t>da: </a:t>
            </a:r>
            <a:r>
              <a:rPr lang="es-ES" altLang="es-ES" sz="2300" dirty="0" err="1" smtClean="0">
                <a:solidFill>
                  <a:schemeClr val="tx1"/>
                </a:solidFill>
              </a:rPr>
              <a:t>talkaren</a:t>
            </a:r>
            <a:r>
              <a:rPr lang="es-ES" altLang="es-ES" sz="2300" dirty="0" smtClean="0">
                <a:solidFill>
                  <a:schemeClr val="tx1"/>
                </a:solidFill>
              </a:rPr>
              <a:t> </a:t>
            </a:r>
            <a:r>
              <a:rPr lang="es-ES" altLang="es-ES" sz="2300" dirty="0" err="1" smtClean="0">
                <a:solidFill>
                  <a:schemeClr val="tx1"/>
                </a:solidFill>
              </a:rPr>
              <a:t>tamaina</a:t>
            </a:r>
            <a:r>
              <a:rPr lang="es-ES" altLang="es-ES" sz="2300" dirty="0" smtClean="0">
                <a:solidFill>
                  <a:schemeClr val="tx1"/>
                </a:solidFill>
              </a:rPr>
              <a:t>, </a:t>
            </a:r>
            <a:r>
              <a:rPr lang="es-ES" altLang="es-ES" sz="2300" dirty="0" err="1">
                <a:solidFill>
                  <a:schemeClr val="tx1"/>
                </a:solidFill>
              </a:rPr>
              <a:t>b</a:t>
            </a:r>
            <a:r>
              <a:rPr lang="es-ES" altLang="es-ES" sz="2300" dirty="0" err="1" smtClean="0">
                <a:solidFill>
                  <a:schemeClr val="tx1"/>
                </a:solidFill>
              </a:rPr>
              <a:t>idaiariaren</a:t>
            </a:r>
            <a:r>
              <a:rPr lang="es-ES" altLang="es-ES" sz="2300" dirty="0" smtClean="0">
                <a:solidFill>
                  <a:schemeClr val="tx1"/>
                </a:solidFill>
              </a:rPr>
              <a:t> </a:t>
            </a:r>
            <a:r>
              <a:rPr lang="es-ES" altLang="es-ES" sz="2300" dirty="0" err="1">
                <a:solidFill>
                  <a:schemeClr val="tx1"/>
                </a:solidFill>
              </a:rPr>
              <a:t>eserlekua</a:t>
            </a:r>
            <a:r>
              <a:rPr lang="es-ES" altLang="es-ES" sz="2300" dirty="0">
                <a:solidFill>
                  <a:schemeClr val="tx1"/>
                </a:solidFill>
              </a:rPr>
              <a:t> </a:t>
            </a:r>
            <a:r>
              <a:rPr lang="es-ES" altLang="es-ES" sz="2300" dirty="0" err="1">
                <a:solidFill>
                  <a:schemeClr val="tx1"/>
                </a:solidFill>
              </a:rPr>
              <a:t>beteta</a:t>
            </a:r>
            <a:r>
              <a:rPr lang="es-ES" altLang="es-ES" sz="2300" dirty="0">
                <a:solidFill>
                  <a:schemeClr val="tx1"/>
                </a:solidFill>
              </a:rPr>
              <a:t> </a:t>
            </a:r>
            <a:r>
              <a:rPr lang="es-ES" altLang="es-ES" sz="2300" dirty="0" err="1" smtClean="0">
                <a:solidFill>
                  <a:schemeClr val="tx1"/>
                </a:solidFill>
              </a:rPr>
              <a:t>izatea</a:t>
            </a:r>
            <a:r>
              <a:rPr lang="es-ES" altLang="es-ES" sz="2300" dirty="0" smtClean="0">
                <a:solidFill>
                  <a:schemeClr val="tx1"/>
                </a:solidFill>
              </a:rPr>
              <a:t>, </a:t>
            </a:r>
            <a:r>
              <a:rPr lang="es-ES" altLang="es-ES" sz="2300" dirty="0" err="1" smtClean="0">
                <a:solidFill>
                  <a:schemeClr val="tx1"/>
                </a:solidFill>
              </a:rPr>
              <a:t>segurtasun-gerrikoa</a:t>
            </a:r>
            <a:r>
              <a:rPr lang="es-ES" altLang="es-ES" sz="2300" dirty="0" smtClean="0">
                <a:solidFill>
                  <a:schemeClr val="tx1"/>
                </a:solidFill>
              </a:rPr>
              <a:t> </a:t>
            </a:r>
            <a:r>
              <a:rPr lang="es-ES" altLang="es-ES" sz="2300" dirty="0" err="1" smtClean="0">
                <a:solidFill>
                  <a:schemeClr val="tx1"/>
                </a:solidFill>
              </a:rPr>
              <a:t>jartzea</a:t>
            </a:r>
            <a:r>
              <a:rPr lang="es-ES" altLang="es-ES" sz="2300" dirty="0" smtClean="0">
                <a:solidFill>
                  <a:schemeClr val="tx1"/>
                </a:solidFill>
              </a:rPr>
              <a:t>, </a:t>
            </a:r>
            <a:r>
              <a:rPr lang="es-ES" altLang="es-ES" sz="2300" dirty="0" err="1" smtClean="0">
                <a:solidFill>
                  <a:schemeClr val="tx1"/>
                </a:solidFill>
              </a:rPr>
              <a:t>gidariaren</a:t>
            </a:r>
            <a:r>
              <a:rPr lang="es-ES" altLang="es-ES" sz="2300" dirty="0" smtClean="0">
                <a:solidFill>
                  <a:schemeClr val="tx1"/>
                </a:solidFill>
              </a:rPr>
              <a:t> </a:t>
            </a:r>
            <a:r>
              <a:rPr lang="es-ES" altLang="es-ES" sz="2300" dirty="0" err="1">
                <a:solidFill>
                  <a:schemeClr val="tx1"/>
                </a:solidFill>
              </a:rPr>
              <a:t>eserlekuaren</a:t>
            </a:r>
            <a:r>
              <a:rPr lang="es-ES" altLang="es-ES" sz="2300" dirty="0">
                <a:solidFill>
                  <a:schemeClr val="tx1"/>
                </a:solidFill>
              </a:rPr>
              <a:t> </a:t>
            </a:r>
            <a:r>
              <a:rPr lang="es-ES" altLang="es-ES" sz="2300" dirty="0" err="1" smtClean="0">
                <a:solidFill>
                  <a:schemeClr val="tx1"/>
                </a:solidFill>
              </a:rPr>
              <a:t>kokapena</a:t>
            </a:r>
            <a:r>
              <a:rPr lang="es-ES" altLang="es-ES" sz="2300" dirty="0" smtClean="0">
                <a:solidFill>
                  <a:schemeClr val="tx1"/>
                </a:solidFill>
              </a:rPr>
              <a:t>, etc. </a:t>
            </a:r>
            <a:endParaRPr lang="es-ES" altLang="es-ES" sz="2300" dirty="0">
              <a:solidFill>
                <a:schemeClr val="tx1"/>
              </a:solidFill>
            </a:endParaRPr>
          </a:p>
        </p:txBody>
      </p:sp>
      <p:pic>
        <p:nvPicPr>
          <p:cNvPr id="190" name="Google Shape;190;gef8e2fa181_0_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90425" y="365113"/>
            <a:ext cx="1962150" cy="16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ef8e2fa181_0_30"/>
          <p:cNvSpPr txBox="1"/>
          <p:nvPr/>
        </p:nvSpPr>
        <p:spPr>
          <a:xfrm>
            <a:off x="751875" y="1258032"/>
            <a:ext cx="104373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25400" lvl="0">
              <a:buClr>
                <a:srgbClr val="99CC00"/>
              </a:buClr>
              <a:buSzPts val="3200"/>
            </a:pPr>
            <a:r>
              <a:rPr lang="es-ES" sz="3200" b="1" dirty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1</a:t>
            </a: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-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Segurtasuna</a:t>
            </a:r>
            <a:r>
              <a:rPr lang="es-ES" sz="3200" b="1" dirty="0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s-ES" sz="3200" b="1" dirty="0" err="1" smtClean="0">
                <a:solidFill>
                  <a:srgbClr val="99CC00"/>
                </a:solidFill>
                <a:latin typeface="Calibri"/>
                <a:cs typeface="Calibri"/>
                <a:sym typeface="Calibri"/>
              </a:rPr>
              <a:t>automobilean</a:t>
            </a:r>
            <a:endParaRPr sz="2400" b="1" i="0" u="none" strike="noStrike" cap="none" dirty="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026" y="2521677"/>
            <a:ext cx="4848225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815539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1598</TotalTime>
  <Words>2201</Words>
  <Application>Microsoft Office PowerPoint</Application>
  <PresentationFormat>Panorámica</PresentationFormat>
  <Paragraphs>345</Paragraphs>
  <Slides>46</Slides>
  <Notes>46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50" baseType="lpstr">
      <vt:lpstr>Arial</vt:lpstr>
      <vt:lpstr>Calibri</vt:lpstr>
      <vt:lpstr>Wingdings</vt:lpstr>
      <vt:lpstr>Tema de Office</vt:lpstr>
      <vt:lpstr>Miren Zubia</vt:lpstr>
      <vt:lpstr>UD4 Segurtasun pasiboa          Sarrera: Segurtasun kategoriak  </vt:lpstr>
      <vt:lpstr>UD4 Segurtasun pasiboa          Sarrera: Talka ohikoenak  </vt:lpstr>
      <vt:lpstr>UD4 Segurtasun pasiboa                     a) Airbag-a                     b) Tenkagailuak  </vt:lpstr>
      <vt:lpstr>UD4 Segurtasun pasiboa a) </vt:lpstr>
      <vt:lpstr>UD4 Segurtasun pasiboa b)  </vt:lpstr>
      <vt:lpstr>Presentación de PowerPoint</vt:lpstr>
      <vt:lpstr>UD4 Segurtasun pasiboa (airbag-a) </vt:lpstr>
      <vt:lpstr>UD4 Segurtasun pasiboa (airbag-a) </vt:lpstr>
      <vt:lpstr>UD4 Segurtasun pasiboa (airbag-a) </vt:lpstr>
      <vt:lpstr>UD4 Segurtasun pasiboa (airbag-a) </vt:lpstr>
      <vt:lpstr>UD4 Segurtasun pasiboa (airbag-a) </vt:lpstr>
      <vt:lpstr>UD4 Segurtasun pasiboa (airbag-a) </vt:lpstr>
      <vt:lpstr>UD4 Segurtasun pasiboa (airbag-a) </vt:lpstr>
      <vt:lpstr>UD4 Segurtasun pasiboa (airbag-a) </vt:lpstr>
      <vt:lpstr>UD4 Segurtasun pasiboa (airbag-a) </vt:lpstr>
      <vt:lpstr>UD4 Segurtasun pasiboa (airbag-a) </vt:lpstr>
      <vt:lpstr>UD4 Segurtasun pasiboa (airbag-a) </vt:lpstr>
      <vt:lpstr>UD4 Segurtasun pasiboa (airbag-a) </vt:lpstr>
      <vt:lpstr>UD4 Segurtasun pasiboa (airbag-a) </vt:lpstr>
      <vt:lpstr>UD4 Segurtasun pasiboa (airbag-a) </vt:lpstr>
      <vt:lpstr>UD4 Segurtasun pasiboa (airbag-a) </vt:lpstr>
      <vt:lpstr>UD4 Segurtasun pasiboa (airbag-a) </vt:lpstr>
      <vt:lpstr>UD4 Segurtasun pasiboa (airbag-a) </vt:lpstr>
      <vt:lpstr>UD4 Segurtasun pasiboa (airbag-a) </vt:lpstr>
      <vt:lpstr>UD4 Segurtasun pasiboa (airbag-a) </vt:lpstr>
      <vt:lpstr>UD4 Segurtasun pasiboa (airbag-a) </vt:lpstr>
      <vt:lpstr>UD4 Segurtasun pasiboa (airbag-a) </vt:lpstr>
      <vt:lpstr>UD4 Segurtasun pasiboa (airbag-a) </vt:lpstr>
      <vt:lpstr>UD4 Segurtasun pasiboa (airbag-a) </vt:lpstr>
      <vt:lpstr>UD4 Segurtasun pasiboa (airbag-a) </vt:lpstr>
      <vt:lpstr>UD4 Segurtasun pasiboa b)  </vt:lpstr>
      <vt:lpstr>Presentación de PowerPoint</vt:lpstr>
      <vt:lpstr>UD4 Segurtasun pasiboa</vt:lpstr>
      <vt:lpstr>UD4 Segurtasun pasiboa (tenkagailuak) </vt:lpstr>
      <vt:lpstr>UD4 Segurtasun pasiboa (tenkagailuak) </vt:lpstr>
      <vt:lpstr>UD4 Segurtasun pasiboa (tenkagailuak) </vt:lpstr>
      <vt:lpstr>UD4 Segurtasun pasiboa (tenkagailuak) </vt:lpstr>
      <vt:lpstr>UD4 Segurtasun pasiboa (tenkagailuak) </vt:lpstr>
      <vt:lpstr>Presentación de PowerPoint</vt:lpstr>
      <vt:lpstr>UD4 Segurtasun pasiboa (tenkagailuak) </vt:lpstr>
      <vt:lpstr>UD4 Segurtasun pasiboa (tenkagailuak) </vt:lpstr>
      <vt:lpstr>UD4 Segurtasun pasiboa (tenkagailuak) </vt:lpstr>
      <vt:lpstr>UD4 Segurtasun pasiboa (tenkagailuak) </vt:lpstr>
      <vt:lpstr>UD4 Segurtasun pasiboa (tenkagailuak) 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Izaro Garmendia</dc:title>
  <dc:creator>Aloña Lopetegi Sarasua</dc:creator>
  <cp:lastModifiedBy>Miren Zubia Egaña</cp:lastModifiedBy>
  <cp:revision>74</cp:revision>
  <dcterms:created xsi:type="dcterms:W3CDTF">2021-09-08T12:11:53Z</dcterms:created>
  <dcterms:modified xsi:type="dcterms:W3CDTF">2024-03-04T06:57:46Z</dcterms:modified>
</cp:coreProperties>
</file>