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1" roundtripDataSignature="AMtx7mj+KXZkP0MAQCSlsT4FWAzuT4ME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1" Type="http://customschemas.google.com/relationships/presentationmetadata" Target="meta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zer espero?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1" name="Google Shape;20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5" name="Google Shape;21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9" name="Google Shape;22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3" name="Google Shape;24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0" name="Google Shape;26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4" name="Google Shape;274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88" name="Google Shape;28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00" name="Google Shape;300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7" name="Google Shape;317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32" name="Google Shape;332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02c050120f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45" name="Google Shape;345;g102c050120f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02c050120f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60" name="Google Shape;360;g102c050120f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02c050120f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74" name="Google Shape;374;g102c050120f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9" name="Google Shape;389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6" name="Google Shape;406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21" name="Google Shape;421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35" name="Google Shape;435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50" name="Google Shape;450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072ccf773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64" name="Google Shape;464;g1072ccf773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2c050120f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79" name="Google Shape;479;g102c050120f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072ccf7730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92" name="Google Shape;492;g1072ccf7730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05" name="Google Shape;505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072ccf7730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22" name="Google Shape;522;g1072ccf7730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36" name="Google Shape;536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49" name="Google Shape;549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2" name="Google Shape;56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4ab71f31b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1" name="Google Shape;131;g104ab71f31b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f8e2fa181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5" name="Google Shape;145;gef8e2fa181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8" name="Google Shape;15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1" name="Google Shape;17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6" name="Google Shape;18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9.png"/><Relationship Id="rId6" Type="http://schemas.openxmlformats.org/officeDocument/2006/relationships/image" Target="../media/image27.png"/><Relationship Id="rId7" Type="http://schemas.openxmlformats.org/officeDocument/2006/relationships/image" Target="../media/image31.png"/><Relationship Id="rId8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24.png"/><Relationship Id="rId6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2.png"/><Relationship Id="rId6" Type="http://schemas.openxmlformats.org/officeDocument/2006/relationships/image" Target="../media/image3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7.png"/><Relationship Id="rId6" Type="http://schemas.openxmlformats.org/officeDocument/2006/relationships/image" Target="../media/image34.png"/><Relationship Id="rId7" Type="http://schemas.openxmlformats.org/officeDocument/2006/relationships/image" Target="../media/image38.png"/><Relationship Id="rId8" Type="http://schemas.openxmlformats.org/officeDocument/2006/relationships/image" Target="../media/image4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47.png"/><Relationship Id="rId6" Type="http://schemas.openxmlformats.org/officeDocument/2006/relationships/image" Target="../media/image4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45.jpg"/><Relationship Id="rId6" Type="http://schemas.openxmlformats.org/officeDocument/2006/relationships/image" Target="../media/image3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41.png"/><Relationship Id="rId6" Type="http://schemas.openxmlformats.org/officeDocument/2006/relationships/image" Target="../media/image4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4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6.jpg"/><Relationship Id="rId6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959100" y="171375"/>
            <a:ext cx="8628600" cy="261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i="1" lang="es-ES" sz="4000"/>
              <a:t>Izaro Garmendia </a:t>
            </a:r>
            <a:endParaRPr i="1" sz="4000"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3925" y="0"/>
            <a:ext cx="47434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287825" y="461300"/>
            <a:ext cx="80397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s-E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Segurtasun eta erosotasun sistemak ibilgailuetan (EMSE)</a:t>
            </a:r>
            <a:endParaRPr b="1" i="0" sz="4000" u="none" cap="none" strike="noStrike">
              <a:solidFill>
                <a:srgbClr val="0F6F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9950" y="3099175"/>
            <a:ext cx="5905500" cy="33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/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s-ES" sz="4800"/>
              <a:t>1-Zirkuitua babesteko elementuak </a:t>
            </a:r>
            <a:endParaRPr b="1" sz="4800"/>
          </a:p>
        </p:txBody>
      </p:sp>
      <p:sp>
        <p:nvSpPr>
          <p:cNvPr id="204" name="Google Shape;204;p21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05" name="Google Shape;20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207" name="Google Shape;20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1"/>
          <p:cNvSpPr txBox="1"/>
          <p:nvPr/>
        </p:nvSpPr>
        <p:spPr>
          <a:xfrm>
            <a:off x="292235" y="1657324"/>
            <a:ext cx="7944981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1"/>
          <p:cNvSpPr txBox="1"/>
          <p:nvPr/>
        </p:nvSpPr>
        <p:spPr>
          <a:xfrm>
            <a:off x="751875" y="998525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2- Presostatoa</a:t>
            </a:r>
            <a:endParaRPr b="1" i="0" sz="3200" u="none" cap="none" strike="noStrik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1"/>
          <p:cNvSpPr txBox="1"/>
          <p:nvPr/>
        </p:nvSpPr>
        <p:spPr>
          <a:xfrm>
            <a:off x="414326" y="3430573"/>
            <a:ext cx="10744725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1"/>
          <p:cNvSpPr txBox="1"/>
          <p:nvPr/>
        </p:nvSpPr>
        <p:spPr>
          <a:xfrm>
            <a:off x="292235" y="1657325"/>
            <a:ext cx="6480720" cy="4755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62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Aire dosifikatzailea duten zirkuituak bi presostatorekin babestu ohi dira, bata behe-presioko zirkuituan egoten da eta bestea, berriz, goi-presiokoan.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62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73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Behe-presioko presostatoak edo enbragearen etengailu ziklikoak desaktibatu egiten du konpresioa, presioa 1,7 bar-ingurutik behera jaisten bada. Goi-presiokoak gauza bera egiten du presioa 30 bar-etik gorakoa bada.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4.googleusercontent.com/kMtj8lOilsakTDR0zVZYGaly_lRDcnmqsT7X-fR3KUrd3wtqOfZJBHXlvDEuyJNo1aJFCHSmOEiBy54U5mqpeDwSpc_hTQ_yTmTGtmni4lT_vIzTn6Xq5rJxpkYP4RvE5g" id="212" name="Google Shape;21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38160" y="2038649"/>
            <a:ext cx="5106829" cy="4261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 txBox="1"/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s-ES" sz="4800"/>
              <a:t>1-Babes elementuak </a:t>
            </a:r>
            <a:endParaRPr b="1" sz="4800"/>
          </a:p>
        </p:txBody>
      </p:sp>
      <p:sp>
        <p:nvSpPr>
          <p:cNvPr id="218" name="Google Shape;218;p22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19" name="Google Shape;21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221" name="Google Shape;22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2"/>
          <p:cNvSpPr txBox="1"/>
          <p:nvPr/>
        </p:nvSpPr>
        <p:spPr>
          <a:xfrm>
            <a:off x="292235" y="1657324"/>
            <a:ext cx="7944981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2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1762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2-Presostatoa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62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Konpresorea kontrolatzeko eskema</a:t>
            </a:r>
            <a:endParaRPr b="1" i="0" sz="32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2"/>
          <p:cNvSpPr txBox="1"/>
          <p:nvPr/>
        </p:nvSpPr>
        <p:spPr>
          <a:xfrm>
            <a:off x="414326" y="3430573"/>
            <a:ext cx="10744725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414325" y="2276872"/>
            <a:ext cx="7635243" cy="53552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Irudiko eskema hiru funtzioko presostato bati dagokio.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Funtzionamendua:</a:t>
            </a: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aire girotua martxan jartzen da eta presioa igo egiten da. Funtzionamendu </a:t>
            </a:r>
            <a:r>
              <a:rPr b="1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normalean</a:t>
            </a: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ezkerreko etengailua 1 eta eskubikoa 1 posizioan egoten dira.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Presio</a:t>
            </a: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hori </a:t>
            </a:r>
            <a:r>
              <a:rPr b="1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baxua</a:t>
            </a: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bada 3 funtzioko presostatoko </a:t>
            </a:r>
            <a:r>
              <a:rPr b="0" i="0" lang="es-ES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etengailua 0 </a:t>
            </a: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posizioan jartzen da konpresorea geldituz.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Presioa igotzean </a:t>
            </a: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eta </a:t>
            </a:r>
            <a:r>
              <a:rPr b="1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16bar</a:t>
            </a: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ingurura iristean, </a:t>
            </a:r>
            <a:r>
              <a:rPr b="0" i="0" lang="es-ES" sz="18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ezkerreko</a:t>
            </a: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s-ES" sz="18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etengailua 2</a:t>
            </a: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eta </a:t>
            </a:r>
            <a:r>
              <a:rPr b="0" i="0" lang="es-ES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eskuinekoa 1</a:t>
            </a: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posizioan jartzen dira, aire girotuak martxan jarraituz eta kondentsadoreko bentiladoreak ere martxan jarriz.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Presioa gehiegi </a:t>
            </a: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igotzen bada (</a:t>
            </a:r>
            <a:r>
              <a:rPr b="1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32bar</a:t>
            </a: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inguru), </a:t>
            </a:r>
            <a:r>
              <a:rPr b="0" i="0" lang="es-ES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eskuineko etengailua 3 </a:t>
            </a: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posiziora pasatzen da konpresorea desaktibatuz eta ezkerrekoa 1posizioan egongo da. Konpresorea desaktibatzeko embrageko tentsioa kentzen zaio.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6213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9569" y="111414"/>
            <a:ext cx="4143375" cy="669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"/>
          <p:cNvSpPr txBox="1"/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s-ES" sz="4800"/>
              <a:t>1-Babes elementuak </a:t>
            </a:r>
            <a:endParaRPr b="1" sz="4800"/>
          </a:p>
        </p:txBody>
      </p:sp>
      <p:sp>
        <p:nvSpPr>
          <p:cNvPr id="232" name="Google Shape;232;p23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33" name="Google Shape;23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235" name="Google Shape;23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3"/>
          <p:cNvSpPr txBox="1"/>
          <p:nvPr/>
        </p:nvSpPr>
        <p:spPr>
          <a:xfrm>
            <a:off x="292235" y="1657324"/>
            <a:ext cx="7944981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1762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3-Termostatoa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3"/>
          <p:cNvSpPr txBox="1"/>
          <p:nvPr/>
        </p:nvSpPr>
        <p:spPr>
          <a:xfrm>
            <a:off x="414326" y="3430573"/>
            <a:ext cx="10744725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3"/>
          <p:cNvSpPr txBox="1"/>
          <p:nvPr/>
        </p:nvSpPr>
        <p:spPr>
          <a:xfrm>
            <a:off x="414325" y="2276872"/>
            <a:ext cx="7635243" cy="39241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Lurrungailuan bertan dago, eta bere eginkizuna lurrungailua ez izoztea da. Sakagailu horrek konpresorea deskonektatu egiten du aire hotzaren irteera-tenperatura 1 ºC ingurukoa dela detektatzen duenean, eta berriz ere aktibatu egiten du gutxi gorabehera 4 ºC-ra iritsi dela atzematen duenean.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Termostatoak elektronikoak izaten dira eta konpresorearen konexioa gobernatzen duen zentral elektroniko batera bidaltzen du tenperaturari buruzko informazioa.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33740" y="2852936"/>
            <a:ext cx="3118835" cy="2306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"/>
          <p:cNvSpPr txBox="1"/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s-ES" sz="4800"/>
              <a:t>1-Babes elementuak </a:t>
            </a:r>
            <a:endParaRPr b="1" sz="4800"/>
          </a:p>
        </p:txBody>
      </p:sp>
      <p:sp>
        <p:nvSpPr>
          <p:cNvPr id="246" name="Google Shape;246;p24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47" name="Google Shape;24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249" name="Google Shape;24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4"/>
          <p:cNvSpPr txBox="1"/>
          <p:nvPr/>
        </p:nvSpPr>
        <p:spPr>
          <a:xfrm>
            <a:off x="292235" y="1657324"/>
            <a:ext cx="7944981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4"/>
          <p:cNvSpPr txBox="1"/>
          <p:nvPr/>
        </p:nvSpPr>
        <p:spPr>
          <a:xfrm>
            <a:off x="449400" y="118405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1762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2-Termostatoa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62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Termostatoa kontrolatzeko eskema</a:t>
            </a:r>
            <a:endParaRPr b="1" i="0" sz="32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4"/>
          <p:cNvSpPr txBox="1"/>
          <p:nvPr/>
        </p:nvSpPr>
        <p:spPr>
          <a:xfrm>
            <a:off x="414326" y="3430573"/>
            <a:ext cx="10744725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4"/>
          <p:cNvSpPr txBox="1"/>
          <p:nvPr/>
        </p:nvSpPr>
        <p:spPr>
          <a:xfrm>
            <a:off x="745845" y="2163810"/>
            <a:ext cx="6379829" cy="20005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Irudiko eskema termostato elektronikoaren eskema elektriko bati dagokio.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6213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60096" y="131018"/>
            <a:ext cx="5076825" cy="661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35760" y="2924944"/>
            <a:ext cx="2258740" cy="3650332"/>
          </a:xfrm>
          <a:prstGeom prst="rect">
            <a:avLst/>
          </a:prstGeom>
          <a:noFill/>
          <a:ln cap="flat" cmpd="sng" w="9525">
            <a:solidFill>
              <a:srgbClr val="00B0F0"/>
            </a:solidFill>
            <a:prstDash val="lgDash"/>
            <a:miter lim="800000"/>
            <a:headEnd len="sm" w="sm" type="none"/>
            <a:tailEnd len="sm" w="sm" type="none"/>
          </a:ln>
        </p:spPr>
      </p:pic>
      <p:sp>
        <p:nvSpPr>
          <p:cNvPr id="256" name="Google Shape;256;p24"/>
          <p:cNvSpPr/>
          <p:nvPr/>
        </p:nvSpPr>
        <p:spPr>
          <a:xfrm>
            <a:off x="9264352" y="1193788"/>
            <a:ext cx="2736304" cy="5470220"/>
          </a:xfrm>
          <a:prstGeom prst="roundRect">
            <a:avLst>
              <a:gd fmla="val 3300" name="adj"/>
            </a:avLst>
          </a:prstGeom>
          <a:noFill/>
          <a:ln cap="flat" cmpd="sng" w="19050">
            <a:solidFill>
              <a:srgbClr val="00B0F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7" name="Google Shape;257;p24"/>
          <p:cNvCxnSpPr>
            <a:stCxn id="255" idx="3"/>
          </p:cNvCxnSpPr>
          <p:nvPr/>
        </p:nvCxnSpPr>
        <p:spPr>
          <a:xfrm flipH="1" rot="10800000">
            <a:off x="6194500" y="3929010"/>
            <a:ext cx="2997900" cy="821100"/>
          </a:xfrm>
          <a:prstGeom prst="straightConnector1">
            <a:avLst/>
          </a:prstGeom>
          <a:noFill/>
          <a:ln cap="flat" cmpd="sng" w="9525">
            <a:solidFill>
              <a:srgbClr val="00B0F0"/>
            </a:solidFill>
            <a:prstDash val="lgDash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"/>
          <p:cNvSpPr txBox="1"/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s-ES" sz="4800"/>
              <a:t>1-Babes elementuak </a:t>
            </a:r>
            <a:endParaRPr b="1" sz="4800"/>
          </a:p>
        </p:txBody>
      </p:sp>
      <p:sp>
        <p:nvSpPr>
          <p:cNvPr id="263" name="Google Shape;263;p25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64" name="Google Shape;26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266" name="Google Shape;26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5"/>
          <p:cNvSpPr txBox="1"/>
          <p:nvPr/>
        </p:nvSpPr>
        <p:spPr>
          <a:xfrm>
            <a:off x="292235" y="1657324"/>
            <a:ext cx="7944981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5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1762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4-Likido hozgarriaren tenperatura-etengailua</a:t>
            </a:r>
            <a:endParaRPr b="1" i="0" sz="3200" u="none" cap="none" strike="noStrik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5"/>
          <p:cNvSpPr txBox="1"/>
          <p:nvPr/>
        </p:nvSpPr>
        <p:spPr>
          <a:xfrm>
            <a:off x="414326" y="3430573"/>
            <a:ext cx="10744725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5"/>
          <p:cNvSpPr txBox="1"/>
          <p:nvPr/>
        </p:nvSpPr>
        <p:spPr>
          <a:xfrm>
            <a:off x="414325" y="2276872"/>
            <a:ext cx="7635243" cy="36471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Etengailu horrek likido hozgarriaren tenperatura kontrolatzen du motorra gehiegi ez berotzeko. Etengailu hori, gainera, motorrean dago.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Likido hozgarriaren tenperatura 115 ºC-tik gorakoa denean, konpresorea deskonektatu egiten da, eta 110 ºC-ra iristen denean berriz konektatzen da.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24192" y="2651310"/>
            <a:ext cx="3714750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3658" y="2246834"/>
            <a:ext cx="6259006" cy="456065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6"/>
          <p:cNvSpPr txBox="1"/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s-ES" sz="4800"/>
              <a:t>1-Babes elementuak </a:t>
            </a:r>
            <a:endParaRPr b="1" sz="4800"/>
          </a:p>
        </p:txBody>
      </p:sp>
      <p:sp>
        <p:nvSpPr>
          <p:cNvPr id="278" name="Google Shape;278;p26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79" name="Google Shape;27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281" name="Google Shape;281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6"/>
          <p:cNvSpPr txBox="1"/>
          <p:nvPr/>
        </p:nvSpPr>
        <p:spPr>
          <a:xfrm>
            <a:off x="292235" y="1657324"/>
            <a:ext cx="7944981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6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1762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5-Kanpoko tenperatura-etengailua</a:t>
            </a:r>
            <a:endParaRPr b="1" i="0" sz="3200" u="none" cap="none" strike="noStrik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6"/>
          <p:cNvSpPr txBox="1"/>
          <p:nvPr/>
        </p:nvSpPr>
        <p:spPr>
          <a:xfrm>
            <a:off x="414326" y="3430573"/>
            <a:ext cx="10744725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6"/>
          <p:cNvSpPr txBox="1"/>
          <p:nvPr/>
        </p:nvSpPr>
        <p:spPr>
          <a:xfrm>
            <a:off x="414325" y="2276872"/>
            <a:ext cx="7635243" cy="22621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Konpresorearen </a:t>
            </a:r>
            <a:r>
              <a:rPr b="1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enbrage magnetikoa deskonektatzen </a:t>
            </a: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kanpoko giro-tenperatura 2º C-tik beherakoa denean; izan ere,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aire hotzegiak lurrungailuaren hegalak/aletak zeharkatzen baditu lurrungailua ere hotz dagoela, lurrungailua </a:t>
            </a:r>
            <a:r>
              <a:rPr b="1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izozteko arriskua 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egon liteke.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"/>
          <p:cNvSpPr txBox="1"/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s-ES" sz="4800"/>
              <a:t>2-Ihesak detektatzea  </a:t>
            </a:r>
            <a:endParaRPr b="1" sz="4800"/>
          </a:p>
        </p:txBody>
      </p:sp>
      <p:sp>
        <p:nvSpPr>
          <p:cNvPr id="291" name="Google Shape;291;p27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92" name="Google Shape;29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294" name="Google Shape;29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7"/>
          <p:cNvSpPr txBox="1"/>
          <p:nvPr/>
        </p:nvSpPr>
        <p:spPr>
          <a:xfrm>
            <a:off x="392011" y="4869160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1762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1-Lanpara ultramorea duen ihes-detektorea</a:t>
            </a:r>
            <a:endParaRPr b="1" i="0" sz="3200" u="none" cap="none" strike="noStrik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62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2-Ihesen detektagailu elektronikoa</a:t>
            </a:r>
            <a:endParaRPr b="1" i="0" sz="3200" u="none" cap="none" strike="noStrik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62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3-Presio bidez ihesak detektatzea</a:t>
            </a:r>
            <a:endParaRPr b="1" i="0" sz="3200" u="none" cap="none" strike="noStrik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7"/>
          <p:cNvSpPr txBox="1"/>
          <p:nvPr/>
        </p:nvSpPr>
        <p:spPr>
          <a:xfrm>
            <a:off x="414326" y="3430573"/>
            <a:ext cx="10744725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7"/>
          <p:cNvSpPr txBox="1"/>
          <p:nvPr/>
        </p:nvSpPr>
        <p:spPr>
          <a:xfrm>
            <a:off x="318599" y="1155547"/>
            <a:ext cx="11538250" cy="3785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Fluido hozgarriaren ihesa detektatzeko hainbat metodo eta aparatu daude.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Kontuan izan behar da fluidoa usaingabea dela.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Metodorik errazena eta merkeena ura eta xaboiarekin egindako nahasketa sinplea da; izan ere, burbuilek adieraziko digute hozgarriaren ihesa dagoela. Baina, batzuetan, ihesak oso txikiak direnean, beste sistema sofistikatuago batzuk erabili beharko dira. Gai honetan, detektagailu ohikoenak ikusiko ditugu: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8"/>
          <p:cNvSpPr txBox="1"/>
          <p:nvPr>
            <p:ph type="title"/>
          </p:nvPr>
        </p:nvSpPr>
        <p:spPr>
          <a:xfrm>
            <a:off x="222166" y="-29284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s-ES" sz="4800"/>
              <a:t>2-Ihesak detektatzea  </a:t>
            </a:r>
            <a:endParaRPr b="1" sz="4800"/>
          </a:p>
        </p:txBody>
      </p:sp>
      <p:sp>
        <p:nvSpPr>
          <p:cNvPr id="303" name="Google Shape;303;p28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04" name="Google Shape;30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306" name="Google Shape;30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8"/>
          <p:cNvSpPr txBox="1"/>
          <p:nvPr/>
        </p:nvSpPr>
        <p:spPr>
          <a:xfrm>
            <a:off x="292235" y="1657324"/>
            <a:ext cx="7944981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8"/>
          <p:cNvSpPr txBox="1"/>
          <p:nvPr/>
        </p:nvSpPr>
        <p:spPr>
          <a:xfrm>
            <a:off x="134818" y="42908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1762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1-Lanpara ultramorea duen ihes-detektorea</a:t>
            </a:r>
            <a:endParaRPr b="1" i="0" sz="3200" u="none" cap="none" strike="noStrik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8"/>
          <p:cNvSpPr txBox="1"/>
          <p:nvPr/>
        </p:nvSpPr>
        <p:spPr>
          <a:xfrm>
            <a:off x="414326" y="3430573"/>
            <a:ext cx="10744725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8"/>
          <p:cNvSpPr txBox="1"/>
          <p:nvPr/>
        </p:nvSpPr>
        <p:spPr>
          <a:xfrm>
            <a:off x="414325" y="1299149"/>
            <a:ext cx="7635300" cy="5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Pausuak: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Aire girotu zirkuituan </a:t>
            </a:r>
            <a:r>
              <a:rPr b="1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likido fluoreszente </a:t>
            </a: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bat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(olio koloragarri bat) injektatzen da behe presioko hartugunetik.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2) </a:t>
            </a: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Likido fluoreszentea zirkuitu barruan dagoelarik, aire girotua martxan edukitzen da denbora batez.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3)</a:t>
            </a: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Ihesak detektatu eta lokalizatzeko, betaurreko batzuk eta lanpara ultramore bat erabiltzen dira argi ultraorea aire girotuko elementuetarantz enfokatuz.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Ihesak dauden lekuetan likido fluoreszentea ikusiko da.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Abantailak: ihesak detektatzeko erreztasuna eta likidoa modu prebentiboan sar daitekeela, ihesak daudenean argia egin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besterik ez daukagu.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52573" y="8"/>
            <a:ext cx="3739521" cy="2017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68409" y="2145473"/>
            <a:ext cx="3507868" cy="2104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98837" y="4373209"/>
            <a:ext cx="3777432" cy="244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8"/>
          <p:cNvPicPr preferRelativeResize="0"/>
          <p:nvPr/>
        </p:nvPicPr>
        <p:blipFill rotWithShape="1">
          <a:blip r:embed="rId8">
            <a:alphaModFix/>
          </a:blip>
          <a:srcRect b="0" l="0" r="4388" t="0"/>
          <a:stretch/>
        </p:blipFill>
        <p:spPr>
          <a:xfrm>
            <a:off x="6875073" y="995058"/>
            <a:ext cx="1677500" cy="1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9"/>
          <p:cNvSpPr txBox="1"/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s-ES" sz="4800"/>
              <a:t>2-Ihesak detektatzea  </a:t>
            </a:r>
            <a:endParaRPr b="1" sz="4800"/>
          </a:p>
        </p:txBody>
      </p:sp>
      <p:sp>
        <p:nvSpPr>
          <p:cNvPr id="320" name="Google Shape;320;p29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21" name="Google Shape;32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323" name="Google Shape;32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9"/>
          <p:cNvSpPr txBox="1"/>
          <p:nvPr/>
        </p:nvSpPr>
        <p:spPr>
          <a:xfrm>
            <a:off x="292235" y="1657324"/>
            <a:ext cx="7944981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9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1762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2-Ihesen detektagailu elektronikoa</a:t>
            </a:r>
            <a:endParaRPr b="1" i="0" sz="3200" u="none" cap="none" strike="noStrik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9"/>
          <p:cNvSpPr txBox="1"/>
          <p:nvPr/>
        </p:nvSpPr>
        <p:spPr>
          <a:xfrm>
            <a:off x="414326" y="3430573"/>
            <a:ext cx="10744725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9"/>
          <p:cNvSpPr txBox="1"/>
          <p:nvPr/>
        </p:nvSpPr>
        <p:spPr>
          <a:xfrm>
            <a:off x="414325" y="2276872"/>
            <a:ext cx="7635300" cy="44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318135" rtl="0" algn="just">
              <a:lnSpc>
                <a:spcPct val="13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Sentsibilitate handiko aparatu elektronikoa da. Pizteko etengailu bat dauka eta botoi bat sentsibilitatea doitzeko.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318135" rtl="0" algn="just">
              <a:lnSpc>
                <a:spcPct val="13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318135" rtl="0" algn="just">
              <a:lnSpc>
                <a:spcPct val="13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Detektagailu horren zunda malguaren muturra ihesak egon litezkeen lekuetatik pasatu behar da. Aparatuak aldizkako </a:t>
            </a:r>
            <a:r>
              <a:rPr b="1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soinua egiten</a:t>
            </a: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du eta </a:t>
            </a:r>
            <a:r>
              <a:rPr b="1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soinu hori azeleratu </a:t>
            </a: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egiten da ihesen bat atzematen duenean.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18135" rtl="0" algn="just">
              <a:lnSpc>
                <a:spcPct val="13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18135" rtl="0" algn="just">
              <a:lnSpc>
                <a:spcPct val="13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18135" rtl="0" algn="just">
              <a:lnSpc>
                <a:spcPct val="13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10588" y="2423213"/>
            <a:ext cx="2524125" cy="33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9"/>
          <p:cNvSpPr txBox="1"/>
          <p:nvPr/>
        </p:nvSpPr>
        <p:spPr>
          <a:xfrm>
            <a:off x="7895550" y="5728300"/>
            <a:ext cx="4173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s-E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Detektagailu elektronikoa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0"/>
          <p:cNvSpPr txBox="1"/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s-ES" sz="4800"/>
              <a:t>2-Ihesak detektatzea  </a:t>
            </a:r>
            <a:endParaRPr b="1" sz="4800"/>
          </a:p>
        </p:txBody>
      </p:sp>
      <p:sp>
        <p:nvSpPr>
          <p:cNvPr id="335" name="Google Shape;335;p30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36" name="Google Shape;33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338" name="Google Shape;33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0"/>
          <p:cNvSpPr txBox="1"/>
          <p:nvPr/>
        </p:nvSpPr>
        <p:spPr>
          <a:xfrm>
            <a:off x="292235" y="1657324"/>
            <a:ext cx="7944981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0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1762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3-Presio bidez ihesak detektatzea</a:t>
            </a:r>
            <a:endParaRPr b="1" i="0" sz="3200" u="none" cap="none" strike="noStrik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0"/>
          <p:cNvSpPr txBox="1"/>
          <p:nvPr/>
        </p:nvSpPr>
        <p:spPr>
          <a:xfrm>
            <a:off x="414326" y="3430573"/>
            <a:ext cx="10744725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0"/>
          <p:cNvSpPr txBox="1"/>
          <p:nvPr/>
        </p:nvSpPr>
        <p:spPr>
          <a:xfrm>
            <a:off x="414325" y="2276875"/>
            <a:ext cx="8481000" cy="3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marR="316865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Beste metodo bat zirkuitua </a:t>
            </a:r>
            <a:r>
              <a:rPr b="1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presiozko nitrogenoz</a:t>
            </a: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(15 bar inguru) betetzea da (hozgarririk ez duela) , manometroarekin egiaztatuz ihesik ez dagoela.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316865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316865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Metodoa azkarra eta eraginkorra da, eta, gainera, nitrogenoa hozgarria baino </a:t>
            </a:r>
            <a:r>
              <a:rPr b="1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merkeagoa</a:t>
            </a: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da; izan ere, ihesa handia bada, ez dugu astirik izango hozgarri guztia berreskuratzeko.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838200" y="692696"/>
            <a:ext cx="10515600" cy="997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b="1" lang="es-ES" sz="4800"/>
            </a:br>
            <a:r>
              <a:rPr b="1" lang="es-ES" sz="4800"/>
              <a:t>UD3 Aire egokitua II </a:t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623392" y="1727052"/>
            <a:ext cx="10344600" cy="48443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ZIRKUITUA BABESTEKO ELEMENTUAK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    </a:t>
            </a:r>
            <a:r>
              <a:rPr b="0" i="0" lang="es-ES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 -Zirkuitua babesteko ze babes elementu ezagutzen dituzu?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IHESAK DETEKTATZEA(detección de fugas)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KARGA ETA BERRESKURATZE ESTAZIOA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DIAGNOSIAK ETA EGIAZTAPENAK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6">
            <a:alphaModFix/>
          </a:blip>
          <a:srcRect b="0" l="13807" r="18674" t="0"/>
          <a:stretch/>
        </p:blipFill>
        <p:spPr>
          <a:xfrm>
            <a:off x="10291625" y="1648208"/>
            <a:ext cx="1601000" cy="2371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02c050120f_0_3"/>
          <p:cNvSpPr txBox="1"/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s-ES" sz="4800"/>
              <a:t>3-Karga eta berrezkuratze estazioa </a:t>
            </a:r>
            <a:endParaRPr b="1" sz="4800"/>
          </a:p>
        </p:txBody>
      </p:sp>
      <p:sp>
        <p:nvSpPr>
          <p:cNvPr id="348" name="Google Shape;348;g102c050120f_0_3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49" name="Google Shape;349;g102c050120f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102c050120f_0_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351" name="Google Shape;351;g102c050120f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g102c050120f_0_3"/>
          <p:cNvSpPr txBox="1"/>
          <p:nvPr/>
        </p:nvSpPr>
        <p:spPr>
          <a:xfrm>
            <a:off x="292235" y="1657324"/>
            <a:ext cx="794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102c050120f_0_3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1762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g102c050120f_0_3"/>
          <p:cNvSpPr txBox="1"/>
          <p:nvPr/>
        </p:nvSpPr>
        <p:spPr>
          <a:xfrm>
            <a:off x="414326" y="3430573"/>
            <a:ext cx="1074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102c050120f_0_3"/>
          <p:cNvSpPr txBox="1"/>
          <p:nvPr/>
        </p:nvSpPr>
        <p:spPr>
          <a:xfrm>
            <a:off x="414325" y="1657325"/>
            <a:ext cx="9880500" cy="3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marR="316865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Konponketaren bat egiteko, aire girotuaren zirkuitua desmuntatu edo ireki aurretik, likido </a:t>
            </a:r>
            <a:r>
              <a:rPr b="1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hozgarria hustu</a:t>
            </a: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behar da.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316865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Hozgarria ez da inoiz zuzenean atmosferara askatu behar, baizik eta atera eta </a:t>
            </a:r>
            <a:r>
              <a:rPr b="1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birziklatu</a:t>
            </a: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egin behar da.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316865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252094" lvl="0" marL="180340" marR="3175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316865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g102c050120f_0_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22510" y="3430573"/>
            <a:ext cx="5429250" cy="34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g102c050120f_0_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24273" y="3707623"/>
            <a:ext cx="3390640" cy="2939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02c050120f_0_17"/>
          <p:cNvSpPr txBox="1"/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s-ES" sz="4800"/>
              <a:t>3-Karga eta berrezkuratze estazioa </a:t>
            </a:r>
            <a:endParaRPr b="1" sz="4800"/>
          </a:p>
        </p:txBody>
      </p:sp>
      <p:sp>
        <p:nvSpPr>
          <p:cNvPr id="363" name="Google Shape;363;g102c050120f_0_17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64" name="Google Shape;364;g102c050120f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102c050120f_0_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366" name="Google Shape;366;g102c050120f_0_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102c050120f_0_17"/>
          <p:cNvSpPr txBox="1"/>
          <p:nvPr/>
        </p:nvSpPr>
        <p:spPr>
          <a:xfrm>
            <a:off x="292235" y="1657324"/>
            <a:ext cx="794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g102c050120f_0_17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1762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102c050120f_0_17"/>
          <p:cNvSpPr txBox="1"/>
          <p:nvPr/>
        </p:nvSpPr>
        <p:spPr>
          <a:xfrm>
            <a:off x="414326" y="3430573"/>
            <a:ext cx="1074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102c050120f_0_17"/>
          <p:cNvSpPr txBox="1"/>
          <p:nvPr/>
        </p:nvSpPr>
        <p:spPr>
          <a:xfrm>
            <a:off x="414325" y="1383675"/>
            <a:ext cx="11700000" cy="6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Karga- eta berreskuratze-estazioei esker, honako eragiketa hauek egin ditzakegu: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4004" lvl="2" marL="8712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✔"/>
            </a:pPr>
            <a:r>
              <a:rPr b="0" i="0" lang="es-ES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Zirkuituko hozgarria berreskuratu eta birziklatu.</a:t>
            </a:r>
            <a:endParaRPr b="0" i="0" sz="20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4004" lvl="2" marL="8712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✔"/>
            </a:pPr>
            <a:r>
              <a:rPr b="0" i="0" lang="es-ES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Zirkuituko (hutsik) airea eta hezetasuna atera.</a:t>
            </a:r>
            <a:endParaRPr b="0" i="0" sz="20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4004" lvl="2" marL="8712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✔"/>
            </a:pPr>
            <a:r>
              <a:rPr b="0" i="0" lang="es-ES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Olioa eta/edo koloragarria gehitu.</a:t>
            </a:r>
            <a:endParaRPr b="0" i="0" sz="20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4004" lvl="2" marL="8712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✔"/>
            </a:pPr>
            <a:r>
              <a:rPr b="0" i="0" lang="es-ES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Zirkuitua hozgarri berriarekin edo birziklatuarekin kargatu.</a:t>
            </a:r>
            <a:endParaRPr b="0" i="0" sz="20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674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674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674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0340" marR="316865" rtl="0" algn="just">
              <a:lnSpc>
                <a:spcPct val="13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Unitate desberdinak behar dira R12 gaserako eta R134a gaserako; izan ere, konektoreak eta tutuak desberdinak dira. Horretaz gain, bi hozgarriak ez dira inoiz ere nahasi behar</a:t>
            </a:r>
            <a:r>
              <a:rPr b="0" i="0" lang="es-E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674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316865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316865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252094" lvl="0" marL="180340" marR="3175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316865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g102c050120f_0_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95525" y="1901175"/>
            <a:ext cx="3228450" cy="317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02c050120f_0_31"/>
          <p:cNvSpPr txBox="1"/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s-ES" sz="4800"/>
              <a:t>3-Karga eta berrezkuratze estazioa   </a:t>
            </a:r>
            <a:endParaRPr b="1" sz="4800"/>
          </a:p>
        </p:txBody>
      </p:sp>
      <p:sp>
        <p:nvSpPr>
          <p:cNvPr id="377" name="Google Shape;377;g102c050120f_0_31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78" name="Google Shape;378;g102c050120f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102c050120f_0_3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380" name="Google Shape;380;g102c050120f_0_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g102c050120f_0_31"/>
          <p:cNvSpPr txBox="1"/>
          <p:nvPr/>
        </p:nvSpPr>
        <p:spPr>
          <a:xfrm>
            <a:off x="292235" y="1657324"/>
            <a:ext cx="794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g102c050120f_0_31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1762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1-Hozgarria berreskuratu eta birziklatu</a:t>
            </a:r>
            <a:endParaRPr b="1" i="0" sz="3200" u="none" cap="none" strike="noStrik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g102c050120f_0_31"/>
          <p:cNvSpPr txBox="1"/>
          <p:nvPr/>
        </p:nvSpPr>
        <p:spPr>
          <a:xfrm>
            <a:off x="414326" y="3430573"/>
            <a:ext cx="1074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102c050120f_0_31"/>
          <p:cNvSpPr txBox="1"/>
          <p:nvPr/>
        </p:nvSpPr>
        <p:spPr>
          <a:xfrm>
            <a:off x="414326" y="2105817"/>
            <a:ext cx="8460168" cy="43857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marR="316865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Atmosferara ezin da edozein gas hozgarri isuri, batez ere kloroa badu; kloroak ozono- molekulak suntsitzen dituelako.</a:t>
            </a:r>
            <a:endParaRPr/>
          </a:p>
          <a:p>
            <a:pPr indent="0" lvl="0" marL="50800" marR="316865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316865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Ozono-geruzak erradiazio ultramore kaltegarrietatik babesten gaitu eta ondorioz zaindu egin behar dugu.</a:t>
            </a:r>
            <a:endParaRPr/>
          </a:p>
          <a:p>
            <a:pPr indent="0" lvl="0" marL="50800" marR="316865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316865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Ozono-geruza babesteko hozgarria atera behar badugu birziklatzeko edo zirkuituan konponketak egiteko, ontzi berezi batean ontziratu eta beharrezkoa balitz, enpresa espezializatuetan tratatuko lukete.</a:t>
            </a:r>
            <a:endParaRPr/>
          </a:p>
          <a:p>
            <a:pPr indent="-228600" lvl="0" marL="457200" marR="316865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316865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g102c050120f_0_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53550" y="4069658"/>
            <a:ext cx="2838450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ocupante aumento del agujero en la capa de ozono | Digital Trends Español" id="386" name="Google Shape;386;g102c050120f_0_31"/>
          <p:cNvPicPr preferRelativeResize="0"/>
          <p:nvPr/>
        </p:nvPicPr>
        <p:blipFill rotWithShape="1">
          <a:blip r:embed="rId6">
            <a:alphaModFix/>
          </a:blip>
          <a:srcRect b="-1" l="1207" r="-1" t="2183"/>
          <a:stretch/>
        </p:blipFill>
        <p:spPr>
          <a:xfrm>
            <a:off x="8874493" y="2090879"/>
            <a:ext cx="3291242" cy="181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1"/>
          <p:cNvSpPr txBox="1"/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s-ES" sz="4800"/>
              <a:t>3-Karga eta berrezkuratze estazioa   </a:t>
            </a:r>
            <a:endParaRPr b="1" sz="4800"/>
          </a:p>
        </p:txBody>
      </p:sp>
      <p:sp>
        <p:nvSpPr>
          <p:cNvPr id="392" name="Google Shape;392;p31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93" name="Google Shape;39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395" name="Google Shape;39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1"/>
          <p:cNvSpPr txBox="1"/>
          <p:nvPr/>
        </p:nvSpPr>
        <p:spPr>
          <a:xfrm>
            <a:off x="292235" y="1657324"/>
            <a:ext cx="794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1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1762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2-Airea eta hezetasuna ateratzea (hustuketa) </a:t>
            </a:r>
            <a:endParaRPr b="1" i="0" sz="3200" u="none" cap="none" strike="noStrik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1"/>
          <p:cNvSpPr txBox="1"/>
          <p:nvPr/>
        </p:nvSpPr>
        <p:spPr>
          <a:xfrm>
            <a:off x="414326" y="3430573"/>
            <a:ext cx="1074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31"/>
          <p:cNvSpPr txBox="1"/>
          <p:nvPr/>
        </p:nvSpPr>
        <p:spPr>
          <a:xfrm>
            <a:off x="414324" y="2276875"/>
            <a:ext cx="10744801" cy="42780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50800" marR="316865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Prozesu honek aire guztia eta geratzen den hozgarri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316865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guztia ateratzen du. </a:t>
            </a:r>
            <a:endParaRPr/>
          </a:p>
          <a:p>
            <a:pPr indent="0" lvl="0" marL="50800" marR="316865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Urratsak:</a:t>
            </a:r>
            <a:endParaRPr/>
          </a:p>
          <a:p>
            <a:pPr indent="0" lvl="0" marL="50800" marR="316865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Konektatu mahukak zirkuituari eta ireki goi- eta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behe-presioko balbulak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Konektatu makina «hustuketa» posizioan.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Husteko denbora 30 minutu ingurukoa izango da.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Prozesua amaitutakoan, gelditu hustuketa-ponpa.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Manometroek –1 bar-eko presio negatiboa adieraziko dute.</a:t>
            </a:r>
            <a: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https://www.youtube.com/watch?v=W4BdkWmDMLI</a:t>
            </a:r>
            <a:endParaRPr b="0" i="0" sz="18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95435" y="2046651"/>
            <a:ext cx="2711799" cy="227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37251" y="1934373"/>
            <a:ext cx="1986633" cy="184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753955" y="3783365"/>
            <a:ext cx="1953227" cy="1724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1"/>
          <p:cNvPicPr preferRelativeResize="0"/>
          <p:nvPr/>
        </p:nvPicPr>
        <p:blipFill rotWithShape="1">
          <a:blip r:embed="rId8">
            <a:alphaModFix/>
          </a:blip>
          <a:srcRect b="0" l="6449" r="0" t="0"/>
          <a:stretch/>
        </p:blipFill>
        <p:spPr>
          <a:xfrm>
            <a:off x="7379903" y="4415907"/>
            <a:ext cx="1714463" cy="2322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2"/>
          <p:cNvSpPr txBox="1"/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s-ES" sz="4800"/>
              <a:t>3-Karga eta berrezkuratze estazioa   </a:t>
            </a:r>
            <a:endParaRPr b="1" sz="4800"/>
          </a:p>
        </p:txBody>
      </p:sp>
      <p:sp>
        <p:nvSpPr>
          <p:cNvPr id="409" name="Google Shape;409;p32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410" name="Google Shape;41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412" name="Google Shape;41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2"/>
          <p:cNvSpPr txBox="1"/>
          <p:nvPr/>
        </p:nvSpPr>
        <p:spPr>
          <a:xfrm>
            <a:off x="292235" y="1657324"/>
            <a:ext cx="794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2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1762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2-Airea eta hezetasuna ateratzea (hustuketa)</a:t>
            </a:r>
            <a:endParaRPr b="1" i="0" sz="3200" u="none" cap="none" strike="noStrik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32"/>
          <p:cNvSpPr txBox="1"/>
          <p:nvPr/>
        </p:nvSpPr>
        <p:spPr>
          <a:xfrm>
            <a:off x="414326" y="3430573"/>
            <a:ext cx="1074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2"/>
          <p:cNvSpPr txBox="1"/>
          <p:nvPr/>
        </p:nvSpPr>
        <p:spPr>
          <a:xfrm>
            <a:off x="292236" y="1934374"/>
            <a:ext cx="11777844" cy="42934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Hustuketa 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goi-presio bidez edo behe-presio bidez egin daiteke, nahiz eta </a:t>
            </a: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behe- presiotik egiten hastea 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gomendagarria den</a:t>
            </a: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konpresorearen admisio-balbulak eta espantsio-balbula egiaztatzeko. Hasiera batean, </a:t>
            </a: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hustuketa behe-presioko manometroan egingo da, gutxi gorabehera –1 bar-era 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iritsi arte, eta, ondoren, goi-presioan egingo da.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Estankotasun-proba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egiaztatu 10 minutu igaro ostean manometroek berdin jarraitzen dutela. Berdin jarraitzen ez badute, horrek esan nahi du </a:t>
            </a: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ihesak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daudela zirkuituan, eta ihes horiek </a:t>
            </a: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lokalizatzeaz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gain </a:t>
            </a: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konpondu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egin beharko ditugu.</a:t>
            </a:r>
            <a:endParaRPr/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73979" y="4369684"/>
            <a:ext cx="2340612" cy="2161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netron 134a + UV | Blog Quimobásicos" id="418" name="Google Shape;418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6272" y="4617409"/>
            <a:ext cx="6593077" cy="2219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3"/>
          <p:cNvSpPr txBox="1"/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s-ES" sz="4800"/>
              <a:t>3-Karga eta berrezkuratze estazioa   </a:t>
            </a:r>
            <a:endParaRPr b="1" sz="4800"/>
          </a:p>
        </p:txBody>
      </p:sp>
      <p:sp>
        <p:nvSpPr>
          <p:cNvPr id="424" name="Google Shape;424;p33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425" name="Google Shape;42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3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427" name="Google Shape;42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33"/>
          <p:cNvSpPr txBox="1"/>
          <p:nvPr/>
        </p:nvSpPr>
        <p:spPr>
          <a:xfrm>
            <a:off x="292235" y="1657324"/>
            <a:ext cx="794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33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1762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2-Airea eta hezetasuna ateratzea (hustuketa)</a:t>
            </a:r>
            <a:endParaRPr b="1" i="0" sz="3200" u="none" cap="none" strike="noStrik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33"/>
          <p:cNvSpPr txBox="1"/>
          <p:nvPr/>
        </p:nvSpPr>
        <p:spPr>
          <a:xfrm>
            <a:off x="414326" y="3430573"/>
            <a:ext cx="1074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33"/>
          <p:cNvSpPr txBox="1"/>
          <p:nvPr/>
        </p:nvSpPr>
        <p:spPr>
          <a:xfrm>
            <a:off x="821829" y="2145723"/>
            <a:ext cx="9929794" cy="46012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Hustuketan arazoak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Behe-presioan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gertatzen diren gorabeherak onartze- </a:t>
            </a:r>
            <a:r>
              <a:rPr b="0" i="0" lang="es-ES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balbulak ondo ixten ez 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direlako izan daiteke. </a:t>
            </a:r>
            <a:endParaRPr/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Goi-presioan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ez bada hustuketa atzematen, edo denbora asko igaro behar bada, baliteke </a:t>
            </a:r>
            <a:r>
              <a:rPr b="0" i="0" lang="es-ES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espantsio-balbulan trabaren 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bat egotea.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 manometroek 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aldi berean adierazten badute hustuketa dagoela, </a:t>
            </a:r>
            <a:r>
              <a:rPr b="0" i="0" lang="es-ES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espantsio-balbula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s-ES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gehiegi irekita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egongo dela esan nahi du.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nconvenientes" id="432" name="Google Shape;432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37854" y="1657317"/>
            <a:ext cx="2251542" cy="2251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4"/>
          <p:cNvSpPr txBox="1"/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s-ES" sz="4800"/>
              <a:t>3-Karga eta berrezkuratze estazioa   </a:t>
            </a:r>
            <a:endParaRPr b="1" sz="4800"/>
          </a:p>
        </p:txBody>
      </p:sp>
      <p:sp>
        <p:nvSpPr>
          <p:cNvPr id="438" name="Google Shape;438;p34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439" name="Google Shape;43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441" name="Google Shape;44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4"/>
          <p:cNvSpPr txBox="1"/>
          <p:nvPr/>
        </p:nvSpPr>
        <p:spPr>
          <a:xfrm>
            <a:off x="292235" y="1657324"/>
            <a:ext cx="794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4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1762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3-Zirkuitua hozgarriz betetzea</a:t>
            </a:r>
            <a:endParaRPr b="1" i="0" sz="3200" u="none" cap="none" strike="noStrik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34"/>
          <p:cNvSpPr txBox="1"/>
          <p:nvPr/>
        </p:nvSpPr>
        <p:spPr>
          <a:xfrm>
            <a:off x="414326" y="3430573"/>
            <a:ext cx="1074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34"/>
          <p:cNvSpPr txBox="1"/>
          <p:nvPr/>
        </p:nvSpPr>
        <p:spPr>
          <a:xfrm>
            <a:off x="414325" y="2276875"/>
            <a:ext cx="8481000" cy="52167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marR="31686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Hozgarria egoera likidoan bete daiteke goi-presioaren aldetik, edo egoera gaseosoan behe-presioaren aldetik, erabiliko den karga-estazio motaren arabera. </a:t>
            </a:r>
            <a:endParaRPr/>
          </a:p>
          <a:p>
            <a:pPr indent="0" lvl="0" marL="50800" marR="31686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31686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Nolanahi ere, gehienetan </a:t>
            </a: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goi-presioaren aldetik bete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tzen</a:t>
            </a: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da, eta halaxe egitea </a:t>
            </a: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gomendatzen da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Gainera, horrela egiten badugu, ez diegu kalterik eragingo konpresorearen balbulei.</a:t>
            </a:r>
            <a:endParaRPr/>
          </a:p>
          <a:p>
            <a:pPr indent="-228600" lvl="0" marL="457200" marR="31686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31686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Hozgarria kargatu bitartean karga-estazioaren presioa eta zirkuituaren presioa berdintzen badira, litekeena da betetzeko eragiketa ez amaitzea. Orduan, goi-presioko balbula itxi, motorra abian jarriko eta behe-presio bidezko karga amaituko dugu balbula bera pixkanaka-pixkanaka irekiz.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frigeracion Desde Casa: Procedimiento de carga para sistemas de aire  acondicionado automotriz." id="446" name="Google Shape;446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89970" y="1871476"/>
            <a:ext cx="3162605" cy="23729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odo sobre la carga del aire acondicionado del coche" id="447" name="Google Shape;447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61584" y="4502133"/>
            <a:ext cx="2619375" cy="1743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5"/>
          <p:cNvSpPr txBox="1"/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s-ES" sz="4800"/>
              <a:t>3-Karga eta berrezkuratze estazioa   </a:t>
            </a:r>
            <a:endParaRPr b="1" sz="4800"/>
          </a:p>
        </p:txBody>
      </p:sp>
      <p:sp>
        <p:nvSpPr>
          <p:cNvPr id="453" name="Google Shape;453;p35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454" name="Google Shape;45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3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456" name="Google Shape;45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35"/>
          <p:cNvSpPr txBox="1"/>
          <p:nvPr/>
        </p:nvSpPr>
        <p:spPr>
          <a:xfrm>
            <a:off x="292235" y="1657324"/>
            <a:ext cx="794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35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1762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4-Zirkuituaren garbiketa</a:t>
            </a:r>
            <a:endParaRPr b="1" i="0" sz="3200" u="none" cap="none" strike="noStrik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35"/>
          <p:cNvSpPr txBox="1"/>
          <p:nvPr/>
        </p:nvSpPr>
        <p:spPr>
          <a:xfrm>
            <a:off x="414326" y="3430573"/>
            <a:ext cx="1074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35"/>
          <p:cNvSpPr txBox="1"/>
          <p:nvPr/>
        </p:nvSpPr>
        <p:spPr>
          <a:xfrm>
            <a:off x="414325" y="2276875"/>
            <a:ext cx="8481000" cy="42934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Zirkuitua nahitaez garbitu behar da, baldin eta </a:t>
            </a: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higadura edo korrosioa 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direla medio iragazkitik, konpresoretik, hodietatik, lurrungailutik edo kondentsadoretik eratorritako </a:t>
            </a: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hondakin metalikoak 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azaltzen badira. Espantsio-balbula askoz hobeto garbitzen da desmuntatuta badago.</a:t>
            </a:r>
            <a:endParaRPr/>
          </a:p>
          <a:p>
            <a:pPr indent="-215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Aire girotuaren zirkuitua </a:t>
            </a: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nitrogeno likidoz 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garbitu daiteke, fluido horrekin denbora-tarte batean funtzionaraziz. Egoera </a:t>
            </a: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gaseosoan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dagoen nitrogenoz ere garbitu daiteke, hodi batetik sartuz eta beste hodi bat irekiz ateratzen uzteko.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1" name="Google Shape;461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40370" y="2509933"/>
            <a:ext cx="1541754" cy="3827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072ccf7730_0_0"/>
          <p:cNvSpPr txBox="1"/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s-ES" sz="4800"/>
              <a:t>4-Diagnosia eta egiaztapenak  </a:t>
            </a:r>
            <a:endParaRPr b="1" sz="4800"/>
          </a:p>
        </p:txBody>
      </p:sp>
      <p:sp>
        <p:nvSpPr>
          <p:cNvPr id="467" name="Google Shape;467;g1072ccf7730_0_0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468" name="Google Shape;468;g1072ccf773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g1072ccf7730_0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470" name="Google Shape;470;g1072ccf7730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g1072ccf7730_0_0"/>
          <p:cNvSpPr txBox="1"/>
          <p:nvPr/>
        </p:nvSpPr>
        <p:spPr>
          <a:xfrm>
            <a:off x="292235" y="1657324"/>
            <a:ext cx="794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g1072ccf7730_0_0"/>
          <p:cNvSpPr txBox="1"/>
          <p:nvPr/>
        </p:nvSpPr>
        <p:spPr>
          <a:xfrm>
            <a:off x="1599175" y="3642238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1762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1-Sistemaren errendimenduaren proba</a:t>
            </a:r>
            <a:endParaRPr b="1" i="0" sz="3200" u="none" cap="none" strike="noStrik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g1072ccf7730_0_0"/>
          <p:cNvSpPr txBox="1"/>
          <p:nvPr/>
        </p:nvSpPr>
        <p:spPr>
          <a:xfrm>
            <a:off x="723600" y="1468375"/>
            <a:ext cx="9369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252094" lvl="0" marL="180340" marR="316865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/>
              <a:t>E</a:t>
            </a:r>
            <a:r>
              <a:rPr lang="es-ES" sz="2000"/>
              <a:t>dozein egiaztapen egiteko, aztertu nahi dugun </a:t>
            </a:r>
            <a:r>
              <a:rPr b="1" lang="es-ES" sz="2000"/>
              <a:t>ibilgailuaren datu teknikoak</a:t>
            </a:r>
            <a:r>
              <a:rPr lang="es-ES" sz="2000"/>
              <a:t> beharko ditugu, eta, gainera, </a:t>
            </a:r>
            <a:r>
              <a:rPr b="1" lang="es-ES" sz="2000"/>
              <a:t>segurtasun-arauak errespetatu </a:t>
            </a:r>
            <a:r>
              <a:rPr lang="es-ES" sz="2000"/>
              <a:t>beharko ditugu. </a:t>
            </a:r>
            <a:endParaRPr sz="2000"/>
          </a:p>
          <a:p>
            <a:pPr indent="252094" lvl="0" marL="180340" marR="316865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/>
              <a:t>Atal honetan ikusiko ditugun puntu nabarmenenak:</a:t>
            </a:r>
            <a:endParaRPr sz="2000"/>
          </a:p>
        </p:txBody>
      </p:sp>
      <p:sp>
        <p:nvSpPr>
          <p:cNvPr id="474" name="Google Shape;474;g1072ccf7730_0_0"/>
          <p:cNvSpPr txBox="1"/>
          <p:nvPr/>
        </p:nvSpPr>
        <p:spPr>
          <a:xfrm>
            <a:off x="181050" y="658700"/>
            <a:ext cx="1153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g1072ccf7730_0_0"/>
          <p:cNvSpPr txBox="1"/>
          <p:nvPr/>
        </p:nvSpPr>
        <p:spPr>
          <a:xfrm>
            <a:off x="1599175" y="4429563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1762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2-Proba mekanikoak</a:t>
            </a:r>
            <a:endParaRPr b="1" i="0" sz="3200" u="none" cap="none" strike="noStrik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g1072ccf7730_0_0"/>
          <p:cNvSpPr txBox="1"/>
          <p:nvPr/>
        </p:nvSpPr>
        <p:spPr>
          <a:xfrm>
            <a:off x="1599175" y="5301263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1762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3-Proba elektrikoak</a:t>
            </a:r>
            <a:endParaRPr b="1" i="0" sz="3200" u="none" cap="none" strike="noStrik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02c050120f_0_67"/>
          <p:cNvSpPr txBox="1"/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s-ES" sz="4800"/>
              <a:t>4-Diagnosia   </a:t>
            </a:r>
            <a:endParaRPr b="1" sz="4800"/>
          </a:p>
        </p:txBody>
      </p:sp>
      <p:sp>
        <p:nvSpPr>
          <p:cNvPr id="482" name="Google Shape;482;g102c050120f_0_67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483" name="Google Shape;483;g102c050120f_0_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g102c050120f_0_6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485" name="Google Shape;485;g102c050120f_0_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g102c050120f_0_67"/>
          <p:cNvSpPr txBox="1"/>
          <p:nvPr/>
        </p:nvSpPr>
        <p:spPr>
          <a:xfrm>
            <a:off x="292235" y="1657324"/>
            <a:ext cx="794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g102c050120f_0_67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1762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1-Sistemaren errendimenduaren proba</a:t>
            </a:r>
            <a:endParaRPr b="1" i="0" sz="3200" u="none" cap="none" strike="noStrik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g102c050120f_0_67"/>
          <p:cNvSpPr txBox="1"/>
          <p:nvPr/>
        </p:nvSpPr>
        <p:spPr>
          <a:xfrm>
            <a:off x="414326" y="3430573"/>
            <a:ext cx="1074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g102c050120f_0_67"/>
          <p:cNvSpPr txBox="1"/>
          <p:nvPr/>
        </p:nvSpPr>
        <p:spPr>
          <a:xfrm>
            <a:off x="414325" y="2276875"/>
            <a:ext cx="11538300" cy="44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252094" lvl="0" marL="180340" marR="318135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/>
              <a:t>Aire girotuaren zirkuitu batean izaten den matxurarik </a:t>
            </a:r>
            <a:r>
              <a:rPr b="1" lang="es-ES" sz="2000"/>
              <a:t>ohikoena errendimendurik ez</a:t>
            </a:r>
            <a:r>
              <a:rPr lang="es-ES" sz="2000"/>
              <a:t> izatea da, hau da, </a:t>
            </a:r>
            <a:r>
              <a:rPr b="1" lang="es-ES" sz="2000"/>
              <a:t>behar adina hotzik ez</a:t>
            </a:r>
            <a:r>
              <a:rPr lang="es-ES" sz="2000"/>
              <a:t> sortzea. Akats horren </a:t>
            </a:r>
            <a:r>
              <a:rPr b="1" lang="es-ES" sz="2000"/>
              <a:t>kausa</a:t>
            </a:r>
            <a:r>
              <a:rPr lang="es-ES" sz="2000"/>
              <a:t> hauetako bat ohi da:</a:t>
            </a:r>
            <a:endParaRPr sz="2000"/>
          </a:p>
          <a:p>
            <a:pPr indent="-294004" lvl="2" marL="871220" rtl="0" algn="l">
              <a:spcBef>
                <a:spcPts val="805"/>
              </a:spcBef>
              <a:spcAft>
                <a:spcPts val="0"/>
              </a:spcAft>
              <a:buClr>
                <a:srgbClr val="1155CC"/>
              </a:buClr>
              <a:buSzPts val="1000"/>
              <a:buFont typeface="Arial MT"/>
              <a:buChar char="✔"/>
            </a:pPr>
            <a:r>
              <a:rPr lang="es-ES" sz="2000">
                <a:solidFill>
                  <a:srgbClr val="1155CC"/>
                </a:solidFill>
              </a:rPr>
              <a:t>Hozgarri nahikoa ez izatea zirkuituan.</a:t>
            </a:r>
            <a:endParaRPr sz="20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1155CC"/>
              </a:solidFill>
            </a:endParaRPr>
          </a:p>
          <a:p>
            <a:pPr indent="-294004" lvl="2" marL="87122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000"/>
              <a:buFont typeface="Arial MT"/>
              <a:buChar char="✔"/>
            </a:pPr>
            <a:r>
              <a:rPr lang="es-ES" sz="2000">
                <a:solidFill>
                  <a:srgbClr val="1155CC"/>
                </a:solidFill>
              </a:rPr>
              <a:t>Airea edo hezetasuna izatea.</a:t>
            </a:r>
            <a:endParaRPr sz="20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1155CC"/>
              </a:solidFill>
            </a:endParaRPr>
          </a:p>
          <a:p>
            <a:pPr indent="-294004" lvl="2" marL="87122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000"/>
              <a:buFont typeface="Arial MT"/>
              <a:buChar char="✔"/>
            </a:pPr>
            <a:r>
              <a:rPr lang="es-ES" sz="2000">
                <a:solidFill>
                  <a:srgbClr val="1155CC"/>
                </a:solidFill>
              </a:rPr>
              <a:t>Konpresorearen uhalak irrist egitea.</a:t>
            </a:r>
            <a:endParaRPr sz="20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5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1155CC"/>
              </a:solidFill>
            </a:endParaRPr>
          </a:p>
          <a:p>
            <a:pPr indent="-294004" lvl="2" marL="87122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000"/>
              <a:buFont typeface="Arial MT"/>
              <a:buChar char="✔"/>
            </a:pPr>
            <a:r>
              <a:rPr lang="es-ES" sz="2000">
                <a:solidFill>
                  <a:srgbClr val="1155CC"/>
                </a:solidFill>
              </a:rPr>
              <a:t>Barne-matxura konpresorean.</a:t>
            </a:r>
            <a:endParaRPr sz="20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1155CC"/>
              </a:solidFill>
            </a:endParaRPr>
          </a:p>
          <a:p>
            <a:pPr indent="-294004" lvl="2" marL="87122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000"/>
              <a:buFont typeface="Arial MT"/>
              <a:buChar char="✔"/>
            </a:pPr>
            <a:r>
              <a:rPr lang="es-ES" sz="2000">
                <a:solidFill>
                  <a:srgbClr val="1155CC"/>
                </a:solidFill>
              </a:rPr>
              <a:t>Espantsio-balbula zurrunduta egotea zirkuituan partikula solidoak daudelako.</a:t>
            </a:r>
            <a:endParaRPr sz="20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3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type="title"/>
          </p:nvPr>
        </p:nvSpPr>
        <p:spPr>
          <a:xfrm>
            <a:off x="838200" y="692696"/>
            <a:ext cx="10515600" cy="997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b="1" lang="es-ES" sz="4800"/>
            </a:br>
            <a:r>
              <a:rPr b="1" lang="es-ES" sz="4800"/>
              <a:t>UD3 Aire egokitua II </a:t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</p:txBody>
      </p:sp>
      <p:sp>
        <p:nvSpPr>
          <p:cNvPr id="110" name="Google Shape;110;p3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623392" y="1268760"/>
            <a:ext cx="10344600" cy="55830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ZIRKUITUA BABESTEKO ELEMENTUAK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    </a:t>
            </a:r>
            <a:r>
              <a:rPr b="0" i="0" lang="es-ES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 -Zirkuitua babesteko ze babes elementu ezagutzen dituzu?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50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-Gainpresioko deskarga balbula</a:t>
            </a:r>
            <a:endParaRPr b="0" i="0" sz="2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50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 -Presostatoa</a:t>
            </a:r>
            <a:endParaRPr b="0" i="0" sz="2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50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 -Termostatoa</a:t>
            </a:r>
            <a:endParaRPr b="0" i="0" sz="2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50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 -Hozgarriaren tenperatura-etengailua</a:t>
            </a:r>
            <a:endParaRPr b="0" i="0" sz="2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50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 -Kanpoko tenperatura-etengailua</a:t>
            </a:r>
            <a:endParaRPr b="0" i="0" sz="2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IHESAK DETEKTATZEA(detección de fugas)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KARGA ETA BERRESKURATZE ESTAZIOA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DIAGNOSIAK ETA EGIAZTAPENAK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5">
            <a:alphaModFix/>
          </a:blip>
          <a:srcRect b="0" l="13807" r="18674" t="0"/>
          <a:stretch/>
        </p:blipFill>
        <p:spPr>
          <a:xfrm>
            <a:off x="10291625" y="1648208"/>
            <a:ext cx="1601000" cy="2371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072ccf7730_0_14"/>
          <p:cNvSpPr txBox="1"/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s-ES" sz="4800"/>
              <a:t>4-Diagnosia   </a:t>
            </a:r>
            <a:endParaRPr b="1" sz="4800"/>
          </a:p>
        </p:txBody>
      </p:sp>
      <p:sp>
        <p:nvSpPr>
          <p:cNvPr id="495" name="Google Shape;495;g1072ccf7730_0_14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496" name="Google Shape;496;g1072ccf7730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g1072ccf7730_0_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498" name="Google Shape;498;g1072ccf7730_0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g1072ccf7730_0_14"/>
          <p:cNvSpPr txBox="1"/>
          <p:nvPr/>
        </p:nvSpPr>
        <p:spPr>
          <a:xfrm>
            <a:off x="292235" y="1657324"/>
            <a:ext cx="794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g1072ccf7730_0_14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1762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1-Sistemaren errendimenduaren proba</a:t>
            </a:r>
            <a:endParaRPr b="1" i="0" sz="3200" u="none" cap="none" strike="noStrik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g1072ccf7730_0_14"/>
          <p:cNvSpPr txBox="1"/>
          <p:nvPr/>
        </p:nvSpPr>
        <p:spPr>
          <a:xfrm>
            <a:off x="414326" y="3430573"/>
            <a:ext cx="1074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g1072ccf7730_0_14"/>
          <p:cNvSpPr txBox="1"/>
          <p:nvPr/>
        </p:nvSpPr>
        <p:spPr>
          <a:xfrm>
            <a:off x="414325" y="2276875"/>
            <a:ext cx="115383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/>
              <a:t>Errendimendu ezaren aurrean zer??</a:t>
            </a:r>
            <a:r>
              <a:rPr b="1" i="0" lang="es-ES" sz="2000" u="none" cap="none" strike="noStrike">
                <a:solidFill>
                  <a:srgbClr val="000000"/>
                </a:solidFill>
              </a:rPr>
              <a:t> Aire hotzaren irteera-tenperatura neurtu behar da</a:t>
            </a:r>
            <a:r>
              <a:rPr b="1" lang="es-ES" sz="2000"/>
              <a:t>. Nola??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Motorra 2.000 rpm-ra 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dagoela, aginteak </a:t>
            </a: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hotzenean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eta airearen </a:t>
            </a: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abiadura maximoan 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jarrita daudela, airea </a:t>
            </a: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erdiko haizagailutik 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soilik aterarazi behar da.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Termometro elektroniko bat erabiliz, airearen irteera-tenperatura neurtu behar da. Tenperatura horrek </a:t>
            </a: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10º C-tik beherakoa 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izan behar du.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Kapotak itxita egon beharko du, eta motorrak erregimen-tenperaturan.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Errendimendua behar den bezalakoa ez bada, </a:t>
            </a: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ikuskapen bisuala 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egin beharko da loturetan </a:t>
            </a:r>
            <a:r>
              <a:rPr b="0" i="0" lang="es-ES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ihesik 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ote dagoen, </a:t>
            </a:r>
            <a:r>
              <a:rPr b="0" i="0" lang="es-ES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izotzik 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egin ote den, edo kondentsadorea </a:t>
            </a:r>
            <a:r>
              <a:rPr b="0" i="0" lang="es-ES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zikin 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ote dagoen jakiteko.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6"/>
          <p:cNvSpPr txBox="1"/>
          <p:nvPr>
            <p:ph type="title"/>
          </p:nvPr>
        </p:nvSpPr>
        <p:spPr>
          <a:xfrm>
            <a:off x="764867" y="-26680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s-ES" sz="4800"/>
              <a:t>4-Diagnosia   </a:t>
            </a:r>
            <a:endParaRPr b="1" sz="4800"/>
          </a:p>
        </p:txBody>
      </p:sp>
      <p:sp>
        <p:nvSpPr>
          <p:cNvPr id="508" name="Google Shape;508;p36"/>
          <p:cNvSpPr txBox="1"/>
          <p:nvPr>
            <p:ph idx="1" type="body"/>
          </p:nvPr>
        </p:nvSpPr>
        <p:spPr>
          <a:xfrm>
            <a:off x="91595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509" name="Google Shape;50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3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511" name="Google Shape;51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36"/>
          <p:cNvSpPr txBox="1"/>
          <p:nvPr/>
        </p:nvSpPr>
        <p:spPr>
          <a:xfrm>
            <a:off x="292235" y="1657324"/>
            <a:ext cx="794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36"/>
          <p:cNvSpPr txBox="1"/>
          <p:nvPr/>
        </p:nvSpPr>
        <p:spPr>
          <a:xfrm>
            <a:off x="414325" y="740251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1762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2-Proba mekanikoak</a:t>
            </a:r>
            <a:endParaRPr b="1" i="0" sz="3200" u="none" cap="none" strike="noStrik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36"/>
          <p:cNvSpPr txBox="1"/>
          <p:nvPr/>
        </p:nvSpPr>
        <p:spPr>
          <a:xfrm>
            <a:off x="414326" y="3430573"/>
            <a:ext cx="1074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36"/>
          <p:cNvSpPr txBox="1"/>
          <p:nvPr/>
        </p:nvSpPr>
        <p:spPr>
          <a:xfrm>
            <a:off x="498525" y="1900400"/>
            <a:ext cx="7821300" cy="36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252094" lvl="0" marL="180340" marR="3175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Konpresorea</a:t>
            </a:r>
            <a:endParaRPr b="0" i="0" sz="20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C0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Enbragean, arraste-plateraren eta polearen artean dagoen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distantzia </a:t>
            </a:r>
            <a:r>
              <a:rPr b="1" i="0" lang="es-ES" sz="2000" u="none" cap="none" strike="noStrike">
                <a:solidFill>
                  <a:srgbClr val="000000"/>
                </a:solidFill>
              </a:rPr>
              <a:t>0,4 – 0,8 mm</a:t>
            </a:r>
            <a:r>
              <a:rPr lang="es-ES" sz="2000"/>
              <a:t> tartekoa dela egiaztatu galgekin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Tartea doikuntza-zirrindolak erantsiz edo kenduz </a:t>
            </a:r>
            <a:r>
              <a:rPr lang="es-ES" sz="2000">
                <a:solidFill>
                  <a:schemeClr val="dk1"/>
                </a:solidFill>
              </a:rPr>
              <a:t>alda daiteke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s-ES" sz="2000" u="none" cap="none" strike="noStrike">
                <a:solidFill>
                  <a:srgbClr val="000000"/>
                </a:solidFill>
              </a:rPr>
              <a:t>Poleak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zaratarik eta zurruntasunik gabe biratu behar du.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Horrela biratzen ez badu, </a:t>
            </a:r>
            <a:r>
              <a:rPr b="1" i="0" lang="es-ES" sz="2000" u="none" cap="none" strike="noStrike">
                <a:solidFill>
                  <a:srgbClr val="000000"/>
                </a:solidFill>
              </a:rPr>
              <a:t>errodamenduak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aldatu.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marR="316865" rtl="0" algn="just">
              <a:lnSpc>
                <a:spcPct val="130000"/>
              </a:lnSpc>
              <a:spcBef>
                <a:spcPts val="810"/>
              </a:spcBef>
              <a:spcAft>
                <a:spcPts val="0"/>
              </a:spcAft>
              <a:buSzPts val="2000"/>
              <a:buChar char="•"/>
            </a:pPr>
            <a:r>
              <a:rPr lang="es-ES" sz="2000"/>
              <a:t>Konpresorearen</a:t>
            </a:r>
            <a:r>
              <a:rPr b="1" lang="es-ES" sz="2000"/>
              <a:t> olio-maila</a:t>
            </a:r>
            <a:r>
              <a:rPr lang="es-ES" sz="2000"/>
              <a:t> egiaztatu.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6" name="Google Shape;516;p36"/>
          <p:cNvPicPr preferRelativeResize="0"/>
          <p:nvPr/>
        </p:nvPicPr>
        <p:blipFill rotWithShape="1">
          <a:blip r:embed="rId5">
            <a:alphaModFix/>
          </a:blip>
          <a:srcRect b="0" l="21160" r="0" t="0"/>
          <a:stretch/>
        </p:blipFill>
        <p:spPr>
          <a:xfrm>
            <a:off x="9237300" y="1858950"/>
            <a:ext cx="2886450" cy="255035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36"/>
          <p:cNvSpPr txBox="1"/>
          <p:nvPr/>
        </p:nvSpPr>
        <p:spPr>
          <a:xfrm>
            <a:off x="414325" y="1248150"/>
            <a:ext cx="92856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252094" lvl="0" marL="180340" marR="3175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2000"/>
              <a:t>Beste matxura mota batzuk, hala nola </a:t>
            </a:r>
            <a:r>
              <a:rPr b="1" lang="es-ES" sz="2000"/>
              <a:t>polearen errodamendu</a:t>
            </a:r>
            <a:r>
              <a:rPr lang="es-ES" sz="2000"/>
              <a:t>tik edo k</a:t>
            </a:r>
            <a:r>
              <a:rPr b="1" lang="es-ES" sz="2000"/>
              <a:t>onpresorearen uhaletik</a:t>
            </a:r>
            <a:r>
              <a:rPr lang="es-ES" sz="2000"/>
              <a:t> eratorritako </a:t>
            </a:r>
            <a:r>
              <a:rPr b="1" lang="es-ES" sz="2000"/>
              <a:t>zarata</a:t>
            </a:r>
            <a:r>
              <a:rPr lang="es-ES" sz="2000"/>
              <a:t> arraroak izan ohi dira.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8" name="Google Shape;518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38425" y="4718700"/>
            <a:ext cx="2743200" cy="2015254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36"/>
          <p:cNvSpPr txBox="1"/>
          <p:nvPr/>
        </p:nvSpPr>
        <p:spPr>
          <a:xfrm>
            <a:off x="8116075" y="3188750"/>
            <a:ext cx="133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Lodiera-galgak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072ccf7730_0_30"/>
          <p:cNvSpPr txBox="1"/>
          <p:nvPr>
            <p:ph type="title"/>
          </p:nvPr>
        </p:nvSpPr>
        <p:spPr>
          <a:xfrm>
            <a:off x="764867" y="-26680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s-ES" sz="4800"/>
              <a:t>4-Diagnosia   </a:t>
            </a:r>
            <a:endParaRPr b="1" sz="4800"/>
          </a:p>
        </p:txBody>
      </p:sp>
      <p:sp>
        <p:nvSpPr>
          <p:cNvPr id="525" name="Google Shape;525;g1072ccf7730_0_30"/>
          <p:cNvSpPr txBox="1"/>
          <p:nvPr>
            <p:ph idx="1" type="body"/>
          </p:nvPr>
        </p:nvSpPr>
        <p:spPr>
          <a:xfrm>
            <a:off x="91595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526" name="Google Shape;526;g1072ccf7730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g1072ccf7730_0_3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528" name="Google Shape;528;g1072ccf7730_0_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96825" y="46956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g1072ccf7730_0_30"/>
          <p:cNvSpPr txBox="1"/>
          <p:nvPr/>
        </p:nvSpPr>
        <p:spPr>
          <a:xfrm>
            <a:off x="292235" y="1657324"/>
            <a:ext cx="794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g1072ccf7730_0_30"/>
          <p:cNvSpPr txBox="1"/>
          <p:nvPr/>
        </p:nvSpPr>
        <p:spPr>
          <a:xfrm>
            <a:off x="414325" y="740251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1762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2-Proba mekanikoak</a:t>
            </a:r>
            <a:endParaRPr b="1" i="0" sz="3200" u="none" cap="none" strike="noStrik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g1072ccf7730_0_30"/>
          <p:cNvSpPr txBox="1"/>
          <p:nvPr/>
        </p:nvSpPr>
        <p:spPr>
          <a:xfrm>
            <a:off x="414326" y="3430573"/>
            <a:ext cx="1074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g1072ccf7730_0_30"/>
          <p:cNvSpPr txBox="1"/>
          <p:nvPr/>
        </p:nvSpPr>
        <p:spPr>
          <a:xfrm>
            <a:off x="498525" y="1900400"/>
            <a:ext cx="94920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rgbClr val="FFC000"/>
                </a:solidFill>
              </a:rPr>
              <a:t>Zerbitzu-balbulak</a:t>
            </a:r>
            <a:endParaRPr b="1" i="0" sz="20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3175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s-ES" sz="2000"/>
              <a:t>Egiaztatu behar da zerbitzu-balbulek</a:t>
            </a:r>
            <a:r>
              <a:rPr b="1" lang="es-ES" sz="2000"/>
              <a:t> ihesik ez</a:t>
            </a:r>
            <a:r>
              <a:rPr lang="es-ES" sz="2000"/>
              <a:t> dutela; izan ere, juntura horietan askotan izaten dira galerak. Galerarik badago, balbula </a:t>
            </a:r>
            <a:r>
              <a:rPr b="1" lang="es-ES" sz="2000"/>
              <a:t>ordezkatu</a:t>
            </a:r>
            <a:r>
              <a:rPr lang="es-ES" sz="2000"/>
              <a:t> egin beharko da.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accent4"/>
                </a:solidFill>
              </a:rPr>
              <a:t>Espantsio-balbula</a:t>
            </a:r>
            <a:endParaRPr sz="20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4"/>
              </a:solidFill>
            </a:endParaRPr>
          </a:p>
          <a:p>
            <a:pPr indent="252094" lvl="0" marL="180340" marR="3175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/>
              <a:t>Honako hauek dira espantsio-balbulan izaten diren matxura ohikoenak: irekita geratzea eta ezin istea, edota, itxita geratzea eta ezin irekitzea. Balbula zurrunduta badago ordezkatu egin beharko da.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533" name="Google Shape;533;g1072ccf7730_0_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96825" y="178925"/>
            <a:ext cx="1813782" cy="30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7"/>
          <p:cNvSpPr txBox="1"/>
          <p:nvPr>
            <p:ph type="title"/>
          </p:nvPr>
        </p:nvSpPr>
        <p:spPr>
          <a:xfrm>
            <a:off x="780417" y="-35945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895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s-ES" sz="4800"/>
              <a:t>4-Diagnosia   </a:t>
            </a:r>
            <a:endParaRPr b="1" sz="4800"/>
          </a:p>
        </p:txBody>
      </p:sp>
      <p:sp>
        <p:nvSpPr>
          <p:cNvPr id="539" name="Google Shape;539;p37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540" name="Google Shape;54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3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542" name="Google Shape;54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78051" y="-26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37"/>
          <p:cNvSpPr txBox="1"/>
          <p:nvPr/>
        </p:nvSpPr>
        <p:spPr>
          <a:xfrm>
            <a:off x="292235" y="1657324"/>
            <a:ext cx="794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37"/>
          <p:cNvSpPr txBox="1"/>
          <p:nvPr/>
        </p:nvSpPr>
        <p:spPr>
          <a:xfrm>
            <a:off x="452450" y="683301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1762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3-Proba elektrikoak</a:t>
            </a:r>
            <a:endParaRPr b="1" i="0" sz="3200" u="none" cap="none" strike="noStrik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37"/>
          <p:cNvSpPr txBox="1"/>
          <p:nvPr/>
        </p:nvSpPr>
        <p:spPr>
          <a:xfrm>
            <a:off x="414326" y="3430573"/>
            <a:ext cx="1074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37"/>
          <p:cNvSpPr txBox="1"/>
          <p:nvPr/>
        </p:nvSpPr>
        <p:spPr>
          <a:xfrm>
            <a:off x="414326" y="1430142"/>
            <a:ext cx="11538300" cy="45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252094" lvl="0" marL="180340" marR="316865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/>
              <a:t>Beste matxura batzuek jatorri elektrikoa izan dezakete, eta horiek ere gutxitu dezakete hozteko ahalmena, baita zirkuituaren funtzionamendua baliogabetu ere, adib: haizagailuaren, termostatoaren, presostatoaren, errelearen eta abarren funtzionamendua.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Konpresorea</a:t>
            </a:r>
            <a:endParaRPr b="1" i="0" sz="20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Egiaztatu enbragera iristen den tentsioa (bateria-tentsioa).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Begiratu errelea.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Neurtu enbragearen bobinaren erresistentzia eta kontsumoa: amperemetro bat konektatuko diogu enbragearen korronte-sarrerari eta 3,5 amperetik 4,5 amperera bitarteko intentsitatea eman behar digu.</a:t>
            </a:r>
            <a:endParaRPr/>
          </a:p>
          <a:p>
            <a:pPr indent="2328863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Intentsitatea handiagoa bada, bobinan zirkuitulaburra egingo zen.</a:t>
            </a:r>
            <a:endParaRPr/>
          </a:p>
          <a:p>
            <a:pPr indent="2328863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b) Intentsitatea zero bada, bobina moztuta egongo da.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8"/>
          <p:cNvSpPr txBox="1"/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s-ES" sz="4800"/>
              <a:t>4-Diagnosia   </a:t>
            </a:r>
            <a:endParaRPr b="1" sz="4800"/>
          </a:p>
        </p:txBody>
      </p:sp>
      <p:sp>
        <p:nvSpPr>
          <p:cNvPr id="552" name="Google Shape;552;p38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553" name="Google Shape;55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3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555" name="Google Shape;555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38"/>
          <p:cNvSpPr txBox="1"/>
          <p:nvPr/>
        </p:nvSpPr>
        <p:spPr>
          <a:xfrm>
            <a:off x="292235" y="1657324"/>
            <a:ext cx="794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38"/>
          <p:cNvSpPr txBox="1"/>
          <p:nvPr/>
        </p:nvSpPr>
        <p:spPr>
          <a:xfrm>
            <a:off x="452450" y="1212676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1762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3-Proba elektrikoak</a:t>
            </a:r>
            <a:endParaRPr b="1" i="0" sz="3200" u="none" cap="none" strike="noStrik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38"/>
          <p:cNvSpPr txBox="1"/>
          <p:nvPr/>
        </p:nvSpPr>
        <p:spPr>
          <a:xfrm>
            <a:off x="414326" y="3430573"/>
            <a:ext cx="1074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8"/>
          <p:cNvSpPr txBox="1"/>
          <p:nvPr/>
        </p:nvSpPr>
        <p:spPr>
          <a:xfrm>
            <a:off x="414325" y="2121350"/>
            <a:ext cx="11538300" cy="54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2000">
                <a:solidFill>
                  <a:schemeClr val="accent4"/>
                </a:solidFill>
              </a:rPr>
              <a:t>Termostatoa</a:t>
            </a:r>
            <a:endParaRPr b="1" sz="2000">
              <a:solidFill>
                <a:schemeClr val="accent4"/>
              </a:solidFill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>
                <a:solidFill>
                  <a:schemeClr val="dk1"/>
                </a:solidFill>
              </a:rPr>
              <a:t>Egiaztatu elikadura.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>
                <a:solidFill>
                  <a:schemeClr val="dk1"/>
                </a:solidFill>
              </a:rPr>
              <a:t>Egiaztatu lurrungailuaren tenperatura-zunda.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>
                <a:solidFill>
                  <a:schemeClr val="dk1"/>
                </a:solidFill>
              </a:rPr>
              <a:t>Egiaztatu irteera-seinalea.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C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Kondentsadorearen elektrohaizagailua</a:t>
            </a:r>
            <a:endParaRPr b="1" i="0" sz="20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Egiaztatu elikadura.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Elektrohaizagailuaren erresistentzia eta kontsumoa.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Egiaztatu erreleak.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Haizagailuaren haize-makina</a:t>
            </a:r>
            <a:endParaRPr b="1" i="0" sz="20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Egiaztatu elikaduraren eta tentsioa.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Elektrohaizagailuaren erresistentzia eta kontsumoa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abiadura desberdinetan.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65" name="Google Shape;565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566" name="Google Shape;56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912" y="-105641"/>
            <a:ext cx="9550692" cy="6963641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type="title"/>
          </p:nvPr>
        </p:nvSpPr>
        <p:spPr>
          <a:xfrm>
            <a:off x="292235" y="270768"/>
            <a:ext cx="10515600" cy="997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b="1" lang="es-ES" sz="4800"/>
            </a:br>
            <a:r>
              <a:rPr b="1" lang="es-ES" sz="4800"/>
              <a:t>UD3 Aire egokitua II </a:t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</p:txBody>
      </p:sp>
      <p:sp>
        <p:nvSpPr>
          <p:cNvPr id="122" name="Google Shape;122;p4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623392" y="1268760"/>
            <a:ext cx="10344600" cy="1151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95600" y="701964"/>
            <a:ext cx="7400925" cy="61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4ab71f31b_0_1"/>
          <p:cNvSpPr txBox="1"/>
          <p:nvPr>
            <p:ph type="title"/>
          </p:nvPr>
        </p:nvSpPr>
        <p:spPr>
          <a:xfrm>
            <a:off x="292235" y="270768"/>
            <a:ext cx="105156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b="1" lang="es-ES" sz="4800"/>
            </a:br>
            <a:r>
              <a:rPr b="1" lang="es-ES" sz="4800"/>
              <a:t>UD3 Aire egokitua II </a:t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4800"/>
          </a:p>
        </p:txBody>
      </p:sp>
      <p:sp>
        <p:nvSpPr>
          <p:cNvPr id="134" name="Google Shape;134;g104ab71f31b_0_1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5" name="Google Shape;135;g104ab71f31b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19613"/>
            <a:ext cx="19621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104ab71f31b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104ab71f31b_0_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38" name="Google Shape;138;g104ab71f31b_0_1"/>
          <p:cNvSpPr txBox="1"/>
          <p:nvPr/>
        </p:nvSpPr>
        <p:spPr>
          <a:xfrm>
            <a:off x="623392" y="1268760"/>
            <a:ext cx="10344600" cy="1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g104ab71f31b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9850" y="45958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104ab71f31b_0_1"/>
          <p:cNvSpPr txBox="1"/>
          <p:nvPr/>
        </p:nvSpPr>
        <p:spPr>
          <a:xfrm>
            <a:off x="751875" y="998525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Electude-ko zatia:</a:t>
            </a:r>
            <a:endParaRPr b="1" i="0" sz="3200" u="none" cap="none" strike="noStrik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g104ab71f31b_0_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6025" y="2919250"/>
            <a:ext cx="11448801" cy="36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104ab71f31b_0_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4550" y="2022144"/>
            <a:ext cx="11616474" cy="494757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ef8e2fa181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2024" y="2204864"/>
            <a:ext cx="5743575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ef8e2fa181_0_30"/>
          <p:cNvSpPr txBox="1"/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s-ES" sz="4800"/>
              <a:t>1-Zirkuitua babesteko elementuak </a:t>
            </a:r>
            <a:endParaRPr b="1" sz="4800"/>
          </a:p>
        </p:txBody>
      </p:sp>
      <p:sp>
        <p:nvSpPr>
          <p:cNvPr id="149" name="Google Shape;149;gef8e2fa181_0_30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50" name="Google Shape;150;gef8e2fa181_0_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ef8e2fa181_0_3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52" name="Google Shape;152;gef8e2fa181_0_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ef8e2fa181_0_30"/>
          <p:cNvSpPr txBox="1"/>
          <p:nvPr/>
        </p:nvSpPr>
        <p:spPr>
          <a:xfrm>
            <a:off x="292235" y="1657324"/>
            <a:ext cx="10744725" cy="1292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Balbula honen eginkizuna: zirkuitua gainpresioaren aurka babestea da.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ef8e2fa181_0_30"/>
          <p:cNvSpPr txBox="1"/>
          <p:nvPr/>
        </p:nvSpPr>
        <p:spPr>
          <a:xfrm>
            <a:off x="751875" y="998525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1- Gainpresio bidezko deskarga-balbula</a:t>
            </a:r>
            <a:endParaRPr b="1" i="0" sz="3200" u="none" cap="none" strike="noStrik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ef8e2fa181_0_30"/>
          <p:cNvSpPr txBox="1"/>
          <p:nvPr/>
        </p:nvSpPr>
        <p:spPr>
          <a:xfrm>
            <a:off x="256942" y="2695545"/>
            <a:ext cx="10744725" cy="41780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Normalean konpresorean egoten da,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37-39 bar-eko kalibrazioarekin.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Zirkuituan matxuraren bat baldin badago,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eta ondorioz presioak balio hori gainditzen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badu, balbula ireki eta hozgarriaren zati bat atmosferara botako du.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/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s-ES" sz="4800"/>
              <a:t>1-Zirkuitua babesteko elementuak </a:t>
            </a:r>
            <a:endParaRPr b="1" sz="4800"/>
          </a:p>
        </p:txBody>
      </p:sp>
      <p:sp>
        <p:nvSpPr>
          <p:cNvPr id="161" name="Google Shape;161;p5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62" name="Google Shape;16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64" name="Google Shape;16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 txBox="1"/>
          <p:nvPr/>
        </p:nvSpPr>
        <p:spPr>
          <a:xfrm>
            <a:off x="292235" y="1657324"/>
            <a:ext cx="7944981" cy="16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Sistemaren presioa behar bezalakoa ez bada,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bai eskasa delako bai gehiegizkoa delako, konpresorearen enbragearen aktibazio-seinale elektrikoa etengo du.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751875" y="998525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2- Presostatoa</a:t>
            </a:r>
            <a:endParaRPr b="1" i="0" sz="3200" u="none" cap="none" strike="noStrik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414326" y="3430573"/>
            <a:ext cx="10744725" cy="26930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Funtzionamendua: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Zirkuitua deskonektatu egiten du gutxi gorabehera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bar-etik behera eta 32 bar-etik gora dagoenean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 bar ingurura iristean, kondentsadorearen haizagailua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konektatzen du; eta 14 bar-etik behera deskonektatu.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18798" y="2019875"/>
            <a:ext cx="3743727" cy="3144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/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s-ES" sz="4800"/>
              <a:t>1-Zirkuitua babesteko elementuak </a:t>
            </a:r>
            <a:endParaRPr b="1" sz="4800"/>
          </a:p>
        </p:txBody>
      </p:sp>
      <p:sp>
        <p:nvSpPr>
          <p:cNvPr id="174" name="Google Shape;174;p6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75" name="Google Shape;17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77" name="Google Shape;17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 txBox="1"/>
          <p:nvPr/>
        </p:nvSpPr>
        <p:spPr>
          <a:xfrm>
            <a:off x="292235" y="1657324"/>
            <a:ext cx="7944981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751875" y="998525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2- Presostatoa</a:t>
            </a:r>
            <a:endParaRPr b="1" i="0" sz="3200" u="none" cap="none" strike="noStrik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 txBox="1"/>
          <p:nvPr/>
        </p:nvSpPr>
        <p:spPr>
          <a:xfrm>
            <a:off x="414326" y="3430573"/>
            <a:ext cx="10744725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6"/>
          <p:cNvSpPr txBox="1"/>
          <p:nvPr/>
        </p:nvSpPr>
        <p:spPr>
          <a:xfrm>
            <a:off x="292235" y="1657325"/>
            <a:ext cx="6480720" cy="3093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Hiru eginkizuneko presostatoa</a:t>
            </a: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konpresorearen akoplamendu elektromagnetikoaren gainean eragiteaz gain, kondentsadorearen haizagailuaren gainean ere eragiten du.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4.googleusercontent.com/C4yQ0OM05d-AjpvbMpwy94O4_Q3C-SYux_pmGXCwfE41zr3SAZA3b5-byo7oDujzvlyqLegYDmJyB0sIxNa0sYlHVsflF2_NjGQjVpN9nr6GQwChmWWjNf3pirnKYO6EiScDrJw" id="182" name="Google Shape;18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31504" y="4009924"/>
            <a:ext cx="4064452" cy="2286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6.googleusercontent.com/Tb4avNPQaJ3GJkmxvtbhhA8pR1oCuyEjlss-VcBxrOF_HBgFuQIf2pKJ1ALT8WtPvTYy9ccQCyfMp6G8rZv4BT1mo7YBMBD8hEYTGyM4NKjdN8biHtNsF9EIaBixoeiM" id="183" name="Google Shape;18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00056" y="2325479"/>
            <a:ext cx="5400600" cy="3607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/>
          <p:nvPr>
            <p:ph type="title"/>
          </p:nvPr>
        </p:nvSpPr>
        <p:spPr>
          <a:xfrm>
            <a:off x="780417" y="640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s-ES" sz="4800"/>
              <a:t>1-Zirkuitua babesteko elementuak </a:t>
            </a:r>
            <a:endParaRPr b="1" sz="4800"/>
          </a:p>
        </p:txBody>
      </p:sp>
      <p:sp>
        <p:nvSpPr>
          <p:cNvPr id="189" name="Google Shape;189;p20"/>
          <p:cNvSpPr txBox="1"/>
          <p:nvPr>
            <p:ph idx="1" type="body"/>
          </p:nvPr>
        </p:nvSpPr>
        <p:spPr>
          <a:xfrm>
            <a:off x="838200" y="1578501"/>
            <a:ext cx="10515600" cy="4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90" name="Google Shape;19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251" y="53658"/>
            <a:ext cx="325486" cy="675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92" name="Google Shape;19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0425" y="365113"/>
            <a:ext cx="1962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/>
        </p:nvSpPr>
        <p:spPr>
          <a:xfrm>
            <a:off x="292235" y="1657324"/>
            <a:ext cx="7944981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751875" y="998525"/>
            <a:ext cx="104373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2- Presostatoa</a:t>
            </a:r>
            <a:endParaRPr b="1" i="0" sz="3200" u="none" cap="none" strike="noStrik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/>
          <p:nvPr/>
        </p:nvSpPr>
        <p:spPr>
          <a:xfrm>
            <a:off x="414326" y="3430573"/>
            <a:ext cx="10744725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0"/>
          <p:cNvSpPr txBox="1"/>
          <p:nvPr/>
        </p:nvSpPr>
        <p:spPr>
          <a:xfrm>
            <a:off x="292234" y="1657325"/>
            <a:ext cx="9698191" cy="1938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Beste zirkuitu batzuetan </a:t>
            </a: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lau eginkizuneko presostatoak 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erabiltzen dira.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Kasu hauetan, elektrohaizagailua bi abiadurakoa izaten da.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4.googleusercontent.com/oxaHpkVtuUOEbwtakVcJINQ65TtDo9N-HpL2xhXL1qe1TYtcqVjThQek-0q-2goq7p0lP_kvhbch2DWK-beFWwNBo3pvVeY596B8E8ej-XINs7MRiSdFlDj3O3jKhCI0mxXxtH0" id="197" name="Google Shape;19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0175" y="3247799"/>
            <a:ext cx="4272399" cy="229561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0"/>
          <p:cNvSpPr txBox="1"/>
          <p:nvPr/>
        </p:nvSpPr>
        <p:spPr>
          <a:xfrm>
            <a:off x="416057" y="3429929"/>
            <a:ext cx="7624159" cy="24006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Konexio bat 1. abiadurarako dago (15 bar-etik aurrera)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eta beste konexio bat 2. abiadurarako (20 bar-etik aurrera).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2021-09-08T12:11:53Z</dcterms:created>
  <dc:creator>Aloña Lopetegi Sarasua</dc:creator>
</cp:coreProperties>
</file>