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+KXZkP0MAQCSlsT4FWAzuT4ME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zer espero?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1" name="Google Shape;2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5" name="Google Shape;2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9" name="Google Shape;2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3" name="Google Shape;2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8" name="Google Shape;2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0" name="Google Shape;3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7" name="Google Shape;3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32" name="Google Shape;3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2c05012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45" name="Google Shape;345;g102c05012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2c050120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60" name="Google Shape;360;g102c050120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2c050120f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74" name="Google Shape;374;g102c050120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9" name="Google Shape;3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06" name="Google Shape;4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1" name="Google Shape;4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5" name="Google Shape;4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50" name="Google Shape;4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72ccf773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64" name="Google Shape;464;g1072ccf77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2c050120f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79" name="Google Shape;479;g102c05012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072ccf773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92" name="Google Shape;492;g1072ccf773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05" name="Google Shape;5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072ccf773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22" name="Google Shape;522;g1072ccf773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36" name="Google Shape;5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49" name="Google Shape;5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4ab71f31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1" name="Google Shape;131;g104ab71f3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f8e2fa18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5" name="Google Shape;145;gef8e2fa1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959100" y="171375"/>
            <a:ext cx="8628600" cy="2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" sz="4000" i="1" smtClean="0"/>
              <a:t>Miren Zubia</a:t>
            </a:r>
            <a:endParaRPr sz="4000" i="1" dirty="0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925" y="0"/>
            <a:ext cx="474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87825" y="461300"/>
            <a:ext cx="8039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Segurtasun eta erosotasun sistemak ibilgailuetan (EMSE)</a:t>
            </a:r>
            <a:endParaRPr sz="4000" b="1" i="0" u="none" strike="noStrike" cap="none">
              <a:solidFill>
                <a:srgbClr val="0F6F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950" y="3099175"/>
            <a:ext cx="59055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1-Zirkuitua babesteko elementuak </a:t>
            </a:r>
            <a:endParaRPr sz="4800" b="1"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 Presostatoa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292235" y="1657325"/>
            <a:ext cx="6480720" cy="47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dosifikatzailea duten zirkuituak bi presostatorekin babestu ohi dira, bata behe-presioko zirkuituan egoten da eta bestea, berriz, goi-presiokoan.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3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Behe-presioko presostatoak edo enbragearen etengailu ziklikoak desaktibatu egiten du konpresioa, presioa 1,7 bar-ingurutik behera jaisten bada. Goi-presiokoak gauza bera egiten du presioa 30 bar-etik gorakoa bada.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1" descr="https://lh4.googleusercontent.com/kMtj8lOilsakTDR0zVZYGaly_lRDcnmqsT7X-fR3KUrd3wtqOfZJBHXlvDEuyJNo1aJFCHSmOEiBy54U5mqpeDwSpc_hTQ_yTmTGtmni4lT_vIzTn6Xq5rJxpkYP4RvE5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8160" y="2038649"/>
            <a:ext cx="5106829" cy="426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1-Babes elementuak </a:t>
            </a:r>
            <a:endParaRPr sz="4800" b="1"/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2-Presostatoa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Konpresorea kontrolatzeko eskema</a:t>
            </a:r>
            <a:endParaRPr sz="3200" b="1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414325" y="2276872"/>
            <a:ext cx="7635243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Irudiko eskema hiru funtzioko presostato bati dagokio.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Funtzionamendua: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aire girotua martxan jartzen da eta presioa igo egiten da. Funtzionamendu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normalean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ezkerreko etengailua 1 eta eskubikoa 1 posizioan egoten dira.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Presio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hori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baxua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bada 3 funtzioko presostatoko </a:t>
            </a:r>
            <a:r>
              <a:rPr lang="es-E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etengailua 0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posizioan jartzen da konpresorea geldituz.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Presioa igotzean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16bar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ingurura iristean, </a:t>
            </a:r>
            <a:r>
              <a:rPr lang="es-ES"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ezkerreko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etengailua 2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eta </a:t>
            </a:r>
            <a:r>
              <a:rPr lang="es-E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eskuinekoa 1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posizioan jartzen dira, aire girotuak martxan jarraituz eta kondentsadoreko bentiladoreak ere martxan jarriz.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Presioa gehiegi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igotzen bada (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32bar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inguru), </a:t>
            </a:r>
            <a:r>
              <a:rPr lang="es-ES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eskuineko etengailua 3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posiziora pasatzen da konpresorea desaktibatuz eta ezkerrekoa 1posizioan egongo da. Konpresorea desaktibatzeko embrageko tentsioa kentzen zaio.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9569" y="111414"/>
            <a:ext cx="4143375" cy="66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1-Babes elementuak </a:t>
            </a:r>
            <a:endParaRPr sz="4800" b="1"/>
          </a:p>
        </p:txBody>
      </p:sp>
      <p:sp>
        <p:nvSpPr>
          <p:cNvPr id="232" name="Google Shape;232;p2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pic>
        <p:nvPicPr>
          <p:cNvPr id="235" name="Google Shape;23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3-Termostatoa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414325" y="2276872"/>
            <a:ext cx="7635243" cy="392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Lurrungailuan bertan dago, eta bere eginkizuna lurrungailua ez izoztea da. Sakagailu horrek konpresorea deskonektatu egiten du aire hotzaren irteera-tenperatura 1 ºC ingurukoa dela detektatzen duenean, eta berriz ere aktibatu egiten du gutxi gorabehera 4 ºC-ra iritsi dela atzematen duenean.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Termostatoak elektronikoak izaten dira eta konpresorearen konexioa gobernatzen duen zentral elektroniko batera bidaltzen du tenperaturari buruzko informazioa.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3740" y="2852936"/>
            <a:ext cx="3118835" cy="2306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1-Babes elementuak </a:t>
            </a:r>
            <a:endParaRPr sz="4800" b="1"/>
          </a:p>
        </p:txBody>
      </p:sp>
      <p:sp>
        <p:nvSpPr>
          <p:cNvPr id="246" name="Google Shape;246;p24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449400" y="118405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2-Termostatoa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Termostatoa kontrolatzeko eskema</a:t>
            </a:r>
            <a:endParaRPr sz="3200" b="1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745845" y="2163810"/>
            <a:ext cx="6379829" cy="200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Irudiko eskema termostato elektronikoaren eskema elektriko bati dagokio.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0096" y="131018"/>
            <a:ext cx="5076825" cy="66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5760" y="2924944"/>
            <a:ext cx="2258740" cy="3650332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lgDash"/>
            <a:miter lim="800000"/>
            <a:headEnd type="none" w="sm" len="sm"/>
            <a:tailEnd type="none" w="sm" len="sm"/>
          </a:ln>
        </p:spPr>
      </p:pic>
      <p:sp>
        <p:nvSpPr>
          <p:cNvPr id="256" name="Google Shape;256;p24"/>
          <p:cNvSpPr/>
          <p:nvPr/>
        </p:nvSpPr>
        <p:spPr>
          <a:xfrm>
            <a:off x="9264352" y="1193788"/>
            <a:ext cx="2736304" cy="5470220"/>
          </a:xfrm>
          <a:prstGeom prst="roundRect">
            <a:avLst>
              <a:gd name="adj" fmla="val 3300"/>
            </a:avLst>
          </a:prstGeom>
          <a:noFill/>
          <a:ln w="1905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24"/>
          <p:cNvCxnSpPr>
            <a:stCxn id="255" idx="3"/>
          </p:cNvCxnSpPr>
          <p:nvPr/>
        </p:nvCxnSpPr>
        <p:spPr>
          <a:xfrm rot="10800000" flipH="1">
            <a:off x="6194500" y="3929010"/>
            <a:ext cx="2997900" cy="8211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lgDash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1-Babes elementuak </a:t>
            </a:r>
            <a:endParaRPr sz="4800" b="1"/>
          </a:p>
        </p:txBody>
      </p:sp>
      <p:sp>
        <p:nvSpPr>
          <p:cNvPr id="263" name="Google Shape;263;p25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4-Likido hozgarriaren tenperatura-etengailua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414325" y="2276872"/>
            <a:ext cx="7635243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Etengailu horrek likido hozgarriaren tenperatura kontrolatzen du motorra gehiegi ez berotzeko. Etengailu hori, gainera, motorrean dago.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Likido hozgarriaren tenperatura 115 ºC-tik gorakoa denean, konpresorea deskonektatu egiten da, eta 110 ºC-ra iristen denean berriz konektatzen 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4192" y="2651310"/>
            <a:ext cx="37147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3658" y="2246834"/>
            <a:ext cx="6259006" cy="456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6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1-Babes elementuak </a:t>
            </a:r>
            <a:endParaRPr sz="4800" b="1"/>
          </a:p>
        </p:txBody>
      </p:sp>
      <p:sp>
        <p:nvSpPr>
          <p:cNvPr id="278" name="Google Shape;278;p26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9" name="Google Shape;27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pic>
        <p:nvPicPr>
          <p:cNvPr id="281" name="Google Shape;28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6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5-Kanpoko tenperatura-etengailua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14325" y="2276872"/>
            <a:ext cx="7635243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Konpresorearen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enbrage magnetikoa deskonektatzen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kanpoko giro-tenperatura 2º C-tik beherakoa denean; izan ere,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hotzegiak lurrungailuaren hegalak/aletak zeharkatzen baditu lurrungailua ere hotz dagoela, lurrungailua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izozteko arriskua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egon liteke.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2-Ihesak detektatzea  </a:t>
            </a:r>
            <a:endParaRPr sz="4800" b="1"/>
          </a:p>
        </p:txBody>
      </p:sp>
      <p:sp>
        <p:nvSpPr>
          <p:cNvPr id="291" name="Google Shape;291;p27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  <p:pic>
        <p:nvPicPr>
          <p:cNvPr id="294" name="Google Shape;29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 txBox="1"/>
          <p:nvPr/>
        </p:nvSpPr>
        <p:spPr>
          <a:xfrm>
            <a:off x="392011" y="4869160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1-Lanpara ultramorea duen ihes-detektorea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2-Ihesen detektagailu elektronikoa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3-Presio bidez ihesak detektatzea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7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 txBox="1"/>
          <p:nvPr/>
        </p:nvSpPr>
        <p:spPr>
          <a:xfrm>
            <a:off x="318599" y="1155547"/>
            <a:ext cx="11538250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Fluido hozgarriaren ihesa detektatzeko hainbat metodo eta aparatu daude.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Kontuan izan behar da fluidoa usaingabea dela.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Metodorik errazena eta merkeena ura eta xaboiarekin egindako nahasketa sinplea da; izan ere, burbuilek adieraziko digute hozgarriaren ihesa dagoela. Baina, batzuetan, ihesak oso txikiak direnean, beste sistema sofistikatuago batzuk erabili beharko dira. Gai honetan, detektagailu ohikoenak ikusiko ditugu: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>
            <a:spLocks noGrp="1"/>
          </p:cNvSpPr>
          <p:nvPr>
            <p:ph type="title"/>
          </p:nvPr>
        </p:nvSpPr>
        <p:spPr>
          <a:xfrm>
            <a:off x="222166" y="-29284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2-Ihesak detektatzea  </a:t>
            </a:r>
            <a:endParaRPr sz="4800" b="1"/>
          </a:p>
        </p:txBody>
      </p:sp>
      <p:sp>
        <p:nvSpPr>
          <p:cNvPr id="303" name="Google Shape;303;p28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4" name="Google Shape;3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  <p:pic>
        <p:nvPicPr>
          <p:cNvPr id="306" name="Google Shape;30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134818" y="42908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1-Lanpara ultramorea duen ihes-detektorea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8"/>
          <p:cNvSpPr txBox="1"/>
          <p:nvPr/>
        </p:nvSpPr>
        <p:spPr>
          <a:xfrm>
            <a:off x="414325" y="1299149"/>
            <a:ext cx="76353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Pausuak: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girotu zirkuituan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likido fluoreszente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(olio koloragarri bat) injektatzen da behe presioko hartugunetik.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2)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Likido fluoreszentea zirkuitu barruan dagoelarik, aire girotua martxan edukitzen da denbora batez.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3)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Ihesak detektatu eta lokalizatzeko, betaurreko batzuk eta lanpara ultramore bat erabiltzen dira argi ultraorea aire girotuko elementuetarantz enfokatuz.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Ihesak dauden lekuetan likido fluoreszentea ikusiko 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Abantailak: ihesak detektatzeko erreztasuna eta likidoa modu prebentiboan sar daitekeela, ihesak daudenean argia egin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besterik ez daukagu.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2573" y="8"/>
            <a:ext cx="3739521" cy="201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8409" y="2145473"/>
            <a:ext cx="3507868" cy="210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98837" y="4373209"/>
            <a:ext cx="3777432" cy="244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 rotWithShape="1">
          <a:blip r:embed="rId8">
            <a:alphaModFix/>
          </a:blip>
          <a:srcRect r="4388"/>
          <a:stretch/>
        </p:blipFill>
        <p:spPr>
          <a:xfrm>
            <a:off x="6875073" y="995058"/>
            <a:ext cx="1677500" cy="1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2-Ihesak detektatzea  </a:t>
            </a:r>
            <a:endParaRPr sz="4800" b="1"/>
          </a:p>
        </p:txBody>
      </p:sp>
      <p:sp>
        <p:nvSpPr>
          <p:cNvPr id="320" name="Google Shape;320;p29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  <p:pic>
        <p:nvPicPr>
          <p:cNvPr id="323" name="Google Shape;32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9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2-Ihesen detektagailu elektronikoa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414325" y="2276872"/>
            <a:ext cx="7635300" cy="4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18135" lvl="0" indent="-342900" algn="just" rtl="0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Sentsibilitate handiko aparatu elektronikoa da. Pizteko etengailu bat dauka eta botoi bat sentsibilitatea doitzeko.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8135" lvl="0" indent="0" algn="just" rtl="0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8135" lvl="0" indent="-342900" algn="just" rtl="0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Detektagailu horren zunda malguaren muturra ihesak egon litezkeen lekuetatik pasatu behar da. Aparatuak aldizkako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soinua egiten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 eta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soinu hori azeleratu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egiten da ihesen bat atzematen duenean.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18135" lvl="0" indent="0" algn="just" rtl="0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18135" lvl="0" indent="0" algn="just" rtl="0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18135" lvl="0" indent="0" algn="just" rtl="0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0588" y="2423213"/>
            <a:ext cx="2524125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/>
          <p:nvPr/>
        </p:nvSpPr>
        <p:spPr>
          <a:xfrm>
            <a:off x="7895550" y="5728300"/>
            <a:ext cx="4173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E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Detektagailu elektronikoa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2-Ihesak detektatzea  </a:t>
            </a:r>
            <a:endParaRPr sz="4800" b="1"/>
          </a:p>
        </p:txBody>
      </p:sp>
      <p:sp>
        <p:nvSpPr>
          <p:cNvPr id="335" name="Google Shape;335;p3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6" name="Google Shape;33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  <p:pic>
        <p:nvPicPr>
          <p:cNvPr id="338" name="Google Shape;33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0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3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3-Presio bidez ihesak detektatzea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0"/>
          <p:cNvSpPr txBox="1"/>
          <p:nvPr/>
        </p:nvSpPr>
        <p:spPr>
          <a:xfrm>
            <a:off x="414325" y="2276875"/>
            <a:ext cx="84810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16865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Beste metodo bat zirkuitua </a:t>
            </a: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presiozko nitrogenoz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(15 bar inguru) betetzea da (hozgarririk ez duela) , manometroarekin egiaztatuz ihesik ez dagoela.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Metodoa azkarra eta eraginkorra da, eta, gainera, nitrogenoa hozgarria baino </a:t>
            </a: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merkeagoa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da; izan ere, ihesa handia bada, ez dugu astirik izango hozgarri guztia berreskuratzeko.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692696"/>
            <a:ext cx="10515600" cy="99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/>
            </a:r>
            <a:br>
              <a:rPr lang="es-ES" sz="4800" b="1"/>
            </a:br>
            <a:r>
              <a:rPr lang="es-ES" sz="4800" b="1"/>
              <a:t>UD3 Aire egokitua II 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23392" y="1727052"/>
            <a:ext cx="10344600" cy="484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ZIRKUITUA BABESTEKO ELEMENTUAK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   </a:t>
            </a:r>
            <a:r>
              <a:rPr lang="es-ES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-Zirkuitua babesteko ze babes elementu ezagutzen dituzu?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IHESAK DETEKTATZEA(detección de fugas)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KARGA ETA BERRESKURATZE ESTAZIOA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DIAGNOSIAK ETA EGIAZTAPENAK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l="13807" r="18674"/>
          <a:stretch/>
        </p:blipFill>
        <p:spPr>
          <a:xfrm>
            <a:off x="10291625" y="1648208"/>
            <a:ext cx="1601000" cy="2371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2c050120f_0_3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3-Karga eta berrezkuratze estazioa </a:t>
            </a:r>
            <a:endParaRPr sz="4800" b="1"/>
          </a:p>
        </p:txBody>
      </p:sp>
      <p:sp>
        <p:nvSpPr>
          <p:cNvPr id="348" name="Google Shape;348;g102c050120f_0_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9" name="Google Shape;349;g102c050120f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02c050120f_0_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  <p:pic>
        <p:nvPicPr>
          <p:cNvPr id="351" name="Google Shape;351;g102c050120f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102c050120f_0_3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02c050120f_0_3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102c050120f_0_3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102c050120f_0_3"/>
          <p:cNvSpPr txBox="1"/>
          <p:nvPr/>
        </p:nvSpPr>
        <p:spPr>
          <a:xfrm>
            <a:off x="414325" y="1657325"/>
            <a:ext cx="9880500" cy="3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16865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Konponketaren bat egiteko, aire girotuaren zirkuitua desmuntatu edo ireki aurretik, likido </a:t>
            </a: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hozgarria hustu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behar da.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Hozgarria ez da inoiz zuzenean atmosferara askatu behar, baizik eta atera eta </a:t>
            </a: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birziklatu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egin behar da.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317500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02c050120f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2510" y="3430573"/>
            <a:ext cx="54292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102c050120f_0_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4273" y="3707623"/>
            <a:ext cx="3390640" cy="293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2c050120f_0_17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3-Karga eta berrezkuratze estazioa </a:t>
            </a:r>
            <a:endParaRPr sz="4800" b="1"/>
          </a:p>
        </p:txBody>
      </p:sp>
      <p:sp>
        <p:nvSpPr>
          <p:cNvPr id="363" name="Google Shape;363;g102c050120f_0_17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64" name="Google Shape;364;g102c050120f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02c050120f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  <p:pic>
        <p:nvPicPr>
          <p:cNvPr id="366" name="Google Shape;366;g102c050120f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02c050120f_0_17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102c050120f_0_17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02c050120f_0_17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102c050120f_0_17"/>
          <p:cNvSpPr txBox="1"/>
          <p:nvPr/>
        </p:nvSpPr>
        <p:spPr>
          <a:xfrm>
            <a:off x="414325" y="1383675"/>
            <a:ext cx="11700000" cy="6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Karga- eta berreskuratze-estazioei esker, honako eragiketa hauek egin ditzakegu: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1220" marR="0" lvl="2" indent="-2940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✔"/>
            </a:pP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Zirkuituko hozgarria berreskuratu eta birziklatu.</a:t>
            </a:r>
            <a:endParaRPr sz="20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1220" marR="0" lvl="2" indent="-2940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✔"/>
            </a:pP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Zirkuituko (hutsik) airea eta hezetasuna atera.</a:t>
            </a:r>
            <a:endParaRPr sz="20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1220" marR="0" lvl="2" indent="-2940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✔"/>
            </a:pP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Olioa eta/edo koloragarria gehitu.</a:t>
            </a:r>
            <a:endParaRPr sz="20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71220" marR="0" lvl="2" indent="-2940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✔"/>
            </a:pP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Zirkuitua hozgarri berriarekin edo birziklatuarekin kargatu.</a:t>
            </a:r>
            <a:endParaRPr sz="20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74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74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74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316865" lvl="0" indent="0" algn="just" rtl="0">
              <a:lnSpc>
                <a:spcPct val="13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Unitate desberdinak behar dira R12 gaserako eta R134a gaserako; izan ere, konektoreak eta tutuak desberdinak dira. Horretaz gain, bi hozgarriak ez dira inoiz ere nahasi behar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74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317500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g102c050120f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5525" y="1901175"/>
            <a:ext cx="3228450" cy="31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2c050120f_0_31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3-Karga eta berrezkuratze estazioa   </a:t>
            </a:r>
            <a:endParaRPr sz="4800" b="1"/>
          </a:p>
        </p:txBody>
      </p:sp>
      <p:sp>
        <p:nvSpPr>
          <p:cNvPr id="377" name="Google Shape;377;g102c050120f_0_31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8" name="Google Shape;378;g102c050120f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02c050120f_0_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  <p:pic>
        <p:nvPicPr>
          <p:cNvPr id="380" name="Google Shape;380;g102c050120f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02c050120f_0_31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102c050120f_0_31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1-Hozgarria berreskuratu eta birziklatu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102c050120f_0_31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02c050120f_0_31"/>
          <p:cNvSpPr txBox="1"/>
          <p:nvPr/>
        </p:nvSpPr>
        <p:spPr>
          <a:xfrm>
            <a:off x="414326" y="2105817"/>
            <a:ext cx="8460168" cy="438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16865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Atmosferara ezin da edozein gas hozgarri isuri, batez ere kloroa badu; kloroak ozono- molekulak suntsitzen dituelako.</a:t>
            </a:r>
            <a:endParaRPr/>
          </a:p>
          <a:p>
            <a:pPr marL="508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Ozono-geruzak erradiazio ultramore kaltegarrietatik babesten gaitu eta ondorioz zaindu egin behar dugu.</a:t>
            </a:r>
            <a:endParaRPr/>
          </a:p>
          <a:p>
            <a:pPr marL="508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-4064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Ozono-geruza babesteko hozgarria atera behar badugu birziklatzeko edo zirkuituan konponketak egiteko, ontzi berezi batean ontziratu eta beharrezkoa balitz, enpresa espezializatuetan tratatuko lukete.</a:t>
            </a:r>
            <a:endParaRPr/>
          </a:p>
          <a:p>
            <a:pPr marL="457200" marR="316865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g102c050120f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3550" y="4069658"/>
            <a:ext cx="283845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102c050120f_0_31" descr="Preocupante aumento del agujero en la capa de ozono | Digital Trends Español"/>
          <p:cNvPicPr preferRelativeResize="0"/>
          <p:nvPr/>
        </p:nvPicPr>
        <p:blipFill rotWithShape="1">
          <a:blip r:embed="rId6">
            <a:alphaModFix/>
          </a:blip>
          <a:srcRect l="1207" t="2183" r="-1" b="-1"/>
          <a:stretch/>
        </p:blipFill>
        <p:spPr>
          <a:xfrm>
            <a:off x="8874493" y="2090879"/>
            <a:ext cx="3291242" cy="18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3-Karga eta berrezkuratze estazioa   </a:t>
            </a:r>
            <a:endParaRPr sz="4800" b="1"/>
          </a:p>
        </p:txBody>
      </p:sp>
      <p:sp>
        <p:nvSpPr>
          <p:cNvPr id="392" name="Google Shape;392;p31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3" name="Google Shape;39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  <p:pic>
        <p:nvPicPr>
          <p:cNvPr id="395" name="Google Shape;3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1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1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2-Airea eta hezetasuna ateratzea (hustuketa) 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1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1"/>
          <p:cNvSpPr txBox="1"/>
          <p:nvPr/>
        </p:nvSpPr>
        <p:spPr>
          <a:xfrm>
            <a:off x="414324" y="2276875"/>
            <a:ext cx="10744801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08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Prozesu honek aire guztia eta geratzen den hozgarri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guztia ateratzen du. </a:t>
            </a:r>
            <a:endParaRPr/>
          </a:p>
          <a:p>
            <a:pPr marL="508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Urratsak:</a:t>
            </a:r>
            <a:endParaRPr/>
          </a:p>
          <a:p>
            <a:pPr marL="50800" marR="316865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Konektatu mahukak zirkuituari eta ireki goi- eta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behe-presioko balbulak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Konektatu makina «hustuketa» posizioan.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Husteko denbora 30 minutu ingurukoa izango da.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Prozesua amaitutakoan, gelditu hustuketa-ponpa.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Manometroek –1 bar-eko presio negatiboa adieraziko dute.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https://www.youtube.com/watch?v=W4BdkWmDMLI</a:t>
            </a: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5435" y="2046651"/>
            <a:ext cx="2711799" cy="227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37251" y="1934373"/>
            <a:ext cx="1986633" cy="184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3955" y="3783365"/>
            <a:ext cx="1953227" cy="172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1"/>
          <p:cNvPicPr preferRelativeResize="0"/>
          <p:nvPr/>
        </p:nvPicPr>
        <p:blipFill rotWithShape="1">
          <a:blip r:embed="rId8">
            <a:alphaModFix/>
          </a:blip>
          <a:srcRect l="6449"/>
          <a:stretch/>
        </p:blipFill>
        <p:spPr>
          <a:xfrm>
            <a:off x="7379903" y="4415907"/>
            <a:ext cx="1714463" cy="232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3-Karga eta berrezkuratze estazioa   </a:t>
            </a:r>
            <a:endParaRPr sz="4800" b="1"/>
          </a:p>
        </p:txBody>
      </p:sp>
      <p:sp>
        <p:nvSpPr>
          <p:cNvPr id="409" name="Google Shape;409;p32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10" name="Google Shape;4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  <p:pic>
        <p:nvPicPr>
          <p:cNvPr id="412" name="Google Shape;41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2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2-Airea eta hezetasuna ateratzea (hustuketa)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2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2"/>
          <p:cNvSpPr txBox="1"/>
          <p:nvPr/>
        </p:nvSpPr>
        <p:spPr>
          <a:xfrm>
            <a:off x="292236" y="1934374"/>
            <a:ext cx="11777844" cy="429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Hustuketa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goi-presio bidez edo behe-presio bidez egin daiteke, nahiz eta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behe- presiotik egiten hastea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gomendagarria den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konpresorearen admisio-balbulak eta espantsio-balbula egiaztatzeko. Hasiera batean,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hustuketa behe-presioko manometroan egingo da, gutxi gorabehera –1 bar-era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iritsi arte, eta, ondoren, goi-presioan egingo da.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Estankotasun-proba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egiaztatu 10 minutu igaro ostean manometroek berdin jarraitzen dutela. Berdin jarraitzen ez badute, horrek esan nahi du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ihesak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daudela zirkuituan, eta ihes horiek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lokalizatzeaz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gain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konpondu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egin beharko ditugu.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3979" y="4369684"/>
            <a:ext cx="2340612" cy="216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2" descr="Genetron 134a + UV | Blog Quimobásico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72" y="4617409"/>
            <a:ext cx="6593077" cy="221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3-Karga eta berrezkuratze estazioa   </a:t>
            </a:r>
            <a:endParaRPr sz="4800" b="1"/>
          </a:p>
        </p:txBody>
      </p:sp>
      <p:sp>
        <p:nvSpPr>
          <p:cNvPr id="424" name="Google Shape;424;p3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25" name="Google Shape;4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  <p:pic>
        <p:nvPicPr>
          <p:cNvPr id="427" name="Google Shape;42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3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2-Airea eta hezetasuna ateratzea (hustuketa)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821829" y="2145723"/>
            <a:ext cx="9929794" cy="460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Hustuketan arazoak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Behe-presioan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gertatzen diren gorabeherak onartze- </a:t>
            </a: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balbulak ondo ixten ez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direlako izan daiteke.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Goi-presioan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ez bada hustuketa atzematen, edo denbora asko igaro behar bada, baliteke </a:t>
            </a: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espantsio-balbulan trabaren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 egotea.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 manometroek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aldi berean adierazten badute hustuketa dagoela, </a:t>
            </a: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espantsio-balbula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gehiegi irekita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egongo dela esan nahi du.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33" descr="Inconvenient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7854" y="1657317"/>
            <a:ext cx="2251542" cy="225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3-Karga eta berrezkuratze estazioa   </a:t>
            </a:r>
            <a:endParaRPr sz="4800" b="1"/>
          </a:p>
        </p:txBody>
      </p:sp>
      <p:sp>
        <p:nvSpPr>
          <p:cNvPr id="438" name="Google Shape;438;p34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39" name="Google Shape;43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  <p:pic>
        <p:nvPicPr>
          <p:cNvPr id="441" name="Google Shape;44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4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4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3-Zirkuitua hozgarriz betetzea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4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4"/>
          <p:cNvSpPr txBox="1"/>
          <p:nvPr/>
        </p:nvSpPr>
        <p:spPr>
          <a:xfrm>
            <a:off x="414325" y="2276875"/>
            <a:ext cx="8481000" cy="521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16865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Hozgarria egoera likidoan bete daiteke goi-presioaren aldetik, edo egoera gaseosoan behe-presioaren aldetik, erabiliko den karga-estazio motaren arabera. </a:t>
            </a:r>
            <a:endParaRPr/>
          </a:p>
          <a:p>
            <a:pPr marL="50800" marR="31686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Nolanahi ere, gehienetan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goi-presioaren aldetik bete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tzen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da, eta halaxe egitea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gomendatzen da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Gainera, horrela egiten badugu, ez diegu kalterik eragingo konpresorearen balbulei.</a:t>
            </a:r>
            <a:endParaRPr/>
          </a:p>
          <a:p>
            <a:pPr marL="457200" marR="316865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6865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Hozgarria kargatu bitartean karga-estazioaren presioa eta zirkuituaren presioa berdintzen badira, litekeena da betetzeko eragiketa ez amaitzea. Orduan, goi-presioko balbula itxi, motorra abian jarriko eta behe-presio bidezko karga amaituko dugu balbula bera pixkanaka-pixkanaka irekiz.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34" descr="Refrigeracion Desde Casa: Procedimiento de carga para sistemas de aire  acondicionado automotriz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89970" y="1871476"/>
            <a:ext cx="3162605" cy="237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4" descr="Todo sobre la carga del aire acondicionado del coch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1584" y="4502133"/>
            <a:ext cx="2619375" cy="174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5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3-Karga eta berrezkuratze estazioa   </a:t>
            </a:r>
            <a:endParaRPr sz="4800" b="1"/>
          </a:p>
        </p:txBody>
      </p:sp>
      <p:sp>
        <p:nvSpPr>
          <p:cNvPr id="453" name="Google Shape;453;p35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54" name="Google Shape;4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  <p:pic>
        <p:nvPicPr>
          <p:cNvPr id="456" name="Google Shape;4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5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5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4-Zirkuituaren garbiketa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5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5"/>
          <p:cNvSpPr txBox="1"/>
          <p:nvPr/>
        </p:nvSpPr>
        <p:spPr>
          <a:xfrm>
            <a:off x="414325" y="2276875"/>
            <a:ext cx="8481000" cy="429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Zirkuitua nahitaez garbitu behar da, baldin eta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higadura edo korrosioa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direla medio iragazkitik, konpresoretik, hodietatik, lurrungailutik edo kondentsadoretik eratorritako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hondakin metalikoak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azaltzen badira. Espantsio-balbula askoz hobeto garbitzen da desmuntatuta badago.</a:t>
            </a:r>
            <a:endParaRPr/>
          </a:p>
          <a:p>
            <a:pPr marL="34290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girotuaren zirkuitua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nitrogeno likidoz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garbitu daiteke, fluido horrekin denbora-tarte batean funtzionaraziz. Egoera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gaseosoan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dagoen nitrogenoz ere garbitu daiteke, hodi batetik sartuz eta beste hodi bat irekiz ateratzen uzteko.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0370" y="2509933"/>
            <a:ext cx="1541754" cy="3827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72ccf7730_0_0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4-Diagnosia eta egiaztapenak  </a:t>
            </a:r>
            <a:endParaRPr sz="4800" b="1"/>
          </a:p>
        </p:txBody>
      </p:sp>
      <p:sp>
        <p:nvSpPr>
          <p:cNvPr id="467" name="Google Shape;467;g1072ccf7730_0_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68" name="Google Shape;468;g1072ccf773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1072ccf7730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  <p:pic>
        <p:nvPicPr>
          <p:cNvPr id="470" name="Google Shape;470;g1072ccf773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1072ccf7730_0_0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1072ccf7730_0_0"/>
          <p:cNvSpPr txBox="1"/>
          <p:nvPr/>
        </p:nvSpPr>
        <p:spPr>
          <a:xfrm>
            <a:off x="1599175" y="3642238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1-Sistemaren errendimenduaren proba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1072ccf7730_0_0"/>
          <p:cNvSpPr txBox="1"/>
          <p:nvPr/>
        </p:nvSpPr>
        <p:spPr>
          <a:xfrm>
            <a:off x="723600" y="1468375"/>
            <a:ext cx="93690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340" marR="316865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Edozein egiaztapen egiteko, aztertu nahi dugun </a:t>
            </a:r>
            <a:r>
              <a:rPr lang="es-ES" sz="2000" b="1"/>
              <a:t>ibilgailuaren datu teknikoak</a:t>
            </a:r>
            <a:r>
              <a:rPr lang="es-ES" sz="2000"/>
              <a:t> beharko ditugu, eta, gainera, </a:t>
            </a:r>
            <a:r>
              <a:rPr lang="es-ES" sz="2000" b="1"/>
              <a:t>segurtasun-arauak errespetatu </a:t>
            </a:r>
            <a:r>
              <a:rPr lang="es-ES" sz="2000"/>
              <a:t>beharko ditugu. </a:t>
            </a:r>
            <a:endParaRPr sz="2000"/>
          </a:p>
          <a:p>
            <a:pPr marL="180340" marR="316865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Atal honetan ikusiko ditugun puntu nabarmenenak:</a:t>
            </a:r>
            <a:endParaRPr sz="2000"/>
          </a:p>
        </p:txBody>
      </p:sp>
      <p:sp>
        <p:nvSpPr>
          <p:cNvPr id="474" name="Google Shape;474;g1072ccf7730_0_0"/>
          <p:cNvSpPr txBox="1"/>
          <p:nvPr/>
        </p:nvSpPr>
        <p:spPr>
          <a:xfrm>
            <a:off x="181050" y="658700"/>
            <a:ext cx="1153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1072ccf7730_0_0"/>
          <p:cNvSpPr txBox="1"/>
          <p:nvPr/>
        </p:nvSpPr>
        <p:spPr>
          <a:xfrm>
            <a:off x="1599175" y="4429563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2-Proba mekanikoak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1072ccf7730_0_0"/>
          <p:cNvSpPr txBox="1"/>
          <p:nvPr/>
        </p:nvSpPr>
        <p:spPr>
          <a:xfrm>
            <a:off x="1599175" y="5301263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3-Proba elektrikoak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2c050120f_0_67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4-Diagnosia   </a:t>
            </a:r>
            <a:endParaRPr sz="4800" b="1"/>
          </a:p>
        </p:txBody>
      </p:sp>
      <p:sp>
        <p:nvSpPr>
          <p:cNvPr id="482" name="Google Shape;482;g102c050120f_0_67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83" name="Google Shape;483;g102c050120f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102c050120f_0_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  <p:pic>
        <p:nvPicPr>
          <p:cNvPr id="485" name="Google Shape;485;g102c050120f_0_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102c050120f_0_67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102c050120f_0_67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1-Sistemaren errendimenduaren proba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102c050120f_0_67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102c050120f_0_67"/>
          <p:cNvSpPr txBox="1"/>
          <p:nvPr/>
        </p:nvSpPr>
        <p:spPr>
          <a:xfrm>
            <a:off x="414325" y="2276875"/>
            <a:ext cx="11538300" cy="4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340" marR="318135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Aire girotuaren zirkuitu batean izaten den matxurarik </a:t>
            </a:r>
            <a:r>
              <a:rPr lang="es-ES" sz="2000" b="1"/>
              <a:t>ohikoena errendimendurik ez</a:t>
            </a:r>
            <a:r>
              <a:rPr lang="es-ES" sz="2000"/>
              <a:t> izatea da, hau da, </a:t>
            </a:r>
            <a:r>
              <a:rPr lang="es-ES" sz="2000" b="1"/>
              <a:t>behar adina hotzik ez</a:t>
            </a:r>
            <a:r>
              <a:rPr lang="es-ES" sz="2000"/>
              <a:t> sortzea. Akats horren </a:t>
            </a:r>
            <a:r>
              <a:rPr lang="es-ES" sz="2000" b="1"/>
              <a:t>kausa</a:t>
            </a:r>
            <a:r>
              <a:rPr lang="es-ES" sz="2000"/>
              <a:t> hauetako bat ohi da:</a:t>
            </a:r>
            <a:endParaRPr sz="2000"/>
          </a:p>
          <a:p>
            <a:pPr marL="871220" lvl="2" indent="-294004" algn="l" rtl="0">
              <a:spcBef>
                <a:spcPts val="805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Hozgarri nahikoa ez izatea zirkuituan.</a:t>
            </a:r>
            <a:endParaRPr sz="20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1155CC"/>
              </a:solidFill>
            </a:endParaRPr>
          </a:p>
          <a:p>
            <a:pPr marL="871220" lvl="2" indent="-294004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Airea edo hezetasuna izatea.</a:t>
            </a:r>
            <a:endParaRPr sz="20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1155CC"/>
              </a:solidFill>
            </a:endParaRPr>
          </a:p>
          <a:p>
            <a:pPr marL="871220" lvl="2" indent="-294004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Konpresorearen uhalak irrist egitea.</a:t>
            </a:r>
            <a:endParaRPr sz="20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1155CC"/>
              </a:solidFill>
            </a:endParaRPr>
          </a:p>
          <a:p>
            <a:pPr marL="871220" lvl="2" indent="-294004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Barne-matxura konpresorean.</a:t>
            </a:r>
            <a:endParaRPr sz="20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1155CC"/>
              </a:solidFill>
            </a:endParaRPr>
          </a:p>
          <a:p>
            <a:pPr marL="871220" lvl="2" indent="-294004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Espantsio-balbula zurrunduta egotea zirkuituan partikula solidoak daudelako.</a:t>
            </a:r>
            <a:endParaRPr sz="20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692696"/>
            <a:ext cx="10515600" cy="99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/>
            </a:r>
            <a:br>
              <a:rPr lang="es-ES" sz="4800" b="1"/>
            </a:br>
            <a:r>
              <a:rPr lang="es-ES" sz="4800" b="1"/>
              <a:t>UD3 Aire egokitua II 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623392" y="1268760"/>
            <a:ext cx="10344600" cy="558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ZIRKUITUA BABESTEKO ELEMENTUAK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   </a:t>
            </a:r>
            <a:r>
              <a:rPr lang="es-ES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-Zirkuitua babesteko ze babes elementu ezagutzen dituzu?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0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-Gainpresioko deskarga balbula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0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-Presostatoa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0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-Termostatoa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0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-Hozgarriaren tenperatura-etengailua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0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-Kanpoko tenperatura-etengailua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IHESAK DETEKTATZEA(detección de fugas)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KARGA ETA BERRESKURATZE ESTAZIOA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DIAGNOSIAK ETA EGIAZTAPENAK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l="13807" r="18674"/>
          <a:stretch/>
        </p:blipFill>
        <p:spPr>
          <a:xfrm>
            <a:off x="10291625" y="1648208"/>
            <a:ext cx="1601000" cy="2371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72ccf7730_0_14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4-Diagnosia   </a:t>
            </a:r>
            <a:endParaRPr sz="4800" b="1"/>
          </a:p>
        </p:txBody>
      </p:sp>
      <p:sp>
        <p:nvSpPr>
          <p:cNvPr id="495" name="Google Shape;495;g1072ccf7730_0_14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96" name="Google Shape;496;g1072ccf7730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1072ccf7730_0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30</a:t>
            </a:fld>
            <a:endParaRPr/>
          </a:p>
        </p:txBody>
      </p:sp>
      <p:pic>
        <p:nvPicPr>
          <p:cNvPr id="498" name="Google Shape;498;g1072ccf7730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g1072ccf7730_0_14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1072ccf7730_0_14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1-Sistemaren errendimenduaren proba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1072ccf7730_0_14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1072ccf7730_0_14"/>
          <p:cNvSpPr txBox="1"/>
          <p:nvPr/>
        </p:nvSpPr>
        <p:spPr>
          <a:xfrm>
            <a:off x="414325" y="2276875"/>
            <a:ext cx="115383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/>
              <a:t>Errendimendu ezaren aurrean zer??</a:t>
            </a:r>
            <a:r>
              <a:rPr lang="es-ES" sz="2000" b="1" i="0" u="none" strike="noStrike" cap="none">
                <a:solidFill>
                  <a:srgbClr val="000000"/>
                </a:solidFill>
              </a:rPr>
              <a:t> Aire hotzaren irteera-tenperatura neurtu behar da</a:t>
            </a:r>
            <a:r>
              <a:rPr lang="es-ES" sz="2000" b="1"/>
              <a:t>. Nola??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Motorra 2.000 rpm-ra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dagoela, aginteak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hotzenean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eta airearen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abiadura maximoan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jarrita daudela, airea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erdiko haizagailutik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soilik aterarazi behar da.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Termometro elektroniko bat erabiliz, airearen irteera-tenperatura neurtu behar da. Tenperatura horrek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10º C-tik beherakoa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izan behar du.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Kapotak itxita egon beharko du, eta motorrak erregimen-tenperaturan.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Errendimendua behar den bezalakoa ez bada,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ikuskapen bisuala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egin beharko da loturetan </a:t>
            </a: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ihesik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ote dagoen, </a:t>
            </a: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izotzik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egin ote den, edo kondentsadorea </a:t>
            </a:r>
            <a:r>
              <a:rPr lang="es-ES" sz="20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zikin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ote dagoen jakiteko.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6"/>
          <p:cNvSpPr txBox="1">
            <a:spLocks noGrp="1"/>
          </p:cNvSpPr>
          <p:nvPr>
            <p:ph type="title"/>
          </p:nvPr>
        </p:nvSpPr>
        <p:spPr>
          <a:xfrm>
            <a:off x="764867" y="-2668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4-Diagnosia   </a:t>
            </a:r>
            <a:endParaRPr sz="4800" b="1"/>
          </a:p>
        </p:txBody>
      </p:sp>
      <p:sp>
        <p:nvSpPr>
          <p:cNvPr id="508" name="Google Shape;508;p36"/>
          <p:cNvSpPr txBox="1">
            <a:spLocks noGrp="1"/>
          </p:cNvSpPr>
          <p:nvPr>
            <p:ph type="body" idx="1"/>
          </p:nvPr>
        </p:nvSpPr>
        <p:spPr>
          <a:xfrm>
            <a:off x="91595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09" name="Google Shape;50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  <p:pic>
        <p:nvPicPr>
          <p:cNvPr id="511" name="Google Shape;5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6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6"/>
          <p:cNvSpPr txBox="1"/>
          <p:nvPr/>
        </p:nvSpPr>
        <p:spPr>
          <a:xfrm>
            <a:off x="414325" y="740251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2-Proba mekanikoak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6"/>
          <p:cNvSpPr txBox="1"/>
          <p:nvPr/>
        </p:nvSpPr>
        <p:spPr>
          <a:xfrm>
            <a:off x="498525" y="1900400"/>
            <a:ext cx="7821300" cy="3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340" marR="317500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Konpresorea</a:t>
            </a:r>
            <a:endParaRPr sz="20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C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Enbragean, arraste-plateraren eta polearen artean dagoen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distantzia </a:t>
            </a:r>
            <a:r>
              <a:rPr lang="es-ES" sz="2000" b="1" i="0" u="none" strike="noStrike" cap="none">
                <a:solidFill>
                  <a:srgbClr val="000000"/>
                </a:solidFill>
              </a:rPr>
              <a:t>0,4 – 0,8 mm</a:t>
            </a:r>
            <a:r>
              <a:rPr lang="es-ES" sz="2000"/>
              <a:t> tartekoa dela egiaztatu galgekin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Tartea doikuntza-zirrindolak erantsiz edo kenduz </a:t>
            </a:r>
            <a:r>
              <a:rPr lang="es-ES" sz="2000">
                <a:solidFill>
                  <a:schemeClr val="dk1"/>
                </a:solidFill>
              </a:rPr>
              <a:t>alda daiteke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1" i="0" u="none" strike="noStrike" cap="none">
                <a:solidFill>
                  <a:srgbClr val="000000"/>
                </a:solidFill>
              </a:rPr>
              <a:t>Poleak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zaratarik eta zurruntasunik gabe biratu behar du.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Horrela biratzen ez badu, </a:t>
            </a:r>
            <a:r>
              <a:rPr lang="es-ES" sz="2000" b="1" i="0" u="none" strike="noStrike" cap="none">
                <a:solidFill>
                  <a:srgbClr val="000000"/>
                </a:solidFill>
              </a:rPr>
              <a:t>errodamenduak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aldatu.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316865" lvl="0" indent="-355600" algn="just" rtl="0">
              <a:lnSpc>
                <a:spcPct val="130000"/>
              </a:lnSpc>
              <a:spcBef>
                <a:spcPts val="810"/>
              </a:spcBef>
              <a:spcAft>
                <a:spcPts val="0"/>
              </a:spcAft>
              <a:buSzPts val="2000"/>
              <a:buChar char="•"/>
            </a:pPr>
            <a:r>
              <a:rPr lang="es-ES" sz="2000"/>
              <a:t>Konpresorearen</a:t>
            </a:r>
            <a:r>
              <a:rPr lang="es-ES" sz="2000" b="1"/>
              <a:t> olio-maila</a:t>
            </a:r>
            <a:r>
              <a:rPr lang="es-ES" sz="2000"/>
              <a:t> egiaztatu.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36"/>
          <p:cNvPicPr preferRelativeResize="0"/>
          <p:nvPr/>
        </p:nvPicPr>
        <p:blipFill rotWithShape="1">
          <a:blip r:embed="rId5">
            <a:alphaModFix/>
          </a:blip>
          <a:srcRect l="21160"/>
          <a:stretch/>
        </p:blipFill>
        <p:spPr>
          <a:xfrm>
            <a:off x="9237300" y="1858950"/>
            <a:ext cx="2886450" cy="25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6"/>
          <p:cNvSpPr txBox="1"/>
          <p:nvPr/>
        </p:nvSpPr>
        <p:spPr>
          <a:xfrm>
            <a:off x="414325" y="1248150"/>
            <a:ext cx="92856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340" marR="317500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000"/>
              <a:t>Beste matxura mota batzuk, hala nola </a:t>
            </a:r>
            <a:r>
              <a:rPr lang="es-ES" sz="2000" b="1"/>
              <a:t>polearen errodamendu</a:t>
            </a:r>
            <a:r>
              <a:rPr lang="es-ES" sz="2000"/>
              <a:t>tik edo k</a:t>
            </a:r>
            <a:r>
              <a:rPr lang="es-ES" sz="2000" b="1"/>
              <a:t>onpresorearen uhaletik</a:t>
            </a:r>
            <a:r>
              <a:rPr lang="es-ES" sz="2000"/>
              <a:t> eratorritako </a:t>
            </a:r>
            <a:r>
              <a:rPr lang="es-ES" sz="2000" b="1"/>
              <a:t>zarata</a:t>
            </a:r>
            <a:r>
              <a:rPr lang="es-ES" sz="2000"/>
              <a:t> arraroak izan ohi dira.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8425" y="4718700"/>
            <a:ext cx="2743200" cy="201525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6"/>
          <p:cNvSpPr txBox="1"/>
          <p:nvPr/>
        </p:nvSpPr>
        <p:spPr>
          <a:xfrm>
            <a:off x="8116075" y="3188750"/>
            <a:ext cx="133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Lodiera-galgak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072ccf7730_0_30"/>
          <p:cNvSpPr txBox="1">
            <a:spLocks noGrp="1"/>
          </p:cNvSpPr>
          <p:nvPr>
            <p:ph type="title"/>
          </p:nvPr>
        </p:nvSpPr>
        <p:spPr>
          <a:xfrm>
            <a:off x="764867" y="-2668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4-Diagnosia   </a:t>
            </a:r>
            <a:endParaRPr sz="4800" b="1"/>
          </a:p>
        </p:txBody>
      </p:sp>
      <p:sp>
        <p:nvSpPr>
          <p:cNvPr id="525" name="Google Shape;525;g1072ccf7730_0_30"/>
          <p:cNvSpPr txBox="1">
            <a:spLocks noGrp="1"/>
          </p:cNvSpPr>
          <p:nvPr>
            <p:ph type="body" idx="1"/>
          </p:nvPr>
        </p:nvSpPr>
        <p:spPr>
          <a:xfrm>
            <a:off x="91595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26" name="Google Shape;526;g1072ccf7730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g1072ccf7730_0_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32</a:t>
            </a:fld>
            <a:endParaRPr/>
          </a:p>
        </p:txBody>
      </p:sp>
      <p:pic>
        <p:nvPicPr>
          <p:cNvPr id="528" name="Google Shape;528;g1072ccf7730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6825" y="46956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1072ccf7730_0_30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1072ccf7730_0_30"/>
          <p:cNvSpPr txBox="1"/>
          <p:nvPr/>
        </p:nvSpPr>
        <p:spPr>
          <a:xfrm>
            <a:off x="414325" y="740251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2-Proba mekanikoak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1072ccf7730_0_30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1072ccf7730_0_30"/>
          <p:cNvSpPr txBox="1"/>
          <p:nvPr/>
        </p:nvSpPr>
        <p:spPr>
          <a:xfrm>
            <a:off x="498525" y="1900400"/>
            <a:ext cx="94920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FFC000"/>
                </a:solidFill>
              </a:rPr>
              <a:t>Zerbitzu-balbulak</a:t>
            </a:r>
            <a:endParaRPr sz="20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17500" lvl="0" indent="-355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sz="2000"/>
              <a:t>Egiaztatu behar da zerbitzu-balbulek</a:t>
            </a:r>
            <a:r>
              <a:rPr lang="es-ES" sz="2000" b="1"/>
              <a:t> ihesik ez</a:t>
            </a:r>
            <a:r>
              <a:rPr lang="es-ES" sz="2000"/>
              <a:t> dutela; izan ere, juntura horietan askotan izaten dira galerak. Galerarik badago, balbula </a:t>
            </a:r>
            <a:r>
              <a:rPr lang="es-ES" sz="2000" b="1"/>
              <a:t>ordezkatu</a:t>
            </a:r>
            <a:r>
              <a:rPr lang="es-ES" sz="2000"/>
              <a:t> egin beharko da.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</a:rPr>
              <a:t>Espantsio-balbula</a:t>
            </a:r>
            <a:endParaRPr sz="20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4"/>
              </a:solidFill>
            </a:endParaRPr>
          </a:p>
          <a:p>
            <a:pPr marL="180340" marR="317500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Honako hauek dira espantsio-balbulan izaten diren matxura ohikoenak: irekita geratzea eta ezin istea, edota, itxita geratzea eta ezin irekitzea. Balbula zurrunduta badago ordezkatu egin beharko da.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533" name="Google Shape;533;g1072ccf7730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6825" y="178925"/>
            <a:ext cx="1813782" cy="30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7"/>
          <p:cNvSpPr txBox="1">
            <a:spLocks noGrp="1"/>
          </p:cNvSpPr>
          <p:nvPr>
            <p:ph type="title"/>
          </p:nvPr>
        </p:nvSpPr>
        <p:spPr>
          <a:xfrm>
            <a:off x="780417" y="-3594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95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4-Diagnosia   </a:t>
            </a:r>
            <a:endParaRPr sz="4800" b="1"/>
          </a:p>
        </p:txBody>
      </p:sp>
      <p:sp>
        <p:nvSpPr>
          <p:cNvPr id="539" name="Google Shape;539;p37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40" name="Google Shape;54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  <p:pic>
        <p:nvPicPr>
          <p:cNvPr id="542" name="Google Shape;54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051" y="-26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7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7"/>
          <p:cNvSpPr txBox="1"/>
          <p:nvPr/>
        </p:nvSpPr>
        <p:spPr>
          <a:xfrm>
            <a:off x="452450" y="683301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3-Proba elektrikoak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7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7"/>
          <p:cNvSpPr txBox="1"/>
          <p:nvPr/>
        </p:nvSpPr>
        <p:spPr>
          <a:xfrm>
            <a:off x="414326" y="1430142"/>
            <a:ext cx="115383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0340" marR="316865" lvl="0" indent="252094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Beste matxura batzuek jatorri elektrikoa izan dezakete, eta horiek ere gutxitu dezakete hozteko ahalmena, baita zirkuituaren funtzionamendua baliogabetu ere, adib: haizagailuaren, termostatoaren, presostatoaren, errelearen eta abarren funtzionamendua.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Konpresorea</a:t>
            </a:r>
            <a:endParaRPr sz="20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Egiaztatu enbragera iristen den tentsioa (bateria-tentsioa).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Begiratu errelea.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Neurtu enbragearen bobinaren erresistentzia eta kontsumoa: amperemetro bat konektatuko diogu enbragearen korronte-sarrerari eta 3,5 amperetik 4,5 amperera bitarteko intentsitatea eman behar digu.</a:t>
            </a:r>
            <a:endParaRPr/>
          </a:p>
          <a:p>
            <a:pPr marL="0" marR="0" lvl="2" indent="2328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Intentsitatea handiagoa bada, bobinan zirkuitulaburra egingo zen.</a:t>
            </a:r>
            <a:endParaRPr/>
          </a:p>
          <a:p>
            <a:pPr marL="0" marR="0" lvl="2" indent="2328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Intentsitatea zero bada, bobina moztuta egongo da.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4-Diagnosia   </a:t>
            </a:r>
            <a:endParaRPr sz="4800" b="1"/>
          </a:p>
        </p:txBody>
      </p:sp>
      <p:sp>
        <p:nvSpPr>
          <p:cNvPr id="552" name="Google Shape;552;p38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53" name="Google Shape;55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34</a:t>
            </a:fld>
            <a:endParaRPr/>
          </a:p>
        </p:txBody>
      </p:sp>
      <p:pic>
        <p:nvPicPr>
          <p:cNvPr id="555" name="Google Shape;55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38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8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176212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3-Proba elektrikoak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8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8"/>
          <p:cNvSpPr txBox="1"/>
          <p:nvPr/>
        </p:nvSpPr>
        <p:spPr>
          <a:xfrm>
            <a:off x="414325" y="2121350"/>
            <a:ext cx="115383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>
                <a:solidFill>
                  <a:schemeClr val="accent4"/>
                </a:solidFill>
              </a:rPr>
              <a:t>Termostatoa</a:t>
            </a:r>
            <a:endParaRPr sz="2000" b="1">
              <a:solidFill>
                <a:schemeClr val="accent4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</a:rPr>
              <a:t>Egiaztatu elikadura.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</a:rPr>
              <a:t>Egiaztatu lurrungailuaren tenperatura-zunda.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</a:rPr>
              <a:t>Egiaztatu irteera-seinalea.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C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Kondentsadorearen elektrohaizagailua</a:t>
            </a:r>
            <a:endParaRPr sz="20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Egiaztatu elikadura.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Elektrohaizagailuaren erresistentzia eta kontsumoa.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Egiaztatu erreleak.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Haizagailuaren haize-makina</a:t>
            </a:r>
            <a:endParaRPr sz="20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Egiaztatu elikaduraren eta tentsioa.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Elektrohaizagailuaren erresistentzia eta kontsumoa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abiadura desberdinetan.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65" name="Google Shape;56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66" name="Google Shape;5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912" y="-105641"/>
            <a:ext cx="9550692" cy="696364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35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292235" y="270768"/>
            <a:ext cx="10515600" cy="99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/>
            </a:r>
            <a:br>
              <a:rPr lang="es-ES" sz="4800" b="1"/>
            </a:br>
            <a:r>
              <a:rPr lang="es-ES" sz="4800" b="1"/>
              <a:t>UD3 Aire egokitua II 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623392" y="1268760"/>
            <a:ext cx="10344600" cy="115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5600" y="701964"/>
            <a:ext cx="7400925" cy="6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4ab71f31b_0_1"/>
          <p:cNvSpPr txBox="1">
            <a:spLocks noGrp="1"/>
          </p:cNvSpPr>
          <p:nvPr>
            <p:ph type="title"/>
          </p:nvPr>
        </p:nvSpPr>
        <p:spPr>
          <a:xfrm>
            <a:off x="292235" y="270768"/>
            <a:ext cx="10515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800" b="1"/>
              <a:t/>
            </a:r>
            <a:br>
              <a:rPr lang="es-ES" sz="4800" b="1"/>
            </a:br>
            <a:r>
              <a:rPr lang="es-ES" sz="4800" b="1"/>
              <a:t>UD3 Aire egokitua II </a:t>
            </a: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800" b="1"/>
          </a:p>
        </p:txBody>
      </p:sp>
      <p:sp>
        <p:nvSpPr>
          <p:cNvPr id="134" name="Google Shape;134;g104ab71f31b_0_1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5" name="Google Shape;135;g104ab71f31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04ab71f31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04ab71f31b_0_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138" name="Google Shape;138;g104ab71f31b_0_1"/>
          <p:cNvSpPr txBox="1"/>
          <p:nvPr/>
        </p:nvSpPr>
        <p:spPr>
          <a:xfrm>
            <a:off x="623392" y="1268760"/>
            <a:ext cx="103446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104ab71f31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04ab71f31b_0_1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Electude-ko zatia: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104ab71f31b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025" y="2919250"/>
            <a:ext cx="11448801" cy="36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04ab71f31b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550" y="2022144"/>
            <a:ext cx="11616474" cy="49475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ef8e2fa181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2024" y="2204864"/>
            <a:ext cx="574357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ef8e2fa181_0_30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1-Zirkuitua babesteko elementuak </a:t>
            </a:r>
            <a:endParaRPr sz="4800" b="1"/>
          </a:p>
        </p:txBody>
      </p:sp>
      <p:sp>
        <p:nvSpPr>
          <p:cNvPr id="149" name="Google Shape;149;gef8e2fa181_0_3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0" name="Google Shape;150;gef8e2fa181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ef8e2fa181_0_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pic>
        <p:nvPicPr>
          <p:cNvPr id="152" name="Google Shape;152;gef8e2fa181_0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ef8e2fa181_0_30"/>
          <p:cNvSpPr txBox="1"/>
          <p:nvPr/>
        </p:nvSpPr>
        <p:spPr>
          <a:xfrm>
            <a:off x="292235" y="1657324"/>
            <a:ext cx="1074472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0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Balbula honen eginkizuna: zirkuitua gainpresioaren aurka babestea da.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ef8e2fa181_0_30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 Gainpresio bidezko deskarga-balbula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ef8e2fa181_0_30"/>
          <p:cNvSpPr txBox="1"/>
          <p:nvPr/>
        </p:nvSpPr>
        <p:spPr>
          <a:xfrm>
            <a:off x="256942" y="2695545"/>
            <a:ext cx="10744725" cy="41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0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Normalean konpresorean egoten da,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37-39 bar-eko kalibrazioarekin.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Zirkuituan matxuraren bat baldin badago,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 ondorioz presioak balio hori gainditzen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badu, balbula ireki eta hozgarriaren zati bat atmosferara botako du.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1-Zirkuitua babesteko elementuak </a:t>
            </a:r>
            <a:endParaRPr sz="4800" b="1"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292235" y="1657324"/>
            <a:ext cx="794498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Sistemaren presioa behar bezalakoa ez bada,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 eskasa delako bai gehiegizkoa delako, konpresorearen enbragearen aktibazio-seinale elektrikoa etengo du.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 Presostatoa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14326" y="3430573"/>
            <a:ext cx="10744725" cy="269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Funtzionamendua: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Zirkuitua deskonektatu egiten du gutxi gorabehera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bar-etik behera eta 32 bar-etik gora dagoenean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bar ingurura iristean, kondentsadorearen haizagailua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konektatzen du; eta 14 bar-etik behera deskonektatu.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8798" y="2019875"/>
            <a:ext cx="3743727" cy="314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1-Zirkuitua babesteko elementuak </a:t>
            </a:r>
            <a:endParaRPr sz="4800" b="1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 Presostatoa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292235" y="1657325"/>
            <a:ext cx="6480720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Hiru eginkizuneko presostatoa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konpresorearen akoplamendu elektromagnetikoaren gainean eragiteaz gain, kondentsadorearen haizagailuaren gainean ere eragiten du.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6" descr="https://lh4.googleusercontent.com/C4yQ0OM05d-AjpvbMpwy94O4_Q3C-SYux_pmGXCwfE41zr3SAZA3b5-byo7oDujzvlyqLegYDmJyB0sIxNa0sYlHVsflF2_NjGQjVpN9nr6GQwChmWWjNf3pirnKYO6EiScDrJ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1504" y="4009924"/>
            <a:ext cx="4064452" cy="228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 descr="https://lh6.googleusercontent.com/Tb4avNPQaJ3GJkmxvtbhhA8pR1oCuyEjlss-VcBxrOF_HBgFuQIf2pKJ1ALT8WtPvTYy9ccQCyfMp6G8rZv4BT1mo7YBMBD8hEYTGyM4NKjdN8biHtNsF9EIaBixoei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0056" y="2325479"/>
            <a:ext cx="5400600" cy="3607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sz="4800" b="1"/>
              <a:t>1-Zirkuitua babesteko elementuak </a:t>
            </a:r>
            <a:endParaRPr sz="4800" b="1"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 Presostatoa</a:t>
            </a:r>
            <a:endParaRPr sz="3200" b="1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292234" y="1657325"/>
            <a:ext cx="9698191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Beste zirkuitu batzuetan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 eginkizuneko presostatoak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erabiltzen dira.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Kasu hauetan, elektrohaizagailua bi abiadurakoa izaten da.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0" descr="https://lh4.googleusercontent.com/oxaHpkVtuUOEbwtakVcJINQ65TtDo9N-HpL2xhXL1qe1TYtcqVjThQek-0q-2goq7p0lP_kvhbch2DWK-beFWwNBo3pvVeY596B8E8ej-XINs7MRiSdFlDj3O3jKhCI0mxXxtH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0175" y="3247799"/>
            <a:ext cx="4272399" cy="2295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416057" y="3429929"/>
            <a:ext cx="762415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Konexio bat 1. abiadurarako dago (15 bar-etik aurrera)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 beste konexio bat 2. abiadurarako (20 bar-etik aurrera).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Panorámica</PresentationFormat>
  <Paragraphs>338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Arial MT</vt:lpstr>
      <vt:lpstr>Calibri</vt:lpstr>
      <vt:lpstr>Tema de Office</vt:lpstr>
      <vt:lpstr>Miren Zubia</vt:lpstr>
      <vt:lpstr> UD3 Aire egokitua II   </vt:lpstr>
      <vt:lpstr> UD3 Aire egokitua II   </vt:lpstr>
      <vt:lpstr> UD3 Aire egokitua II   </vt:lpstr>
      <vt:lpstr> UD3 Aire egokitua II   </vt:lpstr>
      <vt:lpstr>1-Zirkuitua babesteko elementuak </vt:lpstr>
      <vt:lpstr>1-Zirkuitua babesteko elementuak </vt:lpstr>
      <vt:lpstr>1-Zirkuitua babesteko elementuak </vt:lpstr>
      <vt:lpstr>1-Zirkuitua babesteko elementuak </vt:lpstr>
      <vt:lpstr>1-Zirkuitua babesteko elementuak </vt:lpstr>
      <vt:lpstr>1-Babes elementuak </vt:lpstr>
      <vt:lpstr>1-Babes elementuak </vt:lpstr>
      <vt:lpstr>1-Babes elementuak </vt:lpstr>
      <vt:lpstr>1-Babes elementuak </vt:lpstr>
      <vt:lpstr>1-Babes elementuak </vt:lpstr>
      <vt:lpstr>2-Ihesak detektatzea  </vt:lpstr>
      <vt:lpstr>2-Ihesak detektatzea  </vt:lpstr>
      <vt:lpstr>2-Ihesak detektatzea  </vt:lpstr>
      <vt:lpstr>2-Ihesak detektatzea  </vt:lpstr>
      <vt:lpstr>3-Karga eta berrezkuratze estazioa </vt:lpstr>
      <vt:lpstr>3-Karga eta berrezkuratze estazioa </vt:lpstr>
      <vt:lpstr>3-Karga eta berrezkuratze estazioa   </vt:lpstr>
      <vt:lpstr>3-Karga eta berrezkuratze estazioa   </vt:lpstr>
      <vt:lpstr>3-Karga eta berrezkuratze estazioa   </vt:lpstr>
      <vt:lpstr>3-Karga eta berrezkuratze estazioa   </vt:lpstr>
      <vt:lpstr>3-Karga eta berrezkuratze estazioa   </vt:lpstr>
      <vt:lpstr>3-Karga eta berrezkuratze estazioa   </vt:lpstr>
      <vt:lpstr>4-Diagnosia eta egiaztapenak  </vt:lpstr>
      <vt:lpstr>4-Diagnosia   </vt:lpstr>
      <vt:lpstr>4-Diagnosia   </vt:lpstr>
      <vt:lpstr>4-Diagnosia   </vt:lpstr>
      <vt:lpstr>4-Diagnosia   </vt:lpstr>
      <vt:lpstr>4-Diagnosia   </vt:lpstr>
      <vt:lpstr>4-Diagnosia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Miren Zubia</dc:title>
  <dc:creator>Aloña Lopetegi Sarasua</dc:creator>
  <cp:lastModifiedBy>Miren Zubia Egaña</cp:lastModifiedBy>
  <cp:revision>1</cp:revision>
  <dcterms:created xsi:type="dcterms:W3CDTF">2021-09-08T12:11:53Z</dcterms:created>
  <dcterms:modified xsi:type="dcterms:W3CDTF">2023-12-18T06:49:23Z</dcterms:modified>
</cp:coreProperties>
</file>