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embeddedFontLs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D91F79-418A-400F-BCB4-578FF1C07A30}">
  <a:tblStyle styleId="{76D91F79-418A-400F-BCB4-578FF1C07A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Oswald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bb447d4e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5bb447d4eb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769469e8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769469e8d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69469e8d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769469e8d1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769469e8d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769469e8d1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769469e8d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769469e8d1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769469e8d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769469e8d1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69469e8d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769469e8d1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69469e8d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769469e8d1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769469e8d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769469e8d1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769469e8d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769469e8d1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769469e8d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769469e8d1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d8c92f7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14d8c92f79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7a4968b25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7a4968b255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b46db838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5b46db8387_1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b46db8387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5b46db8387_2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bb447d4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5bb447d4e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971550" y="971920"/>
            <a:ext cx="7886700" cy="61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00578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17343" y="5228879"/>
            <a:ext cx="1840907" cy="1316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988690" y="1647757"/>
            <a:ext cx="6319614" cy="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15955" l="36528" r="8681" t="6465"/>
          <a:stretch/>
        </p:blipFill>
        <p:spPr>
          <a:xfrm>
            <a:off x="0" y="-27383"/>
            <a:ext cx="251520" cy="6912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.ezarautua@iaretxabaleta.com" TargetMode="External"/><Relationship Id="rId4" Type="http://schemas.openxmlformats.org/officeDocument/2006/relationships/hyperlink" Target="mailto:.ezarautua@iaretxabaleta.com" TargetMode="External"/><Relationship Id="rId5" Type="http://schemas.openxmlformats.org/officeDocument/2006/relationships/hyperlink" Target="mailto:.ezarautua@iaretxabaleta.com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9144000" cy="644152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297450" y="1988850"/>
            <a:ext cx="4490400" cy="3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COMPROBADOR</a:t>
            </a:r>
            <a:endParaRPr sz="4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FAGOR</a:t>
            </a:r>
            <a:endParaRPr sz="4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INDUSTRIAL</a:t>
            </a:r>
            <a:endParaRPr sz="4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43843"/>
          <a:stretch/>
        </p:blipFill>
        <p:spPr>
          <a:xfrm>
            <a:off x="5724128" y="5589240"/>
            <a:ext cx="2852534" cy="46114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6876256" y="6093296"/>
            <a:ext cx="17281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WWW.IARETXABALETA.COM</a:t>
            </a:r>
            <a:endParaRPr b="1" sz="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3368" y="1772816"/>
            <a:ext cx="3836937" cy="319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971550" y="971920"/>
            <a:ext cx="788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CRITERIOS DE EVALUACIÓN</a:t>
            </a:r>
            <a:endParaRPr/>
          </a:p>
        </p:txBody>
      </p:sp>
      <p:graphicFrame>
        <p:nvGraphicFramePr>
          <p:cNvPr id="157" name="Google Shape;157;p22"/>
          <p:cNvGraphicFramePr/>
          <p:nvPr/>
        </p:nvGraphicFramePr>
        <p:xfrm>
          <a:off x="952500" y="1897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{76D91F79-418A-400F-BCB4-578FF1C07A30}</a:tableStyleId>
              </a:tblPr>
              <a:tblGrid>
                <a:gridCol w="5399975"/>
                <a:gridCol w="14338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Criterio de evaluación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Valoración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 adquirido nuevos conocimientos,es capaz de aplicarlos y </a:t>
                      </a:r>
                      <a:r>
                        <a:rPr lang="en-US"/>
                        <a:t>además</a:t>
                      </a:r>
                      <a:r>
                        <a:rPr lang="en-US"/>
                        <a:t> es capaz de ayudar a sus compañeros.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 (8,6-10)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 adquirido nuevos conocimientos y es capaz de aplicarlos con la ayuda puntual de sus compañeros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 (6,6-8,5)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AA84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 adquirido nuevos conocimientos pero no es capaz de aplicarlos.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 (5-6,5)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 demuestra haber adquirido nuevos conocimientos ni habilidades, los trabajos realizados son copia de sus compañeros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 (2,1-4,9)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 ha realizado las tareas planteadas en clase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 (0-2)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22"/>
          <p:cNvSpPr txBox="1"/>
          <p:nvPr/>
        </p:nvSpPr>
        <p:spPr>
          <a:xfrm>
            <a:off x="1024575" y="5585550"/>
            <a:ext cx="532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Ademas de: nivel o porcentaje de asistencia.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971550" y="971920"/>
            <a:ext cx="788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EMPLAZAMIENTO DE LAS CLASES</a:t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1239400" y="2065675"/>
            <a:ext cx="6097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1/ AULA DE AUTOMATISMOS. 2ª PLANTA.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913" y="2573575"/>
            <a:ext cx="5306168" cy="397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971550" y="971920"/>
            <a:ext cx="788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EMPLAZAMIENTO DE LAS CLASES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1239400" y="2065675"/>
            <a:ext cx="6097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/ AULA DE ELECTRICIDAD-AUTOMOCIÓN. 1ª PLANTA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913" y="2573575"/>
            <a:ext cx="5306168" cy="397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971550" y="578378"/>
            <a:ext cx="78867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MATERIAL NECESARIO POR EL ALUMNO</a:t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1239400" y="2065675"/>
            <a:ext cx="60978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/ Bolígrafo, lápiz, goma, regla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2/ Cuaderno para anotaciones.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3/ Calculadora científica.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971550" y="578378"/>
            <a:ext cx="78867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Usaremos CLASSROOM</a:t>
            </a:r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1239400" y="2065675"/>
            <a:ext cx="6097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Para: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1/Compartir documentación empleada en el curso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2/ Responder a las actividades propuestas y a las actividades de comprobación planteadas en cada 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de la formación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971550" y="578378"/>
            <a:ext cx="78867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Activación de</a:t>
            </a:r>
            <a:r>
              <a:rPr lang="en-US"/>
              <a:t> CLASSROOM</a:t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1239400" y="2065675"/>
            <a:ext cx="74769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email: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(primera letra nombre)(1ºapellido)</a:t>
            </a:r>
            <a:r>
              <a:rPr lang="en-US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.ez</a:t>
            </a:r>
            <a:r>
              <a:rPr lang="en-US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ar</a:t>
            </a:r>
            <a:r>
              <a:rPr lang="en-US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autua@iaretxabaleta.com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contraseña: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12345678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971550" y="578378"/>
            <a:ext cx="78867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METODOLOGIA QUE EMPLEAREMOS EN  LA FORMACION</a:t>
            </a:r>
            <a:endParaRPr/>
          </a:p>
        </p:txBody>
      </p:sp>
      <p:sp>
        <p:nvSpPr>
          <p:cNvPr id="196" name="Google Shape;196;p28"/>
          <p:cNvSpPr txBox="1"/>
          <p:nvPr/>
        </p:nvSpPr>
        <p:spPr>
          <a:xfrm>
            <a:off x="1239400" y="2065675"/>
            <a:ext cx="74769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1/ CLASES TEÓRICAS Y ACTIVIDADES PROPUESTAS.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2/ PRÁCTICAS DE LABORATORIO.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3/ ACTIVIDADES DE COMPROBACIÓN.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971550" y="578378"/>
            <a:ext cx="78867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METODOLOGIA QUE EMPLEAREMOS EN  LA FORMACION</a:t>
            </a:r>
            <a:endParaRPr/>
          </a:p>
        </p:txBody>
      </p:sp>
      <p:sp>
        <p:nvSpPr>
          <p:cNvPr id="202" name="Google Shape;202;p29"/>
          <p:cNvSpPr txBox="1"/>
          <p:nvPr/>
        </p:nvSpPr>
        <p:spPr>
          <a:xfrm>
            <a:off x="1239400" y="2065675"/>
            <a:ext cx="7476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1º/ TRABAJO INDIVIDUAL.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2º/ TRABAJO GRUPAL PARA CONSENSUAR RESPUESTA/SOLUCIÓN FINAL.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3º/ CORRECCIÓN FINAL.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971550" y="578378"/>
            <a:ext cx="78867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METODOLOGIA QUE EMPLEAREMOS EN  LA FORMACION</a:t>
            </a:r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1239400" y="2065675"/>
            <a:ext cx="7476900" cy="6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SINCERIDAD EN LAS RESPUESTAS INDIVIDUALES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CLIMA DE CONFIANZA CON EL FORMADOR PARA SOLVENTAR: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18288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DUDAS.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18288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DIFICULTADES.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latin typeface="Calibri"/>
                <a:ea typeface="Calibri"/>
                <a:cs typeface="Calibri"/>
                <a:sym typeface="Calibri"/>
              </a:rPr>
              <a:t>DE LOS ERRORES SE APRENDE</a:t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971550" y="578378"/>
            <a:ext cx="78867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METODOLOGIA QUE EMPLEAREMOS EN  LA FORMACION</a:t>
            </a:r>
            <a:endParaRPr/>
          </a:p>
        </p:txBody>
      </p:sp>
      <p:sp>
        <p:nvSpPr>
          <p:cNvPr id="214" name="Google Shape;214;p31"/>
          <p:cNvSpPr txBox="1"/>
          <p:nvPr/>
        </p:nvSpPr>
        <p:spPr>
          <a:xfrm>
            <a:off x="1239400" y="2065675"/>
            <a:ext cx="74769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latin typeface="Calibri"/>
                <a:ea typeface="Calibri"/>
                <a:cs typeface="Calibri"/>
                <a:sym typeface="Calibri"/>
              </a:rPr>
              <a:t>CONFECCIÓN DE GRUPOS</a:t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Nº de alumnos: 12.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Nº de participantes por grupo: 3.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Nº total de grupos: 4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923933" y="62068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ONGI ETORRIAK / BIENVENID@S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948476" y="1844824"/>
            <a:ext cx="8229600" cy="3480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/>
              <a:t>Formación: COMPROBADOR.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Formador: JON LEKUONA.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Periodo formación: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Comienzo: 03/11/2022.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71450" lvl="1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Fin: 16/02/2023.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Nº de horas: 200 horas.</a:t>
            </a:r>
            <a:endParaRPr/>
          </a:p>
          <a:p>
            <a:pPr indent="0" lvl="0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971550" y="578378"/>
            <a:ext cx="78867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CONFECCIÓN DE GRUPOS</a:t>
            </a:r>
            <a:endParaRPr/>
          </a:p>
        </p:txBody>
      </p:sp>
      <p:sp>
        <p:nvSpPr>
          <p:cNvPr id="220" name="Google Shape;220;p32"/>
          <p:cNvSpPr txBox="1"/>
          <p:nvPr/>
        </p:nvSpPr>
        <p:spPr>
          <a:xfrm>
            <a:off x="1239400" y="2065675"/>
            <a:ext cx="74769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1º/ Conocernos mejor: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latin typeface="Calibri"/>
                <a:ea typeface="Calibri"/>
                <a:cs typeface="Calibri"/>
                <a:sym typeface="Calibri"/>
              </a:rPr>
              <a:t>JUEGO DE 2 VERDADES Y 1 MENTIRA.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latin typeface="Calibri"/>
                <a:ea typeface="Calibri"/>
                <a:cs typeface="Calibri"/>
                <a:sym typeface="Calibri"/>
              </a:rPr>
              <a:t>     2º/ Confección final de grupos.</a:t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5900"/>
            <a:ext cx="9144000" cy="6411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923933" y="62068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PERIODO DE FORMACIÓN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04" name="Google Shape;104;p15"/>
          <p:cNvGraphicFramePr/>
          <p:nvPr/>
        </p:nvGraphicFramePr>
        <p:xfrm>
          <a:off x="923925" y="199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{76D91F79-418A-400F-BCB4-578FF1C07A30}</a:tableStyleId>
              </a:tblPr>
              <a:tblGrid>
                <a:gridCol w="631325"/>
                <a:gridCol w="631325"/>
                <a:gridCol w="631325"/>
                <a:gridCol w="631325"/>
                <a:gridCol w="838075"/>
              </a:tblGrid>
              <a:tr h="3962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NOVIEMBRE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E9E9E"/>
                    </a:solidFill>
                  </a:tcPr>
                </a:tc>
                <a:tc hMerge="1"/>
                <a:tc hMerge="1"/>
                <a:tc hMerge="1"/>
                <a:tc hMerge="1"/>
              </a:tr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LUN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VIER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18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05" name="Google Shape;105;p15"/>
          <p:cNvGraphicFramePr/>
          <p:nvPr/>
        </p:nvGraphicFramePr>
        <p:xfrm>
          <a:off x="4856125" y="199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{76D91F79-418A-400F-BCB4-578FF1C07A30}</a:tableStyleId>
              </a:tblPr>
              <a:tblGrid>
                <a:gridCol w="631325"/>
                <a:gridCol w="631325"/>
                <a:gridCol w="631325"/>
                <a:gridCol w="631325"/>
                <a:gridCol w="838075"/>
              </a:tblGrid>
              <a:tr h="3962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DICIEMBRE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 hMerge="1"/>
                <a:tc hMerge="1"/>
                <a:tc hMerge="1"/>
                <a:tc hMerge="1"/>
              </a:tr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LUN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VIER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" name="Google Shape;106;p15"/>
          <p:cNvGraphicFramePr/>
          <p:nvPr/>
        </p:nvGraphicFramePr>
        <p:xfrm>
          <a:off x="923925" y="536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{76D91F79-418A-400F-BCB4-578FF1C07A30}</a:tableStyleId>
              </a:tblPr>
              <a:tblGrid>
                <a:gridCol w="631325"/>
                <a:gridCol w="2847725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Clase 15:30 a 19:30: 4 horas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Sin clase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Festivo / Vacaciones de Navidad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923933" y="62068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PERIODO DE FORMACIÓN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12" name="Google Shape;112;p16"/>
          <p:cNvGraphicFramePr/>
          <p:nvPr/>
        </p:nvGraphicFramePr>
        <p:xfrm>
          <a:off x="923925" y="199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{76D91F79-418A-400F-BCB4-578FF1C07A30}</a:tableStyleId>
              </a:tblPr>
              <a:tblGrid>
                <a:gridCol w="631325"/>
                <a:gridCol w="631325"/>
                <a:gridCol w="631325"/>
                <a:gridCol w="631325"/>
                <a:gridCol w="838075"/>
              </a:tblGrid>
              <a:tr h="3962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ENERO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9E9E9E"/>
                    </a:solidFill>
                  </a:tcPr>
                </a:tc>
                <a:tc hMerge="1"/>
                <a:tc hMerge="1"/>
                <a:tc hMerge="1"/>
                <a:tc hMerge="1"/>
              </a:tr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LUN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VIER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13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27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3" name="Google Shape;113;p16"/>
          <p:cNvGraphicFramePr/>
          <p:nvPr/>
        </p:nvGraphicFramePr>
        <p:xfrm>
          <a:off x="4856125" y="199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{76D91F79-418A-400F-BCB4-578FF1C07A30}</a:tableStyleId>
              </a:tblPr>
              <a:tblGrid>
                <a:gridCol w="631325"/>
                <a:gridCol w="631325"/>
                <a:gridCol w="631325"/>
                <a:gridCol w="631325"/>
                <a:gridCol w="838075"/>
              </a:tblGrid>
              <a:tr h="3962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FEBRERO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 hMerge="1"/>
                <a:tc hMerge="1"/>
                <a:tc hMerge="1"/>
                <a:tc hMerge="1"/>
              </a:tr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LUN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VIER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17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22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23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27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28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" name="Google Shape;114;p16"/>
          <p:cNvGraphicFramePr/>
          <p:nvPr/>
        </p:nvGraphicFramePr>
        <p:xfrm>
          <a:off x="923925" y="536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{76D91F79-418A-400F-BCB4-578FF1C07A30}</a:tableStyleId>
              </a:tblPr>
              <a:tblGrid>
                <a:gridCol w="694000"/>
                <a:gridCol w="28218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Clase 15:30 a 19:30: 4 horas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Sin clase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Festivo / Vacaciones de Navidad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971550" y="971925"/>
            <a:ext cx="684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OBJETIVOS DE LA FORMACIÓN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1005775" y="1825625"/>
            <a:ext cx="78867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1/Obtener conocimientos básicos de electricidad.</a:t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425" y="2581575"/>
            <a:ext cx="2783155" cy="371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971550" y="971920"/>
            <a:ext cx="7886700" cy="61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OBJETIVOS DE LA FORMACIÓN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1005775" y="1825625"/>
            <a:ext cx="78867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2/Obtener conocimientos básicos de automatismos.</a:t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125" y="2433000"/>
            <a:ext cx="2993756" cy="39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971550" y="971920"/>
            <a:ext cx="788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OBJETIVOS DE LA FORMACIÓN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1005775" y="1825625"/>
            <a:ext cx="7886700" cy="16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3</a:t>
            </a:r>
            <a:r>
              <a:rPr lang="en-US"/>
              <a:t>/CON LOS CONOCIMIENTOS BÁSICOS ADQUIRIDOS SER CAPACES DE LOCALIZAR Y SOLVENTAR LAS AVERÍAS O FALLOS QUE SE DETECTEN DURANTE LAS PRUEBAS REALIZADAS EN LA FASE DE COMPROBACIÓN.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613" y="3429125"/>
            <a:ext cx="4418580" cy="312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971550" y="971920"/>
            <a:ext cx="788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b="1" lang="en-US"/>
              <a:t>OBJETIVOS DE LA FORMACIÓN</a:t>
            </a:r>
            <a:endParaRPr b="1"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1005775" y="1825625"/>
            <a:ext cx="7886700" cy="16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/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-US"/>
              <a:t>4</a:t>
            </a:r>
            <a:r>
              <a:rPr b="1" lang="en-US"/>
              <a:t>/ COMPRENDER Y ENTENDER LA LÓGICA DE LAS INSTALACIONES ELÉCTRICAS Y DE AUTOMATIZACIÓN DE VUESTRA PRODUCCIÓN.</a:t>
            </a:r>
            <a:endParaRPr b="1"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1899936">
            <a:off x="945625" y="382449"/>
            <a:ext cx="2343058" cy="312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545070" y="0"/>
            <a:ext cx="2343057" cy="312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489275" y="4594025"/>
            <a:ext cx="4165448" cy="21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 rot="2145295">
            <a:off x="6314417" y="363737"/>
            <a:ext cx="2184482" cy="291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971550" y="971920"/>
            <a:ext cx="788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Verdana"/>
              <a:buNone/>
            </a:pPr>
            <a:r>
              <a:rPr lang="en-US"/>
              <a:t>CRITERIOS DE EVALUACIÓN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1005775" y="1825625"/>
            <a:ext cx="7886700" cy="16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SE VALORARAN LOS TRABAJOS DIARIOS REALIZADOS EN CLASE TANTO A NIVEL INDIVIDUAL COMO GRUPAL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SIN EXAMEN FINAL NI PARCIAL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E-power poin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