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9144000"/>
  <p:notesSz cx="6858000" cy="9144000"/>
  <p:embeddedFontLst>
    <p:embeddedFont>
      <p:font typeface="Gill Sans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6" roundtripDataSignature="AMtx7mgkJgn7ma4tMyHlN8jhJiVfGv/p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GillSans-regular.fntdata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customschemas.google.com/relationships/presentationmetadata" Target="metadata"/><Relationship Id="rId25" Type="http://schemas.openxmlformats.org/officeDocument/2006/relationships/font" Target="fonts/GillSans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" name="Google Shape;7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83ad6db8df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283ad6db8df_0_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83ad6db8d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g283ad6db8df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83ad6db8d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283ad6db8df_0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83ad6db8d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283ad6db8df_0_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83ad6db8d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283ad6db8df_0_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83ad6db8d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283ad6db8df_0_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 txBox="1"/>
          <p:nvPr>
            <p:ph type="ctrTitle"/>
          </p:nvPr>
        </p:nvSpPr>
        <p:spPr>
          <a:xfrm>
            <a:off x="1432560" y="359898"/>
            <a:ext cx="7406640" cy="14721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" type="subTitle"/>
          </p:nvPr>
        </p:nvSpPr>
        <p:spPr>
          <a:xfrm>
            <a:off x="1432560" y="1850064"/>
            <a:ext cx="740664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SzPts val="2080"/>
              <a:buNone/>
              <a:defRPr sz="2600">
                <a:solidFill>
                  <a:srgbClr val="341108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/>
          <p:nvPr>
            <p:ph type="title"/>
          </p:nvPr>
        </p:nvSpPr>
        <p:spPr>
          <a:xfrm rot="5400000">
            <a:off x="4846638" y="2286002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" type="body"/>
          </p:nvPr>
        </p:nvSpPr>
        <p:spPr>
          <a:xfrm rot="5400000">
            <a:off x="998538" y="419103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7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8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" type="body"/>
          </p:nvPr>
        </p:nvSpPr>
        <p:spPr>
          <a:xfrm rot="5400000">
            <a:off x="2784475" y="98425"/>
            <a:ext cx="4800600" cy="7499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4" name="Google Shape;54;p18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8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9"/>
          <p:cNvSpPr txBox="1"/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9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0"/>
          <p:cNvSpPr txBox="1"/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143560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indent="-381000" lvl="1" marL="914400" algn="l"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5" name="Google Shape;65;p20"/>
          <p:cNvSpPr txBox="1"/>
          <p:nvPr>
            <p:ph idx="2" type="body"/>
          </p:nvPr>
        </p:nvSpPr>
        <p:spPr>
          <a:xfrm>
            <a:off x="527608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indent="-381000" lvl="1" marL="914400" algn="l"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0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-815975" y="-815975"/>
            <a:ext cx="1638300" cy="1638300"/>
          </a:xfrm>
          <a:custGeom>
            <a:rect b="b" l="l" r="r" t="t"/>
            <a:pathLst>
              <a:path extrusionOk="0" h="1638300" w="1638300">
                <a:moveTo>
                  <a:pt x="1638300" y="819150"/>
                </a:moveTo>
                <a:cubicBezTo>
                  <a:pt x="1638300" y="1036490"/>
                  <a:pt x="1551928" y="1244920"/>
                  <a:pt x="1398198" y="1398555"/>
                </a:cubicBezTo>
                <a:cubicBezTo>
                  <a:pt x="1244468" y="1552190"/>
                  <a:pt x="1035985" y="1638434"/>
                  <a:pt x="818645" y="1638300"/>
                </a:cubicBezTo>
                <a:cubicBezTo>
                  <a:pt x="818813" y="1365250"/>
                  <a:pt x="818982" y="1092200"/>
                  <a:pt x="819150" y="819150"/>
                </a:cubicBezTo>
                <a:lnTo>
                  <a:pt x="1638300" y="819150"/>
                </a:lnTo>
                <a:close/>
              </a:path>
            </a:pathLst>
          </a:custGeom>
          <a:solidFill>
            <a:srgbClr val="FEFAF4">
              <a:alpha val="32549"/>
            </a:srgbClr>
          </a:solidFill>
          <a:ln cap="rnd" cmpd="sng" w="9525">
            <a:solidFill>
              <a:srgbClr val="D2C39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3"/>
          <p:cNvSpPr/>
          <p:nvPr/>
        </p:nvSpPr>
        <p:spPr>
          <a:xfrm>
            <a:off x="168275" y="20637"/>
            <a:ext cx="1703387" cy="1703387"/>
          </a:xfrm>
          <a:prstGeom prst="ellipse">
            <a:avLst/>
          </a:prstGeom>
          <a:noFill/>
          <a:ln cap="rnd" cmpd="sng" w="27300">
            <a:solidFill>
              <a:srgbClr val="FFF6D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5400">
              <a:srgbClr val="AFA58D">
                <a:alpha val="8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3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fmla="val 11833" name="adj"/>
            </a:avLst>
          </a:prstGeom>
          <a:gradFill>
            <a:gsLst>
              <a:gs pos="0">
                <a:srgbClr val="FEFBF4">
                  <a:alpha val="69803"/>
                </a:srgbClr>
              </a:gs>
              <a:gs pos="70000">
                <a:srgbClr val="FFFDF8">
                  <a:alpha val="54901"/>
                </a:srgbClr>
              </a:gs>
              <a:gs pos="100000">
                <a:srgbClr val="EDCF8C">
                  <a:alpha val="60000"/>
                </a:srgbClr>
              </a:gs>
            </a:gsLst>
            <a:path path="circle">
              <a:fillToRect b="100%" r="100%"/>
            </a:path>
            <a:tileRect l="-100%" t="-100%"/>
          </a:gradFill>
          <a:ln cap="rnd" cmpd="sng" w="9525">
            <a:solidFill>
              <a:srgbClr val="C5B390"/>
            </a:solidFill>
            <a:prstDash val="solid"/>
            <a:round/>
            <a:headEnd len="sm" w="sm" type="none"/>
            <a:tailEnd len="sm" w="sm" type="none"/>
          </a:ln>
          <a:effectLst>
            <a:outerShdw blurRad="12700" rotWithShape="0" algn="tl" dir="4500000" dist="15000">
              <a:srgbClr val="564E4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Google Shape;13;p13"/>
          <p:cNvSpPr txBox="1"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3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r="10800000" dist="38000">
              <a:srgbClr val="706B5F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b="100%" r="100%"/>
            </a:path>
            <a:tileRect l="-100%" t="-100%"/>
          </a:gradFill>
          <a:ln cap="rnd" cmpd="sng" w="9525">
            <a:solidFill>
              <a:srgbClr val="2F8DA4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" name="Google Shape;16;p13"/>
          <p:cNvSpPr/>
          <p:nvPr/>
        </p:nvSpPr>
        <p:spPr>
          <a:xfrm>
            <a:off x="1157287" y="1344612"/>
            <a:ext cx="63500" cy="65087"/>
          </a:xfrm>
          <a:prstGeom prst="ellipse">
            <a:avLst/>
          </a:prstGeom>
          <a:noFill/>
          <a:ln cap="rnd" cmpd="sng" w="12700">
            <a:solidFill>
              <a:srgbClr val="307F93">
                <a:alpha val="59607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3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8" name="Google Shape;18;p13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9" name="Google Shape;19;p13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13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13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/>
          <p:nvPr/>
        </p:nvSpPr>
        <p:spPr>
          <a:xfrm>
            <a:off x="-815975" y="-815975"/>
            <a:ext cx="1638300" cy="1638300"/>
          </a:xfrm>
          <a:custGeom>
            <a:rect b="b" l="l" r="r" t="t"/>
            <a:pathLst>
              <a:path extrusionOk="0" h="1638300" w="1638300">
                <a:moveTo>
                  <a:pt x="1638300" y="819150"/>
                </a:moveTo>
                <a:cubicBezTo>
                  <a:pt x="1638300" y="1036490"/>
                  <a:pt x="1551928" y="1244920"/>
                  <a:pt x="1398198" y="1398555"/>
                </a:cubicBezTo>
                <a:cubicBezTo>
                  <a:pt x="1244468" y="1552190"/>
                  <a:pt x="1035985" y="1638434"/>
                  <a:pt x="818645" y="1638300"/>
                </a:cubicBezTo>
                <a:cubicBezTo>
                  <a:pt x="818813" y="1365250"/>
                  <a:pt x="818982" y="1092200"/>
                  <a:pt x="819150" y="819150"/>
                </a:cubicBezTo>
                <a:lnTo>
                  <a:pt x="1638300" y="819150"/>
                </a:lnTo>
                <a:close/>
              </a:path>
            </a:pathLst>
          </a:custGeom>
          <a:solidFill>
            <a:srgbClr val="FEFAF4">
              <a:alpha val="32549"/>
            </a:srgbClr>
          </a:solidFill>
          <a:ln cap="rnd" cmpd="sng" w="9525">
            <a:solidFill>
              <a:srgbClr val="D2C39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5"/>
          <p:cNvSpPr/>
          <p:nvPr/>
        </p:nvSpPr>
        <p:spPr>
          <a:xfrm>
            <a:off x="168275" y="20637"/>
            <a:ext cx="1703387" cy="1703387"/>
          </a:xfrm>
          <a:prstGeom prst="ellipse">
            <a:avLst/>
          </a:prstGeom>
          <a:noFill/>
          <a:ln cap="rnd" cmpd="sng" w="27300">
            <a:solidFill>
              <a:srgbClr val="FFF6D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5400">
              <a:srgbClr val="AFA58D">
                <a:alpha val="8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5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fmla="val 11833" name="adj"/>
            </a:avLst>
          </a:prstGeom>
          <a:gradFill>
            <a:gsLst>
              <a:gs pos="0">
                <a:srgbClr val="FEFBF4">
                  <a:alpha val="69803"/>
                </a:srgbClr>
              </a:gs>
              <a:gs pos="70000">
                <a:srgbClr val="FFFDF8">
                  <a:alpha val="54901"/>
                </a:srgbClr>
              </a:gs>
              <a:gs pos="100000">
                <a:srgbClr val="EDCF8C">
                  <a:alpha val="60000"/>
                </a:srgbClr>
              </a:gs>
            </a:gsLst>
            <a:path path="circle">
              <a:fillToRect b="100%" r="100%"/>
            </a:path>
            <a:tileRect l="-100%" t="-100%"/>
          </a:gradFill>
          <a:ln cap="rnd" cmpd="sng" w="9525">
            <a:solidFill>
              <a:srgbClr val="C5B390"/>
            </a:solidFill>
            <a:prstDash val="solid"/>
            <a:round/>
            <a:headEnd len="sm" w="sm" type="none"/>
            <a:tailEnd len="sm" w="sm" type="none"/>
          </a:ln>
          <a:effectLst>
            <a:outerShdw blurRad="12700" rotWithShape="0" algn="tl" dir="4500000" dist="15000">
              <a:srgbClr val="564E4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" name="Google Shape;32;p15"/>
          <p:cNvSpPr txBox="1"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5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4" name="Google Shape;34;p15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5" name="Google Shape;35;p15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15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15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5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r="10800000" dist="38000">
              <a:srgbClr val="706B5F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"/>
          <p:cNvSpPr txBox="1"/>
          <p:nvPr>
            <p:ph type="ctrTitle"/>
          </p:nvPr>
        </p:nvSpPr>
        <p:spPr>
          <a:xfrm>
            <a:off x="1285875" y="2428875"/>
            <a:ext cx="7407275" cy="14716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Gill Sans"/>
              <a:buNone/>
            </a:pPr>
            <a:r>
              <a:rPr b="0" i="0" lang="en-US" sz="4300" u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MATERIALEN PROPIETATE MEKANIKOAK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83ad6db8df_0_36"/>
          <p:cNvSpPr txBox="1"/>
          <p:nvPr>
            <p:ph type="title"/>
          </p:nvPr>
        </p:nvSpPr>
        <p:spPr>
          <a:xfrm>
            <a:off x="1435100" y="274637"/>
            <a:ext cx="7499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Gill Sans"/>
              <a:buNone/>
            </a:pPr>
            <a:r>
              <a:rPr b="0" i="0" lang="en-US" sz="4300" u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Propietate mekanikoak</a:t>
            </a:r>
            <a:endParaRPr/>
          </a:p>
        </p:txBody>
      </p:sp>
      <p:sp>
        <p:nvSpPr>
          <p:cNvPr id="136" name="Google Shape;136;g283ad6db8df_0_36"/>
          <p:cNvSpPr txBox="1"/>
          <p:nvPr>
            <p:ph idx="1" type="body"/>
          </p:nvPr>
        </p:nvSpPr>
        <p:spPr>
          <a:xfrm>
            <a:off x="1435100" y="1447800"/>
            <a:ext cx="7499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2575" lvl="0" marL="365125" marR="0" rtl="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575" lvl="0" marL="365125" marR="0" rtl="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b="1" i="0" lang="en-US" sz="2000" u="sng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ERRESILIENTZIA (E</a:t>
            </a:r>
            <a:r>
              <a:rPr b="1" lang="en-US" sz="2000" u="sng"/>
              <a:t>rresilencia)</a:t>
            </a:r>
            <a:endParaRPr/>
          </a:p>
          <a:p>
            <a:pPr indent="-282575" lvl="0" marL="365125" marR="0" rtl="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20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Material batek xurgatzen duen energia bolumen unitateko bere haustura lortzeko kolpe baten bidez. Baita ere definitu daiteke material bat bere limite elastikora deformatzeko egin behar den lana bezala.</a:t>
            </a:r>
            <a:endParaRPr/>
          </a:p>
          <a:p>
            <a:pPr indent="-180975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37" name="Google Shape;137;g283ad6db8df_0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2500" y="3743313"/>
            <a:ext cx="3143250" cy="250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 txBox="1"/>
          <p:nvPr>
            <p:ph type="ctrTitle"/>
          </p:nvPr>
        </p:nvSpPr>
        <p:spPr>
          <a:xfrm>
            <a:off x="1285875" y="2428875"/>
            <a:ext cx="7407300" cy="14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Gill Sans"/>
              <a:buNone/>
            </a:pPr>
            <a:r>
              <a:rPr b="0" i="0" lang="en-US" sz="4300" u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MATERIALEI ERAGIN AHAL ZAIEN ESFORTZU MOTAK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/>
          <p:nvPr>
            <p:ph type="title"/>
          </p:nvPr>
        </p:nvSpPr>
        <p:spPr>
          <a:xfrm>
            <a:off x="1435100" y="274637"/>
            <a:ext cx="7499350" cy="8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3900"/>
              <a:buFont typeface="Gill Sans"/>
              <a:buNone/>
            </a:pPr>
            <a:br>
              <a:rPr b="1" i="0" lang="en-US" sz="3900" u="sng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b="1" i="0" lang="en-US" sz="3900" u="sng">
                <a:solidFill>
                  <a:srgbClr val="572314"/>
                </a:solidFill>
                <a:latin typeface="Calibri"/>
                <a:ea typeface="Calibri"/>
                <a:cs typeface="Calibri"/>
                <a:sym typeface="Calibri"/>
              </a:rPr>
              <a:t>TRAKZIOA</a:t>
            </a:r>
            <a:br>
              <a:rPr b="0" i="0" lang="en-US" sz="3900" u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</a:br>
            <a:endParaRPr/>
          </a:p>
        </p:txBody>
      </p:sp>
      <p:sp>
        <p:nvSpPr>
          <p:cNvPr id="148" name="Google Shape;148;p6"/>
          <p:cNvSpPr txBox="1"/>
          <p:nvPr>
            <p:ph idx="1" type="body"/>
          </p:nvPr>
        </p:nvSpPr>
        <p:spPr>
          <a:xfrm>
            <a:off x="1403350" y="1125537"/>
            <a:ext cx="749935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257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Objektua luzatzeko tendentzia jasaten duen indarra. Objektua eusten duen azalerarekiko perpendikularra izaten da.</a:t>
            </a:r>
            <a:endParaRPr/>
          </a:p>
          <a:p>
            <a:pPr indent="-120015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6"/>
          <p:cNvPicPr preferRelativeResize="0"/>
          <p:nvPr/>
        </p:nvPicPr>
        <p:blipFill rotWithShape="1">
          <a:blip r:embed="rId3">
            <a:alphaModFix/>
          </a:blip>
          <a:srcRect b="0" l="0" r="50000" t="0"/>
          <a:stretch/>
        </p:blipFill>
        <p:spPr>
          <a:xfrm>
            <a:off x="1476375" y="2924175"/>
            <a:ext cx="2762250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n de TRACCIÓN" id="150" name="Google Shape;150;p6"/>
          <p:cNvPicPr preferRelativeResize="0"/>
          <p:nvPr/>
        </p:nvPicPr>
        <p:blipFill rotWithShape="1">
          <a:blip r:embed="rId4">
            <a:alphaModFix/>
          </a:blip>
          <a:srcRect b="10595" l="0" r="0" t="0"/>
          <a:stretch/>
        </p:blipFill>
        <p:spPr>
          <a:xfrm>
            <a:off x="4716462" y="2924175"/>
            <a:ext cx="3144837" cy="23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Calibri"/>
              <a:buNone/>
            </a:pPr>
            <a:r>
              <a:rPr b="1" i="0" lang="en-US" sz="4300" u="sng">
                <a:solidFill>
                  <a:srgbClr val="572314"/>
                </a:solidFill>
                <a:latin typeface="Calibri"/>
                <a:ea typeface="Calibri"/>
                <a:cs typeface="Calibri"/>
                <a:sym typeface="Calibri"/>
              </a:rPr>
              <a:t>KONPRESIOA</a:t>
            </a:r>
            <a:endParaRPr/>
          </a:p>
        </p:txBody>
      </p:sp>
      <p:sp>
        <p:nvSpPr>
          <p:cNvPr id="156" name="Google Shape;156;p7"/>
          <p:cNvSpPr txBox="1"/>
          <p:nvPr>
            <p:ph idx="1" type="body"/>
          </p:nvPr>
        </p:nvSpPr>
        <p:spPr>
          <a:xfrm>
            <a:off x="1435100" y="1447800"/>
            <a:ext cx="7499350" cy="1909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257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Indarrak objektua tamaina murrizteko tendentzia dauka. Objektua eusten duen azalerarekiko perpendikularra izaten da.</a:t>
            </a:r>
            <a:endParaRPr/>
          </a:p>
          <a:p>
            <a:pPr indent="-12001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0015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7"/>
          <p:cNvPicPr preferRelativeResize="0"/>
          <p:nvPr/>
        </p:nvPicPr>
        <p:blipFill rotWithShape="1">
          <a:blip r:embed="rId3">
            <a:alphaModFix/>
          </a:blip>
          <a:srcRect b="0" l="0" r="50000" t="0"/>
          <a:stretch/>
        </p:blipFill>
        <p:spPr>
          <a:xfrm>
            <a:off x="1828800" y="3644900"/>
            <a:ext cx="2701925" cy="223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7"/>
          <p:cNvPicPr preferRelativeResize="0"/>
          <p:nvPr/>
        </p:nvPicPr>
        <p:blipFill rotWithShape="1">
          <a:blip r:embed="rId4">
            <a:alphaModFix/>
          </a:blip>
          <a:srcRect b="0" l="65008" r="0" t="0"/>
          <a:stretch/>
        </p:blipFill>
        <p:spPr>
          <a:xfrm>
            <a:off x="5580062" y="2924175"/>
            <a:ext cx="1223962" cy="384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Calibri"/>
              <a:buNone/>
            </a:pPr>
            <a:r>
              <a:rPr b="1" i="0" lang="en-US" sz="4300" u="sng">
                <a:solidFill>
                  <a:srgbClr val="572314"/>
                </a:solidFill>
                <a:latin typeface="Calibri"/>
                <a:ea typeface="Calibri"/>
                <a:cs typeface="Calibri"/>
                <a:sym typeface="Calibri"/>
              </a:rPr>
              <a:t>FLEXIOA edo MAKURDURA</a:t>
            </a:r>
            <a:endParaRPr/>
          </a:p>
        </p:txBody>
      </p:sp>
      <p:sp>
        <p:nvSpPr>
          <p:cNvPr id="164" name="Google Shape;164;p8"/>
          <p:cNvSpPr txBox="1"/>
          <p:nvPr>
            <p:ph idx="1" type="body"/>
          </p:nvPr>
        </p:nvSpPr>
        <p:spPr>
          <a:xfrm>
            <a:off x="1435100" y="1447800"/>
            <a:ext cx="7499350" cy="1620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257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Objektua tolesteko joera ematen dion indarra.</a:t>
            </a:r>
            <a:endParaRPr/>
          </a:p>
          <a:p>
            <a:pPr indent="-120015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3712" y="2924175"/>
            <a:ext cx="5184775" cy="212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Calibri"/>
              <a:buNone/>
            </a:pPr>
            <a:r>
              <a:rPr b="0" i="0" lang="en-US" sz="4300" u="sng">
                <a:solidFill>
                  <a:srgbClr val="572314"/>
                </a:solidFill>
                <a:latin typeface="Calibri"/>
                <a:ea typeface="Calibri"/>
                <a:cs typeface="Calibri"/>
                <a:sym typeface="Calibri"/>
              </a:rPr>
              <a:t>TORTSIOA edo BIHURDURA</a:t>
            </a:r>
            <a:endParaRPr/>
          </a:p>
        </p:txBody>
      </p:sp>
      <p:sp>
        <p:nvSpPr>
          <p:cNvPr id="171" name="Google Shape;171;p9"/>
          <p:cNvSpPr txBox="1"/>
          <p:nvPr>
            <p:ph idx="1" type="body"/>
          </p:nvPr>
        </p:nvSpPr>
        <p:spPr>
          <a:xfrm>
            <a:off x="1435100" y="1447800"/>
            <a:ext cx="7499350" cy="2052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257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Indar honek objektua bihurtzeko joera du. Indarra hauek objektuak eusten duen azalerarekiko paraleloak dira.</a:t>
            </a:r>
            <a:endParaRPr/>
          </a:p>
          <a:p>
            <a:pPr indent="-120015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9"/>
          <p:cNvPicPr preferRelativeResize="0"/>
          <p:nvPr/>
        </p:nvPicPr>
        <p:blipFill rotWithShape="1">
          <a:blip r:embed="rId3">
            <a:alphaModFix/>
          </a:blip>
          <a:srcRect b="0" l="0" r="52108" t="0"/>
          <a:stretch/>
        </p:blipFill>
        <p:spPr>
          <a:xfrm>
            <a:off x="1763712" y="3141662"/>
            <a:ext cx="2686050" cy="228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2362" y="3100387"/>
            <a:ext cx="3794125" cy="236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Calibri"/>
              <a:buNone/>
            </a:pPr>
            <a:r>
              <a:rPr b="0" i="0" lang="en-US" sz="4300" u="sng">
                <a:solidFill>
                  <a:srgbClr val="572314"/>
                </a:solidFill>
                <a:latin typeface="Calibri"/>
                <a:ea typeface="Calibri"/>
                <a:cs typeface="Calibri"/>
                <a:sym typeface="Calibri"/>
              </a:rPr>
              <a:t>EBAKIDURA</a:t>
            </a:r>
            <a:endParaRPr/>
          </a:p>
        </p:txBody>
      </p:sp>
      <p:sp>
        <p:nvSpPr>
          <p:cNvPr id="179" name="Google Shape;179;p10"/>
          <p:cNvSpPr txBox="1"/>
          <p:nvPr>
            <p:ph idx="1" type="body"/>
          </p:nvPr>
        </p:nvSpPr>
        <p:spPr>
          <a:xfrm>
            <a:off x="1435100" y="1447800"/>
            <a:ext cx="749935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257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</a:pPr>
            <a:r>
              <a:rPr b="0" i="0" lang="en-US" sz="32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Bi indar kontrakoak eta oso gertu dauden bi planoetan. Materiala mozteko tendentzia dute.</a:t>
            </a:r>
            <a:endParaRPr/>
          </a:p>
        </p:txBody>
      </p:sp>
      <p:pic>
        <p:nvPicPr>
          <p:cNvPr id="180" name="Google Shape;180;p10"/>
          <p:cNvPicPr preferRelativeResize="0"/>
          <p:nvPr/>
        </p:nvPicPr>
        <p:blipFill rotWithShape="1">
          <a:blip r:embed="rId3">
            <a:alphaModFix/>
          </a:blip>
          <a:srcRect b="0" l="0" r="50000" t="0"/>
          <a:stretch/>
        </p:blipFill>
        <p:spPr>
          <a:xfrm>
            <a:off x="1547812" y="3644900"/>
            <a:ext cx="3308350" cy="2663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n de CORTADURA" id="181" name="Google Shape;18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21337" y="3644900"/>
            <a:ext cx="3348037" cy="252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Calibri"/>
              <a:buNone/>
            </a:pPr>
            <a:r>
              <a:rPr b="0" i="0" lang="en-US" sz="4300" u="sng">
                <a:solidFill>
                  <a:srgbClr val="572314"/>
                </a:solidFill>
                <a:latin typeface="Calibri"/>
                <a:ea typeface="Calibri"/>
                <a:cs typeface="Calibri"/>
                <a:sym typeface="Calibri"/>
              </a:rPr>
              <a:t>GILBORDURA (PANDEO)</a:t>
            </a:r>
            <a:endParaRPr/>
          </a:p>
        </p:txBody>
      </p:sp>
      <p:sp>
        <p:nvSpPr>
          <p:cNvPr id="187" name="Google Shape;187;p11"/>
          <p:cNvSpPr txBox="1"/>
          <p:nvPr>
            <p:ph idx="1" type="body"/>
          </p:nvPr>
        </p:nvSpPr>
        <p:spPr>
          <a:xfrm>
            <a:off x="1435100" y="1447800"/>
            <a:ext cx="7499350" cy="15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257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Konpresioak eragindako esfortzua gorputz mehe eta luzeetan.</a:t>
            </a:r>
            <a:endParaRPr/>
          </a:p>
          <a:p>
            <a:pPr indent="-120015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esultado de imagen de PANDEO" id="188" name="Google Shape;18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4525" y="2924175"/>
            <a:ext cx="2625725" cy="2881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1"/>
          <p:cNvPicPr preferRelativeResize="0"/>
          <p:nvPr/>
        </p:nvPicPr>
        <p:blipFill rotWithShape="1">
          <a:blip r:embed="rId4">
            <a:alphaModFix/>
          </a:blip>
          <a:srcRect b="0" l="0" r="52655" t="0"/>
          <a:stretch/>
        </p:blipFill>
        <p:spPr>
          <a:xfrm>
            <a:off x="1763712" y="3068637"/>
            <a:ext cx="3014662" cy="273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Gill Sans"/>
              <a:buNone/>
            </a:pPr>
            <a:r>
              <a:rPr b="0" i="0" lang="en-US" sz="4300" u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Propietate mekanikoak</a:t>
            </a:r>
            <a:endParaRPr/>
          </a:p>
        </p:txBody>
      </p:sp>
      <p:sp>
        <p:nvSpPr>
          <p:cNvPr id="80" name="Google Shape;80;p2"/>
          <p:cNvSpPr txBox="1"/>
          <p:nvPr>
            <p:ph idx="1" type="body"/>
          </p:nvPr>
        </p:nvSpPr>
        <p:spPr>
          <a:xfrm>
            <a:off x="1435100" y="1447800"/>
            <a:ext cx="7313612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257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GOGORTASUNA (Dureza)</a:t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575" lvl="0" marL="365125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⚫"/>
            </a:pPr>
            <a:r>
              <a:rPr b="0" i="0" lang="en-US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Metalen kasuan esan daiteke gogortasuna dela metal batek beste metal batzuk higatzeko edo haietan marrak edo arrastoak egiteko duen gaitasuna da.</a:t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191135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81" name="Google Shape;8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1225" y="2860387"/>
            <a:ext cx="3221349" cy="19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83ad6db8df_0_1"/>
          <p:cNvSpPr txBox="1"/>
          <p:nvPr>
            <p:ph type="title"/>
          </p:nvPr>
        </p:nvSpPr>
        <p:spPr>
          <a:xfrm>
            <a:off x="1435100" y="274637"/>
            <a:ext cx="7499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Gill Sans"/>
              <a:buNone/>
            </a:pPr>
            <a:r>
              <a:rPr b="0" i="0" lang="en-US" sz="4300" u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Propietate mekanikoak</a:t>
            </a:r>
            <a:endParaRPr/>
          </a:p>
        </p:txBody>
      </p:sp>
      <p:sp>
        <p:nvSpPr>
          <p:cNvPr id="87" name="Google Shape;87;g283ad6db8df_0_1"/>
          <p:cNvSpPr txBox="1"/>
          <p:nvPr>
            <p:ph idx="1" type="body"/>
          </p:nvPr>
        </p:nvSpPr>
        <p:spPr>
          <a:xfrm>
            <a:off x="1435100" y="1447800"/>
            <a:ext cx="73137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282575" lvl="0" marL="365125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ELASTIKOTASUNA (Elasticidad)</a:t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575" lvl="0" marL="365125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Deformazioak berreskuratzeko gaitasuna neurtzen duen materialen propietate mekanikoa da. Materialak </a:t>
            </a:r>
            <a:r>
              <a:rPr b="1" i="0" lang="en-US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elastikoak </a:t>
            </a:r>
            <a:r>
              <a:rPr b="0" i="0" lang="en-US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dira baldin eta aplikatzen zaien kanpoko indarrak desagerraraztean haien berezko formara berriz itzultzen badira.</a:t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191135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88" name="Google Shape;88;g283ad6db8df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7500" y="3552488"/>
            <a:ext cx="3257550" cy="140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83ad6db8df_0_8"/>
          <p:cNvSpPr txBox="1"/>
          <p:nvPr>
            <p:ph type="title"/>
          </p:nvPr>
        </p:nvSpPr>
        <p:spPr>
          <a:xfrm>
            <a:off x="1435100" y="274637"/>
            <a:ext cx="7499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Gill Sans"/>
              <a:buNone/>
            </a:pPr>
            <a:r>
              <a:rPr b="0" i="0" lang="en-US" sz="4300" u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Propietate mekanikoak</a:t>
            </a:r>
            <a:endParaRPr/>
          </a:p>
        </p:txBody>
      </p:sp>
      <p:sp>
        <p:nvSpPr>
          <p:cNvPr id="94" name="Google Shape;94;g283ad6db8df_0_8"/>
          <p:cNvSpPr txBox="1"/>
          <p:nvPr>
            <p:ph idx="1" type="body"/>
          </p:nvPr>
        </p:nvSpPr>
        <p:spPr>
          <a:xfrm>
            <a:off x="1435100" y="1447800"/>
            <a:ext cx="73137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PLASTIKOTASUNA (Palsticidad)</a:t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Material batzuek apurtu gabe behin betiko deformazioak jasateko duten  kapazitatea da plastikotasuna. </a:t>
            </a:r>
            <a:endParaRPr/>
          </a:p>
          <a:p>
            <a:pPr indent="-191135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95" name="Google Shape;95;g283ad6db8df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3725" y="3082275"/>
            <a:ext cx="2305050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Gill Sans"/>
              <a:buNone/>
            </a:pPr>
            <a:r>
              <a:rPr b="0" i="0" lang="en-US" sz="4300" u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Propietate mekanikoak</a:t>
            </a:r>
            <a:endParaRPr/>
          </a:p>
        </p:txBody>
      </p:sp>
      <p:sp>
        <p:nvSpPr>
          <p:cNvPr id="101" name="Google Shape;101;p3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2575" lvl="0" marL="365125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b="1" i="0" lang="en-US" sz="2200" u="sng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TENAZITATEA Z</a:t>
            </a:r>
            <a:r>
              <a:rPr b="1" lang="en-US" sz="2200" u="sng"/>
              <a:t>ail</a:t>
            </a:r>
            <a:r>
              <a:rPr b="1" i="0" lang="en-US" sz="2200" u="sng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tasuna (Tenacidad)</a:t>
            </a:r>
            <a:endParaRPr/>
          </a:p>
          <a:p>
            <a:pPr indent="-282575" lvl="0" marL="365125" marR="0" rtl="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22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Material batek zurgatzen duan energia kantitate totala talka batez apurtzerakoan.</a:t>
            </a:r>
            <a:endParaRPr b="0" i="0" sz="22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t/>
            </a:r>
            <a:endParaRPr sz="2200"/>
          </a:p>
          <a:p>
            <a:pPr indent="0" lvl="0" marL="365125" marR="0" rtl="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70815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02" name="Google Shape;10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1731" y="3277906"/>
            <a:ext cx="3364675" cy="297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83ad6db8df_0_15"/>
          <p:cNvSpPr txBox="1"/>
          <p:nvPr>
            <p:ph type="title"/>
          </p:nvPr>
        </p:nvSpPr>
        <p:spPr>
          <a:xfrm>
            <a:off x="1435100" y="274637"/>
            <a:ext cx="7499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Gill Sans"/>
              <a:buNone/>
            </a:pPr>
            <a:r>
              <a:rPr b="0" i="0" lang="en-US" sz="4300" u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Propietate mekanikoak</a:t>
            </a:r>
            <a:endParaRPr/>
          </a:p>
        </p:txBody>
      </p:sp>
      <p:sp>
        <p:nvSpPr>
          <p:cNvPr id="108" name="Google Shape;108;g283ad6db8df_0_15"/>
          <p:cNvSpPr txBox="1"/>
          <p:nvPr>
            <p:ph idx="1" type="body"/>
          </p:nvPr>
        </p:nvSpPr>
        <p:spPr>
          <a:xfrm>
            <a:off x="1435100" y="1447800"/>
            <a:ext cx="7499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b="1" i="0" lang="en-US" sz="2200" u="sng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HAUSKORTASUN </a:t>
            </a:r>
            <a:r>
              <a:rPr b="1" lang="en-US" sz="2200" u="sng"/>
              <a:t>(Fragilidad)</a:t>
            </a:r>
            <a:endParaRPr/>
          </a:p>
          <a:p>
            <a:pPr indent="-282575" lvl="0" marL="365125" marR="0" rtl="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22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Material batek deformazio gutxi jasanda apurtzeko daukan ahalmena. </a:t>
            </a:r>
            <a:endParaRPr/>
          </a:p>
          <a:p>
            <a:pPr indent="-170815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09" name="Google Shape;109;g283ad6db8df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1775" y="3229275"/>
            <a:ext cx="3788700" cy="284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83ad6db8df_0_20"/>
          <p:cNvSpPr txBox="1"/>
          <p:nvPr>
            <p:ph type="title"/>
          </p:nvPr>
        </p:nvSpPr>
        <p:spPr>
          <a:xfrm>
            <a:off x="1435100" y="274637"/>
            <a:ext cx="7499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Gill Sans"/>
              <a:buNone/>
            </a:pPr>
            <a:r>
              <a:rPr b="0" i="0" lang="en-US" sz="4300" u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Propietate mekanikoak</a:t>
            </a:r>
            <a:endParaRPr/>
          </a:p>
        </p:txBody>
      </p:sp>
      <p:sp>
        <p:nvSpPr>
          <p:cNvPr id="115" name="Google Shape;115;g283ad6db8df_0_20"/>
          <p:cNvSpPr txBox="1"/>
          <p:nvPr>
            <p:ph idx="1" type="body"/>
          </p:nvPr>
        </p:nvSpPr>
        <p:spPr>
          <a:xfrm>
            <a:off x="1435100" y="1447800"/>
            <a:ext cx="7499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b="1" lang="en-US" sz="2200" u="sng"/>
              <a:t>HARIKORTASUNA</a:t>
            </a:r>
            <a:r>
              <a:rPr b="1" i="0" lang="en-US" sz="2200" u="sng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(Ductibili</a:t>
            </a:r>
            <a:r>
              <a:rPr b="1" lang="en-US" sz="2200" u="sng"/>
              <a:t>dad)</a:t>
            </a:r>
            <a:endParaRPr/>
          </a:p>
          <a:p>
            <a:pPr indent="-282575" lvl="0" marL="365125" marR="0" rtl="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22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Materialen ahalmena plastikoki deformatzeko trakziozko esfortzuen menpe. </a:t>
            </a:r>
            <a:endParaRPr/>
          </a:p>
          <a:p>
            <a:pPr indent="-170815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16" name="Google Shape;116;g283ad6db8df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5106" y="3049775"/>
            <a:ext cx="3161800" cy="326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Gill Sans"/>
              <a:buNone/>
            </a:pPr>
            <a:r>
              <a:rPr b="0" i="0" lang="en-US" sz="4300" u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Propietate mekanikoak</a:t>
            </a:r>
            <a:endParaRPr/>
          </a:p>
        </p:txBody>
      </p:sp>
      <p:sp>
        <p:nvSpPr>
          <p:cNvPr id="122" name="Google Shape;122;p4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2575" lvl="0" marL="36512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b="1" i="0" lang="en-US" sz="2000" u="sng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MALGUTASUNA (M</a:t>
            </a:r>
            <a:r>
              <a:rPr b="1" lang="en-US" sz="2000" u="sng"/>
              <a:t>aleabilidad</a:t>
            </a:r>
            <a:r>
              <a:rPr b="1" i="0" lang="en-US" sz="2000" u="sng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)</a:t>
            </a:r>
            <a:endParaRPr/>
          </a:p>
          <a:p>
            <a:pPr indent="-28257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20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Materialen ahalmena plastikoki deformatzeko konpresiozko esfortzuen menpe. </a:t>
            </a:r>
            <a:endParaRPr b="0" i="0" sz="20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marR="0" rtl="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marR="0" rtl="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marR="0" rtl="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180975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3" name="Google Shape;1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1800" y="3150450"/>
            <a:ext cx="1925975" cy="24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83ad6db8df_0_30"/>
          <p:cNvSpPr txBox="1"/>
          <p:nvPr>
            <p:ph type="title"/>
          </p:nvPr>
        </p:nvSpPr>
        <p:spPr>
          <a:xfrm>
            <a:off x="1435100" y="274637"/>
            <a:ext cx="7499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Gill Sans"/>
              <a:buNone/>
            </a:pPr>
            <a:r>
              <a:rPr b="0" i="0" lang="en-US" sz="4300" u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Propietate mekanikoak</a:t>
            </a:r>
            <a:endParaRPr/>
          </a:p>
        </p:txBody>
      </p:sp>
      <p:sp>
        <p:nvSpPr>
          <p:cNvPr id="129" name="Google Shape;129;g283ad6db8df_0_30"/>
          <p:cNvSpPr txBox="1"/>
          <p:nvPr>
            <p:ph idx="1" type="body"/>
          </p:nvPr>
        </p:nvSpPr>
        <p:spPr>
          <a:xfrm>
            <a:off x="1435100" y="1447800"/>
            <a:ext cx="7499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2575" lvl="0" marL="365125" rtl="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b="1" lang="en-US" sz="2000" u="sng"/>
              <a:t>NEKEA (Fatiga)</a:t>
            </a:r>
            <a:endParaRPr/>
          </a:p>
          <a:p>
            <a:pPr indent="-282575" lvl="0" marL="365125" rtl="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sz="2000"/>
          </a:p>
          <a:p>
            <a:pPr indent="0" lvl="0" marL="0" rtl="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/>
              <a:t>Materialek daukaten erresistentzia esfortzu errepikakor eta alternatiboak jasateko apurtu gabe.</a:t>
            </a:r>
            <a:endParaRPr/>
          </a:p>
          <a:p>
            <a:pPr indent="-282575" lvl="0" marL="365125" rtl="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sz="2000"/>
          </a:p>
          <a:p>
            <a:pPr indent="0" lvl="0" marL="0" marR="0" rtl="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 u="sng"/>
          </a:p>
          <a:p>
            <a:pPr indent="0" lvl="0" marL="0" marR="0" rtl="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marR="0" rtl="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marR="0" rtl="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marR="0" rtl="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282575" lvl="0" marL="365125" marR="0" rtl="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180975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30" name="Google Shape;130;g283ad6db8df_0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5500" y="3315203"/>
            <a:ext cx="3266250" cy="22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olsticio">
  <a:themeElements>
    <a:clrScheme name="Solsticio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Solsticio">
  <a:themeElements>
    <a:clrScheme name="Solsticio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2014-03-27T19:36:36Z</dcterms:created>
  <dc:creator>Usuario</dc:creator>
</cp:coreProperties>
</file>