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6858000" cx="9144000"/>
  <p:notesSz cx="6858000" cy="9144000"/>
  <p:embeddedFontLst>
    <p:embeddedFont>
      <p:font typeface="Oswald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8" roundtripDataSignature="AMtx7mi9uo9AK6z4P1FkH3ik+xdaJJwP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1DCAA62-C404-4037-A097-9E373772E90C}">
  <a:tblStyle styleId="{41DCAA62-C404-4037-A097-9E373772E90C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fill>
          <a:solidFill>
            <a:srgbClr val="D0DEEF"/>
          </a:solidFill>
        </a:fill>
      </a:tcStyle>
    </a:band1H>
    <a:band2H>
      <a:tcTxStyle/>
    </a:band2H>
    <a:band1V>
      <a:tcTxStyle/>
      <a:tcStyle>
        <a:fill>
          <a:solidFill>
            <a:srgbClr val="D0DEEF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Oswald-bold.fntdata"/><Relationship Id="rId16" Type="http://schemas.openxmlformats.org/officeDocument/2006/relationships/font" Target="fonts/Oswald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customschemas.google.com/relationships/presentationmetadata" Target="meta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0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1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1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2"/>
          <p:cNvSpPr txBox="1"/>
          <p:nvPr>
            <p:ph type="title"/>
          </p:nvPr>
        </p:nvSpPr>
        <p:spPr>
          <a:xfrm>
            <a:off x="971550" y="971920"/>
            <a:ext cx="7886700" cy="6156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  <a:defRPr b="0" i="0"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2"/>
          <p:cNvSpPr txBox="1"/>
          <p:nvPr>
            <p:ph idx="1" type="body"/>
          </p:nvPr>
        </p:nvSpPr>
        <p:spPr>
          <a:xfrm>
            <a:off x="100578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2pPr>
            <a:lvl3pPr indent="-3238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3pPr>
            <a:lvl4pPr indent="-314325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4pPr>
            <a:lvl5pPr indent="-314325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Char char="•"/>
              <a:defRPr b="0" i="0">
                <a:latin typeface="Verdana"/>
                <a:ea typeface="Verdana"/>
                <a:cs typeface="Verdana"/>
                <a:sym typeface="Verdana"/>
              </a:defRPr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2" name="Google Shape;22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017343" y="5228879"/>
            <a:ext cx="1840907" cy="131612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3" name="Google Shape;23;p12"/>
          <p:cNvCxnSpPr/>
          <p:nvPr/>
        </p:nvCxnSpPr>
        <p:spPr>
          <a:xfrm>
            <a:off x="988690" y="1647757"/>
            <a:ext cx="6319614" cy="0"/>
          </a:xfrm>
          <a:prstGeom prst="straightConnector1">
            <a:avLst/>
          </a:prstGeom>
          <a:noFill/>
          <a:ln cap="flat" cmpd="sng" w="9525">
            <a:solidFill>
              <a:srgbClr val="C00000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id="24" name="Google Shape;24;p12"/>
          <p:cNvPicPr preferRelativeResize="0"/>
          <p:nvPr/>
        </p:nvPicPr>
        <p:blipFill rotWithShape="1">
          <a:blip r:embed="rId3">
            <a:alphaModFix/>
          </a:blip>
          <a:srcRect b="15955" l="36528" r="8681" t="6465"/>
          <a:stretch/>
        </p:blipFill>
        <p:spPr>
          <a:xfrm>
            <a:off x="0" y="-27383"/>
            <a:ext cx="251520" cy="69127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8" name="Google Shape;28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7" name="Google Shape;47;p16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9" name="Google Shape;49;p16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8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18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1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9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0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03200"/>
            <a:ext cx="9144000" cy="6441522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/>
          <p:nvPr/>
        </p:nvSpPr>
        <p:spPr>
          <a:xfrm>
            <a:off x="611560" y="1988840"/>
            <a:ext cx="4176464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ES" sz="4000" u="none" cap="none" strike="noStrik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ANULAZIO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UKO</a:t>
            </a:r>
            <a:endParaRPr/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4">
            <a:alphaModFix/>
          </a:blip>
          <a:srcRect b="0" l="0" r="0" t="43843"/>
          <a:stretch/>
        </p:blipFill>
        <p:spPr>
          <a:xfrm>
            <a:off x="5724128" y="5589240"/>
            <a:ext cx="2852534" cy="46114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6876256" y="6093296"/>
            <a:ext cx="1728192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800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WWW.IARETXABALETA.COM</a:t>
            </a:r>
            <a:endParaRPr b="1" sz="80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693368" y="1772816"/>
            <a:ext cx="3836937" cy="3197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>
            <p:ph type="title"/>
          </p:nvPr>
        </p:nvSpPr>
        <p:spPr>
          <a:xfrm>
            <a:off x="923933" y="620688"/>
            <a:ext cx="8229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s-ES">
                <a:latin typeface="Verdana"/>
                <a:ea typeface="Verdana"/>
                <a:cs typeface="Verdana"/>
                <a:sym typeface="Verdana"/>
              </a:rPr>
              <a:t>MATRIKULA ANULAZIOA</a:t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98" name="Google Shape;98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1600" y="1700808"/>
            <a:ext cx="5400600" cy="5088102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"/>
          <p:cNvSpPr/>
          <p:nvPr/>
        </p:nvSpPr>
        <p:spPr>
          <a:xfrm>
            <a:off x="6804248" y="2636912"/>
            <a:ext cx="2160300" cy="864000"/>
          </a:xfrm>
          <a:prstGeom prst="wedgeEllipseCallout">
            <a:avLst>
              <a:gd fmla="val -86487" name="adj1"/>
              <a:gd fmla="val 46425" name="adj2"/>
            </a:avLst>
          </a:prstGeom>
          <a:noFill/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Non? Ikastetxeko idazkaritzan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/>
          <p:nvPr/>
        </p:nvSpPr>
        <p:spPr>
          <a:xfrm>
            <a:off x="6528400" y="3660700"/>
            <a:ext cx="2712000" cy="990600"/>
          </a:xfrm>
          <a:prstGeom prst="wedgeEllipseCallout">
            <a:avLst>
              <a:gd fmla="val -155691" name="adj1"/>
              <a:gd fmla="val 10263" name="adj2"/>
            </a:avLst>
          </a:prstGeom>
          <a:noFill/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Noiz? Ikastetxeko idazkaritza zabalik dago abenduaren 23 arte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/>
          <p:nvPr>
            <p:ph type="title"/>
          </p:nvPr>
        </p:nvSpPr>
        <p:spPr>
          <a:xfrm>
            <a:off x="971550" y="971920"/>
            <a:ext cx="7886700" cy="6156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s-ES"/>
              <a:t>MODULUARI UKO</a:t>
            </a:r>
            <a:endParaRPr/>
          </a:p>
        </p:txBody>
      </p:sp>
      <p:pic>
        <p:nvPicPr>
          <p:cNvPr id="106" name="Google Shape;10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7584" y="1772816"/>
            <a:ext cx="6552728" cy="2125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7612" y="3979912"/>
            <a:ext cx="6362700" cy="45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3"/>
          <p:cNvSpPr/>
          <p:nvPr/>
        </p:nvSpPr>
        <p:spPr>
          <a:xfrm>
            <a:off x="6623433" y="3940604"/>
            <a:ext cx="2160300" cy="864000"/>
          </a:xfrm>
          <a:prstGeom prst="wedgeEllipseCallout">
            <a:avLst>
              <a:gd fmla="val -179749" name="adj1"/>
              <a:gd fmla="val -192738" name="adj2"/>
            </a:avLst>
          </a:prstGeom>
          <a:noFill/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Non? Ikastetxeko idazkaritzan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3"/>
          <p:cNvSpPr txBox="1"/>
          <p:nvPr/>
        </p:nvSpPr>
        <p:spPr>
          <a:xfrm>
            <a:off x="1017612" y="4509120"/>
            <a:ext cx="6506716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EBALUAZIOA SAIOEN DATA 21-22: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AZKEN OHIKOA: otsailak 23a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AZKEN OHIKOA: ekainaren 4a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ES" sz="180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OHARRA: DUALEKOEN KASUAN DEIALDI BAKARRA DUTE EKAINEAN, BERAZ UKO DEIALDI HORI EGINGO LIOKETE</a:t>
            </a:r>
            <a:endParaRPr b="1" sz="1800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/>
          <p:nvPr>
            <p:ph type="title"/>
          </p:nvPr>
        </p:nvSpPr>
        <p:spPr>
          <a:xfrm>
            <a:off x="971550" y="971920"/>
            <a:ext cx="7886700" cy="6156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s-ES"/>
              <a:t>DEIALDIAK</a:t>
            </a:r>
            <a:endParaRPr/>
          </a:p>
        </p:txBody>
      </p:sp>
      <p:sp>
        <p:nvSpPr>
          <p:cNvPr id="115" name="Google Shape;115;p4"/>
          <p:cNvSpPr txBox="1"/>
          <p:nvPr>
            <p:ph idx="1" type="body"/>
          </p:nvPr>
        </p:nvSpPr>
        <p:spPr>
          <a:xfrm>
            <a:off x="100578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s-ES"/>
              <a:t>Modulu bat gainditzeko ikasleak 4 aukera ditu. LPa modulua salbuespena da. Hori gainditzeko 2  aukera bakarrik ditu. 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s-ES"/>
              <a:t>Modulu bat gehienez bi aldiz egin ahal da klaseetara  joanez.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s-ES"/>
              <a:t>4 deialdiak agortu ondoren modulua gainditzeko aukera bakarra LIBRETIK egitea da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s-ES"/>
              <a:t>Errepikatuko da gainditu gabe dituen moduluekin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ES" sz="180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OHARRA: DUALEKOEN KASUAN DEIALDI BAKARRA DUTE EKAINEAN, BERAZ UKO DEIALDI HORI EGINGO LIOKETE</a:t>
            </a:r>
            <a:endParaRPr b="1" sz="1800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/>
          <p:nvPr>
            <p:ph type="title"/>
          </p:nvPr>
        </p:nvSpPr>
        <p:spPr>
          <a:xfrm>
            <a:off x="971550" y="971920"/>
            <a:ext cx="7886700" cy="6156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s-ES"/>
              <a:t>BALIOZKOTZEA</a:t>
            </a:r>
            <a:endParaRPr/>
          </a:p>
        </p:txBody>
      </p:sp>
      <p:sp>
        <p:nvSpPr>
          <p:cNvPr id="121" name="Google Shape;121;p5"/>
          <p:cNvSpPr txBox="1"/>
          <p:nvPr>
            <p:ph idx="1" type="body"/>
          </p:nvPr>
        </p:nvSpPr>
        <p:spPr>
          <a:xfrm>
            <a:off x="100578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s-ES"/>
              <a:t>IRAILAREN 30-A BAINO LEHEN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s-ES" sz="2400">
                <a:latin typeface="Verdana"/>
                <a:ea typeface="Verdana"/>
                <a:cs typeface="Verdana"/>
                <a:sym typeface="Verdana"/>
              </a:rPr>
              <a:t>Eskaera hori ziurtatzen duten agiriak aurkeztu beharko ditu eskatzaileak.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s-ES"/>
              <a:t>Eskaera zuzendariari luzatuko zaio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ES" sz="180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OHARRA: DUALEKOEN KASUAN LP -AK BALIOZKOTUAK DITUZTE</a:t>
            </a:r>
            <a:endParaRPr b="1" sz="1800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2" name="Google Shape;122;p5"/>
          <p:cNvSpPr/>
          <p:nvPr/>
        </p:nvSpPr>
        <p:spPr>
          <a:xfrm>
            <a:off x="3635896" y="3789040"/>
            <a:ext cx="2592288" cy="557146"/>
          </a:xfrm>
          <a:prstGeom prst="wedgeEllipseCallout">
            <a:avLst>
              <a:gd fmla="val -61840" name="adj1"/>
              <a:gd fmla="val -129112" name="adj2"/>
            </a:avLst>
          </a:prstGeom>
          <a:noFill/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Non? Ikastetxeko idazkaritzan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"/>
          <p:cNvSpPr txBox="1"/>
          <p:nvPr>
            <p:ph type="title"/>
          </p:nvPr>
        </p:nvSpPr>
        <p:spPr>
          <a:xfrm>
            <a:off x="971550" y="971920"/>
            <a:ext cx="7886700" cy="6156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s-ES"/>
              <a:t>SALBUESPENA (LP)</a:t>
            </a:r>
            <a:endParaRPr/>
          </a:p>
        </p:txBody>
      </p:sp>
      <p:sp>
        <p:nvSpPr>
          <p:cNvPr id="128" name="Google Shape;128;p6"/>
          <p:cNvSpPr txBox="1"/>
          <p:nvPr>
            <p:ph idx="1" type="body"/>
          </p:nvPr>
        </p:nvSpPr>
        <p:spPr>
          <a:xfrm>
            <a:off x="100578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s-ES"/>
              <a:t>Lantokiko prestakuntzako aldiari hasiera eman baino 7 egun lehenago deklaratu beharko da.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rPr lang="es-ES"/>
              <a:t>Baldintzak: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Verdana"/>
              <a:buChar char="-"/>
            </a:pPr>
            <a:r>
              <a:rPr lang="es-ES"/>
              <a:t>1 urte minimo lanean.</a:t>
            </a:r>
            <a:endParaRPr/>
          </a:p>
          <a:p>
            <a:pPr indent="-17145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s-ES"/>
              <a:t>Eskaera zuzendariari luzatuko zaio</a:t>
            </a:r>
            <a:endParaRPr/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/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Verdana"/>
              <a:buNone/>
            </a:pPr>
            <a:r>
              <a:t/>
            </a:r>
            <a:endParaRPr/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Verdana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>
              <a:solidFill>
                <a:srgbClr val="98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ES" sz="1800">
                <a:solidFill>
                  <a:srgbClr val="980000"/>
                </a:solidFill>
                <a:latin typeface="Calibri"/>
                <a:ea typeface="Calibri"/>
                <a:cs typeface="Calibri"/>
                <a:sym typeface="Calibri"/>
              </a:rPr>
              <a:t>OHARRA: DUALEKOEN KASUAN LP -AK BALIOZKOTUAK DITUZTE</a:t>
            </a:r>
            <a:endParaRPr/>
          </a:p>
        </p:txBody>
      </p:sp>
      <p:sp>
        <p:nvSpPr>
          <p:cNvPr id="129" name="Google Shape;129;p6"/>
          <p:cNvSpPr/>
          <p:nvPr/>
        </p:nvSpPr>
        <p:spPr>
          <a:xfrm>
            <a:off x="3419872" y="4518579"/>
            <a:ext cx="2592288" cy="557146"/>
          </a:xfrm>
          <a:prstGeom prst="wedgeEllipseCallout">
            <a:avLst>
              <a:gd fmla="val -61840" name="adj1"/>
              <a:gd fmla="val -129112" name="adj2"/>
            </a:avLst>
          </a:prstGeom>
          <a:noFill/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Non? Ikastetxeko idazkaritzan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"/>
          <p:cNvSpPr txBox="1"/>
          <p:nvPr>
            <p:ph type="title"/>
          </p:nvPr>
        </p:nvSpPr>
        <p:spPr>
          <a:xfrm>
            <a:off x="971550" y="971920"/>
            <a:ext cx="7886700" cy="6156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s-ES"/>
              <a:t>PROMOZIOA</a:t>
            </a:r>
            <a:endParaRPr/>
          </a:p>
        </p:txBody>
      </p:sp>
      <p:graphicFrame>
        <p:nvGraphicFramePr>
          <p:cNvPr id="135" name="Google Shape;135;p7"/>
          <p:cNvGraphicFramePr/>
          <p:nvPr/>
        </p:nvGraphicFramePr>
        <p:xfrm>
          <a:off x="1006475" y="182562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{41DCAA62-C404-4037-A097-9E373772E90C}</a:tableStyleId>
              </a:tblPr>
              <a:tblGrid>
                <a:gridCol w="3943350"/>
                <a:gridCol w="39433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 u="none" cap="none" strike="noStrike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1 MAILA ☞ 2 MAILA</a:t>
                      </a:r>
                      <a:endParaRPr sz="18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8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2 MAILA ☞LP</a:t>
                      </a:r>
                      <a:endParaRPr sz="18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-457200" lvl="0" marL="4572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AutoNum type="arabicPeriod"/>
                      </a:pPr>
                      <a:r>
                        <a:rPr lang="es-ES" sz="18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Modulu guztiak gaindituta izatea.</a:t>
                      </a:r>
                      <a:endParaRPr/>
                    </a:p>
                    <a:p>
                      <a:pPr indent="-457200" lvl="0" marL="4572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AutoNum type="arabicPeriod"/>
                      </a:pPr>
                      <a:r>
                        <a:rPr lang="es-ES" sz="18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Modulu bat gainditu gabe , bere iraupena ez bada 300 ordu baino gehiagokoa.</a:t>
                      </a:r>
                      <a:endParaRPr/>
                    </a:p>
                    <a:p>
                      <a:pPr indent="-457200" lvl="0" marL="4572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AutoNum type="arabicPeriod"/>
                      </a:pPr>
                      <a:r>
                        <a:rPr lang="es-ES" sz="18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Bi modulu gainditu gabe, beraien iraupenen batura ez bada 300 ordu baino gehiagokoa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-342900" lvl="0" marL="342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AutoNum type="arabicPeriod"/>
                      </a:pPr>
                      <a:r>
                        <a:rPr lang="es-ES" sz="1800"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Zikloko beste modulu guztiak gaindituta edukitzea.</a:t>
                      </a:r>
                      <a:endParaRPr/>
                    </a:p>
                    <a:p>
                      <a:pPr indent="-342900" lvl="0" marL="4572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sz="1800">
                        <a:latin typeface="Verdana"/>
                        <a:ea typeface="Verdana"/>
                        <a:cs typeface="Verdana"/>
                        <a:sym typeface="Verdana"/>
                      </a:endParaRPr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"/>
          <p:cNvSpPr txBox="1"/>
          <p:nvPr>
            <p:ph type="title"/>
          </p:nvPr>
        </p:nvSpPr>
        <p:spPr>
          <a:xfrm>
            <a:off x="971550" y="971920"/>
            <a:ext cx="7886700" cy="6156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Verdana"/>
              <a:buNone/>
            </a:pPr>
            <a:r>
              <a:rPr lang="es-ES"/>
              <a:t>TITULUA</a:t>
            </a:r>
            <a:endParaRPr/>
          </a:p>
        </p:txBody>
      </p:sp>
      <p:sp>
        <p:nvSpPr>
          <p:cNvPr id="141" name="Google Shape;141;p8"/>
          <p:cNvSpPr txBox="1"/>
          <p:nvPr>
            <p:ph idx="1" type="body"/>
          </p:nvPr>
        </p:nvSpPr>
        <p:spPr>
          <a:xfrm>
            <a:off x="100578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71450" lvl="0" marL="1714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s-ES" sz="2000">
                <a:latin typeface="Verdana"/>
                <a:ea typeface="Verdana"/>
                <a:cs typeface="Verdana"/>
                <a:sym typeface="Verdana"/>
              </a:rPr>
              <a:t>Titulua lortzeko zikloko modulu guztiak gaindituta izan behar dira.</a:t>
            </a:r>
            <a:endParaRPr/>
          </a:p>
          <a:p>
            <a:pPr indent="-38100" lvl="0" marL="17145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215900"/>
            <a:ext cx="9144000" cy="64111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2017-05-09T10:49:24Z</dcterms:created>
  <dc:creator>Usuario de Microsoft Office</dc:creator>
</cp:coreProperties>
</file>