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12192000"/>
  <p:notesSz cx="6858000" cy="9144000"/>
  <p:embeddedFontLst>
    <p:embeddedFont>
      <p:font typeface="Helvetica Neue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4" roundtripDataSignature="AMtx7migOtLr894q+wiv5YehK66suSi5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bold.fntdata"/><Relationship Id="rId30" Type="http://schemas.openxmlformats.org/officeDocument/2006/relationships/font" Target="fonts/HelveticaNeue-regular.fntdata"/><Relationship Id="rId11" Type="http://schemas.openxmlformats.org/officeDocument/2006/relationships/slide" Target="slides/slide7.xml"/><Relationship Id="rId33" Type="http://schemas.openxmlformats.org/officeDocument/2006/relationships/font" Target="fonts/HelveticaNeue-boldItalic.fntdata"/><Relationship Id="rId10" Type="http://schemas.openxmlformats.org/officeDocument/2006/relationships/slide" Target="slides/slide6.xml"/><Relationship Id="rId32" Type="http://schemas.openxmlformats.org/officeDocument/2006/relationships/font" Target="fonts/HelveticaNeue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customschemas.google.com/relationships/presentationmetadata" Target="meta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c0f2300c4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6" name="Google Shape;86;gec0f2300c4_0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f604e36e8_0_1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6" name="Google Shape;206;gef604e36e8_0_1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c0f2300c4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9" name="Google Shape;219;gec0f2300c4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f604e36e8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3" name="Google Shape;233;gef604e36e8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f604e36e8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5" name="Google Shape;245;gef604e36e8_0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f604e36e8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1" name="Google Shape;261;gef604e36e8_0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ef604e36e8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5" name="Google Shape;275;gef604e36e8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ec0f2300c4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8" name="Google Shape;288;gec0f2300c4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ec0f2300c4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4" name="Google Shape;304;gec0f2300c4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c0f2300c4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9" name="Google Shape;319;gec0f2300c4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ec0f2300c4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35" name="Google Shape;335;gec0f2300c4_0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f604e36e8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7" name="Google Shape;97;gef604e36e8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ef604e36e8_0_1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1" name="Google Shape;351;gef604e36e8_0_1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ec0f2300c4_0_2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5" name="Google Shape;365;gec0f2300c4_0_2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ec0f2300c4_0_2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7" name="Google Shape;377;gec0f2300c4_0_2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ec0f2300c4_0_2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0" name="Google Shape;390;gec0f2300c4_0_2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ec0f2300c4_0_2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4" name="Google Shape;404;gec0f2300c4_0_2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8" name="Google Shape;41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f604e36e8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1" name="Google Shape;111;gef604e36e8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f604e36e8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3" name="Google Shape;123;gef604e36e8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0c15143d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8" name="Google Shape;138;gf0c15143d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c0f2300c4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1" name="Google Shape;151;gec0f2300c4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c0f2300c4_0_1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5" name="Google Shape;165;gec0f2300c4_0_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c0f2300c4_0_2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0" name="Google Shape;180;gec0f2300c4_0_2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f604e36e8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4" name="Google Shape;194;gef604e36e8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39.png"/><Relationship Id="rId6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4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39.png"/><Relationship Id="rId6" Type="http://schemas.openxmlformats.org/officeDocument/2006/relationships/image" Target="../media/image55.png"/><Relationship Id="rId7" Type="http://schemas.openxmlformats.org/officeDocument/2006/relationships/image" Target="../media/image5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39.png"/><Relationship Id="rId6" Type="http://schemas.openxmlformats.org/officeDocument/2006/relationships/image" Target="../media/image5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60.png"/><Relationship Id="rId6" Type="http://schemas.openxmlformats.org/officeDocument/2006/relationships/image" Target="../media/image59.png"/><Relationship Id="rId7" Type="http://schemas.openxmlformats.org/officeDocument/2006/relationships/image" Target="../media/image6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7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7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75.png"/><Relationship Id="rId6" Type="http://schemas.openxmlformats.org/officeDocument/2006/relationships/image" Target="../media/image74.png"/><Relationship Id="rId7" Type="http://schemas.openxmlformats.org/officeDocument/2006/relationships/image" Target="../media/image7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78.png"/><Relationship Id="rId6" Type="http://schemas.openxmlformats.org/officeDocument/2006/relationships/hyperlink" Target="https://www.youtube.com/watch?v=6MoYll7KZ1A" TargetMode="External"/><Relationship Id="rId7" Type="http://schemas.openxmlformats.org/officeDocument/2006/relationships/image" Target="../media/image8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7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86.png"/><Relationship Id="rId6" Type="http://schemas.openxmlformats.org/officeDocument/2006/relationships/image" Target="../media/image9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86.png"/><Relationship Id="rId6" Type="http://schemas.openxmlformats.org/officeDocument/2006/relationships/image" Target="../media/image9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7.png"/><Relationship Id="rId5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37.png"/><Relationship Id="rId5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c0f2300c4_0_16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 sz="4800"/>
              <a:t>UD1 Aireztapena eta berokuntza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8461"/>
              <a:buFont typeface="Calibri"/>
              <a:buNone/>
            </a:pPr>
            <a:r>
              <a:rPr i="1" lang="es-ES" sz="3466">
                <a:solidFill>
                  <a:srgbClr val="CCCCCC"/>
                </a:solidFill>
              </a:rPr>
              <a:t>(Ventilación y calefacción)</a:t>
            </a:r>
            <a:endParaRPr i="1" sz="3466">
              <a:solidFill>
                <a:srgbClr val="CCCCC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89" name="Google Shape;89;gec0f2300c4_0_169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0" name="Google Shape;90;gec0f2300c4_0_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ec0f2300c4_0_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ec0f2300c4_0_16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93" name="Google Shape;93;gec0f2300c4_0_169"/>
          <p:cNvSpPr txBox="1"/>
          <p:nvPr/>
        </p:nvSpPr>
        <p:spPr>
          <a:xfrm>
            <a:off x="1009200" y="1774175"/>
            <a:ext cx="10344600" cy="6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687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650"/>
              <a:buFont typeface="Helvetica Neue"/>
              <a:buAutoNum type="arabicPeriod"/>
            </a:pPr>
            <a:r>
              <a:rPr b="0" i="0" lang="es-ES" sz="265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AIREZTAPENA (ventilación)</a:t>
            </a:r>
            <a:endParaRPr b="0" i="0" sz="2650" u="none" cap="none" strike="noStrike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687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650"/>
              <a:buFont typeface="Helvetica Neue"/>
              <a:buAutoNum type="arabicPeriod"/>
            </a:pPr>
            <a:r>
              <a:rPr b="0" i="0" lang="es-ES" sz="265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BEROKUNTZA (calefacción)</a:t>
            </a:r>
            <a:endParaRPr b="0" i="0" sz="2650" u="none" cap="none" strike="noStrike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687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650"/>
              <a:buFont typeface="Helvetica Neue"/>
              <a:buAutoNum type="arabicPeriod"/>
            </a:pPr>
            <a:r>
              <a:rPr b="0" i="0" lang="es-ES" sz="265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AIRE-GIROGAILU BLOKEA (bloque climatizador)</a:t>
            </a:r>
            <a:endParaRPr b="0" i="0" sz="2650" u="none" cap="none" strike="noStrike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687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650"/>
              <a:buFont typeface="Helvetica Neue"/>
              <a:buAutoNum type="arabicPeriod"/>
            </a:pPr>
            <a:r>
              <a:rPr b="0" i="0" lang="es-ES" sz="265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AGINTE-PANELA (panel de mandos)</a:t>
            </a:r>
            <a:endParaRPr b="0" i="0" sz="2650" u="none" cap="none" strike="noStrike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687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650"/>
              <a:buFont typeface="Helvetica Neue"/>
              <a:buAutoNum type="arabicPeriod"/>
            </a:pPr>
            <a:r>
              <a:rPr b="0" i="0" lang="es-ES" sz="265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MATXURAK, EGIAZTAPENAK ETA KONPONKETAK (averías, comprobaciones y reparaciones)</a:t>
            </a:r>
            <a:endParaRPr b="0" i="0" sz="2650" u="none" cap="none" strike="noStrike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gec0f2300c4_0_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ef604e36e8_0_1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 sz="4800"/>
              <a:t>3.Aire-girogailu blokea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209" name="Google Shape;209;gef604e36e8_0_116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10" name="Google Shape;210;gef604e36e8_0_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ef604e36e8_0_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ef604e36e8_0_1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13" name="Google Shape;213;gef604e36e8_0_116"/>
          <p:cNvSpPr txBox="1"/>
          <p:nvPr/>
        </p:nvSpPr>
        <p:spPr>
          <a:xfrm>
            <a:off x="751875" y="1212700"/>
            <a:ext cx="10344600" cy="56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Aire-girogailu blokeak barruan bi pasabide hodi dauzka: 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9999" lvl="0" marL="2699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Kanpoko airea bere </a:t>
            </a:r>
            <a:r>
              <a:rPr b="1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tenperatura</a:t>
            </a: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aldatu gabe</a:t>
            </a: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igarotzen uzten duena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9999" lvl="0" marL="2699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Airea berokuntza </a:t>
            </a:r>
            <a:r>
              <a:rPr b="1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erradiadoretik</a:t>
            </a: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 arazten duena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ef604e36e8_0_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ef604e36e8_0_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66725" y="2410945"/>
            <a:ext cx="6220500" cy="400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ef604e36e8_0_1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62122" y="564975"/>
            <a:ext cx="2529875" cy="22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c0f2300c4_0_2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22" name="Google Shape;222;gec0f2300c4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ec0f2300c4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ec0f2300c4_0_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25" name="Google Shape;225;gec0f2300c4_0_2"/>
          <p:cNvSpPr txBox="1"/>
          <p:nvPr/>
        </p:nvSpPr>
        <p:spPr>
          <a:xfrm>
            <a:off x="923700" y="1806800"/>
            <a:ext cx="10344600" cy="6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Aire-girogailu blokeak ataka ezberdinak dauzka: 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s-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i="0" lang="es-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Birzirkulazio-ataka</a:t>
            </a:r>
            <a:r>
              <a:rPr b="0" i="0" lang="es-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(trampilla de recirculación)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s-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s-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i="0" lang="es-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Nahasketa-ataka</a:t>
            </a:r>
            <a:r>
              <a:rPr b="0" i="0" lang="es-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(trampilla de mezcla)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s-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-Berokuntzarako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s-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s-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Banaketa-atakak</a:t>
            </a:r>
            <a:r>
              <a:rPr b="0" i="0" lang="es-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(trampillas de reparto)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s-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-Airea nora bideratu: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s-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Haizetara/parabrisas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s-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Oinetara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s-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Salpikaderora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ec0f2300c4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ec0f2300c4_0_2"/>
          <p:cNvSpPr txBox="1"/>
          <p:nvPr/>
        </p:nvSpPr>
        <p:spPr>
          <a:xfrm>
            <a:off x="838200" y="1251325"/>
            <a:ext cx="62205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Atakak/tranpillak</a:t>
            </a:r>
            <a:endParaRPr b="1" i="0" sz="24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gec0f2300c4_0_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6200" y="2706670"/>
            <a:ext cx="6220500" cy="400198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9" name="Google Shape;229;gec0f2300c4_0_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81180" y="1971675"/>
            <a:ext cx="1302621" cy="6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ec0f2300c4_0_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 sz="4800"/>
              <a:t>3.Aire-girogailu blokea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f604e36e8_0_60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36" name="Google Shape;236;gef604e36e8_0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ef604e36e8_0_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ef604e36e8_0_6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39" name="Google Shape;239;gef604e36e8_0_60"/>
          <p:cNvSpPr txBox="1"/>
          <p:nvPr/>
        </p:nvSpPr>
        <p:spPr>
          <a:xfrm>
            <a:off x="751875" y="1657325"/>
            <a:ext cx="10344600" cy="53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spAutoFit/>
          </a:bodyPr>
          <a:lstStyle/>
          <a:p>
            <a:pPr indent="-39370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Gaur egun, </a:t>
            </a:r>
            <a:r>
              <a:rPr b="1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nahasketa-atakaren</a:t>
            </a: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(trampilla de mezcla) bitartez airearen igarotzea kontrolatzen da eta  ez da berokuntza-erradiadoretik pasatzen den uraren igarotzea kontrolatzen, berokuntza-erradiadoretik urak etengabe zirkulatzen duelarik.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Berokuntza-erradiadorea aluminiozkoa 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198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edo kobrezkoa da. 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198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Berokuntza-erradiadorea hozteko 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zirkuituaren erradiorearen oso antzekoa 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baina txikiagoa.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gef604e36e8_0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ef604e36e8_0_60"/>
          <p:cNvPicPr preferRelativeResize="0"/>
          <p:nvPr/>
        </p:nvPicPr>
        <p:blipFill rotWithShape="1">
          <a:blip r:embed="rId5">
            <a:alphaModFix/>
          </a:blip>
          <a:srcRect b="0" l="2152" r="0" t="0"/>
          <a:stretch/>
        </p:blipFill>
        <p:spPr>
          <a:xfrm>
            <a:off x="7403900" y="2938400"/>
            <a:ext cx="4834550" cy="338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ef604e36e8_0_60"/>
          <p:cNvSpPr txBox="1"/>
          <p:nvPr>
            <p:ph type="title"/>
          </p:nvPr>
        </p:nvSpPr>
        <p:spPr>
          <a:xfrm>
            <a:off x="9906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 sz="4800"/>
              <a:t>3.Aire-girogailu blokea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f604e36e8_0_15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248" name="Google Shape;248;gef604e36e8_0_152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49" name="Google Shape;249;gef604e36e8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ef604e36e8_0_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ef604e36e8_0_15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52" name="Google Shape;252;gef604e36e8_0_152"/>
          <p:cNvSpPr txBox="1"/>
          <p:nvPr/>
        </p:nvSpPr>
        <p:spPr>
          <a:xfrm>
            <a:off x="751875" y="1212700"/>
            <a:ext cx="10729800" cy="52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b="0" i="0" lang="es-E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Haizegailuetako plastikozko turbinek </a:t>
            </a:r>
            <a:r>
              <a:rPr b="1" i="0" lang="es-E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motor elektriko</a:t>
            </a:r>
            <a:r>
              <a:rPr b="0" i="0" lang="es-E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baten bidez biratzen dute.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s-E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Motor elektrikoak biratzeko </a:t>
            </a:r>
            <a:r>
              <a:rPr b="1" i="0" lang="es-E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abiadura desberdinak</a:t>
            </a:r>
            <a:r>
              <a:rPr b="0" i="0" lang="es-E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ditu bidaiarien erosotasunerako. Motorraren abiadura erregulatzeko, kommutadorearen eta motorraren artean </a:t>
            </a:r>
            <a:r>
              <a:rPr b="1" i="0" lang="es-E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erresistentzia-kaxa bat edo erreostato </a:t>
            </a:r>
            <a:r>
              <a:rPr b="0" i="0" lang="es-E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 tartekatzen da. 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b="0" i="0" lang="es-E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Korronteak, motorrera iritsi aurretik, zenbat eta 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erresistentzia gehiago zeharkatu, turbinaren abiadura orduan 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eta txikiagoa izango da.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3" name="Google Shape;253;gef604e36e8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ef604e36e8_0_152"/>
          <p:cNvSpPr txBox="1"/>
          <p:nvPr/>
        </p:nvSpPr>
        <p:spPr>
          <a:xfrm>
            <a:off x="751875" y="919700"/>
            <a:ext cx="62205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Haizegailua/ ventilador</a:t>
            </a:r>
            <a:endParaRPr b="1" i="0" sz="24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gef604e36e8_0_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9425" y="194653"/>
            <a:ext cx="2743199" cy="1764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ef604e36e8_0_1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79500" y="251838"/>
            <a:ext cx="2064375" cy="155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ef604e36e8_0_152"/>
          <p:cNvPicPr preferRelativeResize="0"/>
          <p:nvPr/>
        </p:nvPicPr>
        <p:blipFill rotWithShape="1">
          <a:blip r:embed="rId7">
            <a:alphaModFix/>
          </a:blip>
          <a:srcRect b="0" l="0" r="0" t="5213"/>
          <a:stretch/>
        </p:blipFill>
        <p:spPr>
          <a:xfrm>
            <a:off x="8306925" y="3325475"/>
            <a:ext cx="3614250" cy="339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ef604e36e8_0_152"/>
          <p:cNvSpPr txBox="1"/>
          <p:nvPr>
            <p:ph type="title"/>
          </p:nvPr>
        </p:nvSpPr>
        <p:spPr>
          <a:xfrm>
            <a:off x="9906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 sz="4800"/>
              <a:t>3.Aire-girogailu blokea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f604e36e8_0_1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 sz="4800"/>
              <a:t>3.Aire-girogailu blokea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264" name="Google Shape;264;gef604e36e8_0_136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65" name="Google Shape;265;gef604e36e8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ef604e36e8_0_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ef604e36e8_0_1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68" name="Google Shape;268;gef604e36e8_0_136"/>
          <p:cNvSpPr txBox="1"/>
          <p:nvPr/>
        </p:nvSpPr>
        <p:spPr>
          <a:xfrm>
            <a:off x="751875" y="1212700"/>
            <a:ext cx="10344600" cy="6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1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es-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Airea bidaiari-lekura ibilgailuaren martxa bidez (ibilgailuak gutxieneko abiadura behar du) edo haizagailu/ventilador baten bitartez sar daite.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1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es-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Haizagailu hori, gehienetan, blokearen sarreran egoten da berokuntza erradiadorea baino lehen (</a:t>
            </a:r>
            <a:r>
              <a:rPr b="1" i="0" lang="es-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haizagailu eragilea</a:t>
            </a:r>
            <a:r>
              <a:rPr b="0" i="0" lang="es-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/soplador)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1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es-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Haizagailua blokearen bukaeran ere egon daiteke, 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aginte-mahaitik hurbil </a:t>
            </a:r>
            <a:r>
              <a:rPr b="1" i="0" lang="es-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(haizagailu xurgatzailea</a:t>
            </a:r>
            <a:r>
              <a:rPr b="0" i="0" lang="es-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/aspirador)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gef604e36e8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ef604e36e8_0_136"/>
          <p:cNvSpPr txBox="1"/>
          <p:nvPr/>
        </p:nvSpPr>
        <p:spPr>
          <a:xfrm>
            <a:off x="751875" y="919700"/>
            <a:ext cx="62205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Haizegailua/ ventilador</a:t>
            </a:r>
            <a:endParaRPr b="1" i="0" sz="24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gef604e36e8_0_1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41975" y="53651"/>
            <a:ext cx="4594075" cy="29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ef604e36e8_0_1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62575" y="4685450"/>
            <a:ext cx="1763044" cy="13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ef604e36e8_0_7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 sz="4800"/>
              <a:t>4.Aginte-panela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278" name="Google Shape;278;gef604e36e8_0_73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79" name="Google Shape;279;gef604e36e8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ef604e36e8_0_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ef604e36e8_0_7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82" name="Google Shape;282;gef604e36e8_0_73"/>
          <p:cNvSpPr txBox="1"/>
          <p:nvPr/>
        </p:nvSpPr>
        <p:spPr>
          <a:xfrm>
            <a:off x="751875" y="1657325"/>
            <a:ext cx="10344600" cy="6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Altzairuzko kableei lotutako palanka lerrakorrak edo aginte birakariak dira, eta horiek, aldi berean, nahasketa- eta banaketa-atakei lotuta daude.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Hauez guztiez osatzen da: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0000" marR="317500" rtl="0" algn="just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E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-Tenperatura-agintea, </a:t>
            </a:r>
            <a:r>
              <a:rPr b="0" i="0" lang="es-E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nahasketa- atakara konektatuta dago.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0000" marR="3175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E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-Haizagailuaren kommutadorea; </a:t>
            </a:r>
            <a:r>
              <a:rPr b="0" i="0" lang="es-E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horri esker, turbina konektatzen da dagozkion abiaduretan.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0000" marR="3175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E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-Banaketa-agintea, </a:t>
            </a:r>
            <a:r>
              <a:rPr b="0" i="0" lang="es-E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geziak edo ikonoak ditu, eta banaketa-ataketara konektatuta dago.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0000" marR="3175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E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Horri esker, airea goialdeko, erdialdeko edo behealdeko irteeretatik banatzen da,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0000" marR="3175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E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 ibilgailu batzuetan bi irteera horien arteko banaketa ahalbidetzen du.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0000" marR="3175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E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-Birzirkulatze-agintea; </a:t>
            </a:r>
            <a:r>
              <a:rPr b="0" i="0" lang="es-ES" sz="17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botoia sakatzean, ez da kanpoko airea sartzen utziko eta aurretik sartutako  airea berriro erabiliko da. Hautsa eta/edo usain txarrak ez sartzeko.  </a:t>
            </a:r>
            <a:endParaRPr b="0" i="0" sz="1700" u="none" cap="none" strike="noStrike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317500" rtl="0" algn="just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ef604e36e8_0_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4788" y="143925"/>
            <a:ext cx="4314825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ef604e36e8_0_73"/>
          <p:cNvPicPr preferRelativeResize="0"/>
          <p:nvPr/>
        </p:nvPicPr>
        <p:blipFill rotWithShape="1">
          <a:blip r:embed="rId6">
            <a:alphaModFix/>
          </a:blip>
          <a:srcRect b="38955" l="0" r="0" t="14920"/>
          <a:stretch/>
        </p:blipFill>
        <p:spPr>
          <a:xfrm>
            <a:off x="8822800" y="6007700"/>
            <a:ext cx="2682801" cy="86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ef604e36e8_0_7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83038" y="998525"/>
            <a:ext cx="1918436" cy="13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ec0f2300c4_0_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 sz="4800"/>
              <a:t>4.Aginte-panela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291" name="Google Shape;291;gec0f2300c4_0_15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92" name="Google Shape;292;gec0f2300c4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ec0f2300c4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ec0f2300c4_0_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95" name="Google Shape;295;gec0f2300c4_0_15"/>
          <p:cNvSpPr txBox="1"/>
          <p:nvPr/>
        </p:nvSpPr>
        <p:spPr>
          <a:xfrm>
            <a:off x="751875" y="1657325"/>
            <a:ext cx="10344600" cy="24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ec0f2300c4_0_15"/>
          <p:cNvSpPr txBox="1"/>
          <p:nvPr/>
        </p:nvSpPr>
        <p:spPr>
          <a:xfrm>
            <a:off x="1590075" y="998525"/>
            <a:ext cx="62205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Aginteen doikuntza: reglaje</a:t>
            </a:r>
            <a:endParaRPr b="1" i="0" sz="24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gec0f2300c4_0_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55877" y="1827363"/>
            <a:ext cx="7029551" cy="439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ec0f2300c4_0_15"/>
          <p:cNvSpPr txBox="1"/>
          <p:nvPr/>
        </p:nvSpPr>
        <p:spPr>
          <a:xfrm>
            <a:off x="374550" y="3797100"/>
            <a:ext cx="1446600" cy="7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E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Tenperatura agintea</a:t>
            </a:r>
            <a:r>
              <a:rPr b="0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ec0f2300c4_0_15"/>
          <p:cNvSpPr txBox="1"/>
          <p:nvPr/>
        </p:nvSpPr>
        <p:spPr>
          <a:xfrm>
            <a:off x="8418150" y="4072325"/>
            <a:ext cx="1446600" cy="7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E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Banaketa agintea</a:t>
            </a:r>
            <a:r>
              <a:rPr b="0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ec0f2300c4_0_15"/>
          <p:cNvSpPr txBox="1"/>
          <p:nvPr/>
        </p:nvSpPr>
        <p:spPr>
          <a:xfrm>
            <a:off x="5806675" y="5722900"/>
            <a:ext cx="2316900" cy="7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E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Haizegailuaren konmutadorea</a:t>
            </a:r>
            <a:r>
              <a:rPr b="0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ec0f2300c4_0_15"/>
          <p:cNvSpPr txBox="1"/>
          <p:nvPr>
            <p:ph idx="1" type="body"/>
          </p:nvPr>
        </p:nvSpPr>
        <p:spPr>
          <a:xfrm>
            <a:off x="990600" y="17309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ec0f2300c4_0_4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 sz="4800"/>
              <a:t>4.Aginte-panela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307" name="Google Shape;307;gec0f2300c4_0_46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08" name="Google Shape;308;gec0f2300c4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ec0f2300c4_0_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ec0f2300c4_0_4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11" name="Google Shape;311;gec0f2300c4_0_46"/>
          <p:cNvSpPr txBox="1"/>
          <p:nvPr/>
        </p:nvSpPr>
        <p:spPr>
          <a:xfrm>
            <a:off x="751875" y="1657325"/>
            <a:ext cx="10344600" cy="24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ec0f2300c4_0_46"/>
          <p:cNvSpPr txBox="1"/>
          <p:nvPr/>
        </p:nvSpPr>
        <p:spPr>
          <a:xfrm>
            <a:off x="1437675" y="998525"/>
            <a:ext cx="62205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Aginteen doikuntza (reglaje)</a:t>
            </a:r>
            <a:endParaRPr b="1" i="0" sz="24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ec0f2300c4_0_46"/>
          <p:cNvSpPr txBox="1"/>
          <p:nvPr/>
        </p:nvSpPr>
        <p:spPr>
          <a:xfrm>
            <a:off x="450750" y="4072325"/>
            <a:ext cx="1719000" cy="96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E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Tenperatura aukeratu eta erregulatzeko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gec0f2300c4_0_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55863" y="1874800"/>
            <a:ext cx="6410325" cy="38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ec0f2300c4_0_46"/>
          <p:cNvSpPr txBox="1"/>
          <p:nvPr/>
        </p:nvSpPr>
        <p:spPr>
          <a:xfrm>
            <a:off x="4765725" y="2620650"/>
            <a:ext cx="2316900" cy="7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E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Zenbat aire datorkigun erregulatzeko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ec0f2300c4_0_46"/>
          <p:cNvSpPr txBox="1"/>
          <p:nvPr/>
        </p:nvSpPr>
        <p:spPr>
          <a:xfrm>
            <a:off x="7601900" y="4805925"/>
            <a:ext cx="2482200" cy="96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E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Airearen banaketa: oinetara, gorputzera, kristalera, etab.</a:t>
            </a:r>
            <a:r>
              <a:rPr b="0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ec0f2300c4_0_6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 sz="4800"/>
              <a:t>4.Aginte-panela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322" name="Google Shape;322;gec0f2300c4_0_64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23" name="Google Shape;323;gec0f2300c4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ec0f2300c4_0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ec0f2300c4_0_6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26" name="Google Shape;326;gec0f2300c4_0_64"/>
          <p:cNvSpPr txBox="1"/>
          <p:nvPr/>
        </p:nvSpPr>
        <p:spPr>
          <a:xfrm>
            <a:off x="751875" y="1657325"/>
            <a:ext cx="10344600" cy="24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ec0f2300c4_0_64"/>
          <p:cNvSpPr txBox="1"/>
          <p:nvPr/>
        </p:nvSpPr>
        <p:spPr>
          <a:xfrm>
            <a:off x="751875" y="998525"/>
            <a:ext cx="956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 Aginte panela eta ataken arteko konexioa kable bidez</a:t>
            </a:r>
            <a:endParaRPr b="1" i="0" sz="24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gec0f2300c4_0_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3225" y="4294325"/>
            <a:ext cx="6524749" cy="24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ec0f2300c4_0_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1658" y="3896524"/>
            <a:ext cx="3981079" cy="282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ec0f2300c4_0_64"/>
          <p:cNvSpPr txBox="1"/>
          <p:nvPr/>
        </p:nvSpPr>
        <p:spPr>
          <a:xfrm>
            <a:off x="731100" y="1578500"/>
            <a:ext cx="10729800" cy="3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b="0" i="0" lang="es-E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Kableak doitu egiten dira aginteen ibilbidea ataken irekierarekin eta itxierarekin bat etortzeko.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1" name="Google Shape;331;gec0f2300c4_0_6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93895" y="2862275"/>
            <a:ext cx="2426355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ec0f2300c4_0_64"/>
          <p:cNvSpPr txBox="1"/>
          <p:nvPr/>
        </p:nvSpPr>
        <p:spPr>
          <a:xfrm>
            <a:off x="685800" y="1447800"/>
            <a:ext cx="7723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s-ES" sz="3200" u="none" cap="none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(Reglaje de los cables de los mandos)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ec0f2300c4_0_1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 sz="4800"/>
              <a:t>4.Aginte-panela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338" name="Google Shape;338;gec0f2300c4_0_121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39" name="Google Shape;339;gec0f2300c4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ec0f2300c4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ec0f2300c4_0_1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42" name="Google Shape;342;gec0f2300c4_0_121"/>
          <p:cNvSpPr txBox="1"/>
          <p:nvPr/>
        </p:nvSpPr>
        <p:spPr>
          <a:xfrm>
            <a:off x="751875" y="1657325"/>
            <a:ext cx="10344600" cy="24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ec0f2300c4_0_121"/>
          <p:cNvSpPr txBox="1"/>
          <p:nvPr/>
        </p:nvSpPr>
        <p:spPr>
          <a:xfrm>
            <a:off x="751875" y="998525"/>
            <a:ext cx="956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       Aginteen doikuntza </a:t>
            </a:r>
            <a:endParaRPr b="1" i="0" sz="24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ec0f2300c4_0_121"/>
          <p:cNvSpPr txBox="1"/>
          <p:nvPr/>
        </p:nvSpPr>
        <p:spPr>
          <a:xfrm>
            <a:off x="490800" y="1578500"/>
            <a:ext cx="67029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s-ES" sz="3200" u="none" cap="none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(Reglaje de los mandos)</a:t>
            </a:r>
            <a:endParaRPr b="0" i="1" sz="3200" u="none" cap="none" strike="noStrike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ec0f2300c4_0_121"/>
          <p:cNvSpPr txBox="1"/>
          <p:nvPr/>
        </p:nvSpPr>
        <p:spPr>
          <a:xfrm>
            <a:off x="624000" y="2180075"/>
            <a:ext cx="10729800" cy="25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b="0" i="0" lang="es-E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Denborak aurrera egin ahala, kableak gogortu eta zurrundu egiten direnez, matxurak eragiten dituzte. Horregatik, gaur egun kable, horien ordez </a:t>
            </a:r>
            <a:r>
              <a:rPr b="1" i="0" lang="es-E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hustuketa-birikak</a:t>
            </a:r>
            <a:r>
              <a:rPr b="0" i="0" lang="es-E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(pulmones de vacío) edo/eta </a:t>
            </a:r>
            <a:r>
              <a:rPr b="1" i="0" lang="es-E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serbomotorrak </a:t>
            </a:r>
            <a:r>
              <a:rPr b="0" i="0" lang="es-E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jartzen dira.</a:t>
            </a:r>
            <a:r>
              <a:rPr b="0" i="0" lang="es-E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6" name="Google Shape;346;gec0f2300c4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1875" y="4163700"/>
            <a:ext cx="327660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ec0f2300c4_0_121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64950" y="3793600"/>
            <a:ext cx="2583825" cy="27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ec0f2300c4_0_121"/>
          <p:cNvSpPr txBox="1"/>
          <p:nvPr/>
        </p:nvSpPr>
        <p:spPr>
          <a:xfrm>
            <a:off x="7193700" y="6165850"/>
            <a:ext cx="4920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s-ES" sz="1700" u="none" cap="none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https://www.youtube.com/watch?v=6MoYll7KZ1A</a:t>
            </a:r>
            <a:endParaRPr b="0" i="0" sz="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f604e36e8_0_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s-ES" sz="4800"/>
              <a:t>Aireztapena 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100" name="Google Shape;100;gef604e36e8_0_30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1" name="Google Shape;101;gef604e36e8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ef604e36e8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ef604e36e8_0_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04" name="Google Shape;104;gef604e36e8_0_30"/>
          <p:cNvSpPr txBox="1"/>
          <p:nvPr/>
        </p:nvSpPr>
        <p:spPr>
          <a:xfrm>
            <a:off x="751875" y="1657325"/>
            <a:ext cx="10344600" cy="3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0000" lvl="0" marL="360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Ibilgailuaren barruko airea etengabe berritu behar da giro atsegina izan eta arnasa hartzeko behar adina oxigeno bermatzeko.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6650" lvl="0" marL="360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0000" lvl="0" marL="360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Karrozeriak kanpoko airea sartzeko eta ateratzeko moduan daude diseinatuta. Aldiz, ura erraz ez sartzeko daude diseinatuta.</a:t>
            </a:r>
            <a:endParaRPr b="0" i="0" sz="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gef604e36e8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ef604e36e8_0_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53487" y="3682500"/>
            <a:ext cx="3277475" cy="30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ef604e36e8_0_30"/>
          <p:cNvSpPr txBox="1"/>
          <p:nvPr/>
        </p:nvSpPr>
        <p:spPr>
          <a:xfrm>
            <a:off x="751875" y="998525"/>
            <a:ext cx="62205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Airearen banaketa ibilgailu barruan </a:t>
            </a:r>
            <a:endParaRPr b="1" i="0" sz="24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gef604e36e8_0_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72400" y="4110309"/>
            <a:ext cx="3511999" cy="236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ef604e36e8_0_17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 sz="4800"/>
              <a:t>5.Matxurak, egiaztapenak eta konponketak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354" name="Google Shape;354;gef604e36e8_0_172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55" name="Google Shape;355;gef604e36e8_0_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ef604e36e8_0_1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ef604e36e8_0_17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58" name="Google Shape;358;gef604e36e8_0_172"/>
          <p:cNvSpPr txBox="1"/>
          <p:nvPr/>
        </p:nvSpPr>
        <p:spPr>
          <a:xfrm>
            <a:off x="751875" y="1206850"/>
            <a:ext cx="10344600" cy="56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i="0" lang="es-ES" sz="3000" u="none" cap="none" strike="noStrike">
                <a:solidFill>
                  <a:srgbClr val="FF9F12"/>
                </a:solidFill>
                <a:latin typeface="Arial"/>
                <a:ea typeface="Arial"/>
                <a:cs typeface="Arial"/>
                <a:sym typeface="Arial"/>
              </a:rPr>
              <a:t>Berokuntzarik ez dago</a:t>
            </a:r>
            <a:endParaRPr b="1" i="0" sz="3000" u="none" cap="none" strike="noStrike">
              <a:solidFill>
                <a:srgbClr val="FF9F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317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Egiaztatu nahasketa-ataka erabat irekita dagoen. Erabat irekita ez badago, aginte-kablea behar bezala egokitu.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Zirkuituak purgadoreak baditu, ondo purgatuta daudela egiazta.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Termostatoaren funtzionamendua egiaztatu.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Berokuntza-erradiadorea egiaztatu (baliteke zikin egotea).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317500" rtl="0" algn="just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gef604e36e8_0_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ef604e36e8_0_172"/>
          <p:cNvSpPr txBox="1"/>
          <p:nvPr/>
        </p:nvSpPr>
        <p:spPr>
          <a:xfrm>
            <a:off x="5549700" y="1307000"/>
            <a:ext cx="5307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s-ES" sz="3200" u="none" cap="none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(Insuficiencia de calefacción)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ef604e36e8_0_172"/>
          <p:cNvSpPr txBox="1"/>
          <p:nvPr/>
        </p:nvSpPr>
        <p:spPr>
          <a:xfrm>
            <a:off x="936300" y="4635650"/>
            <a:ext cx="11843400" cy="17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-ES" sz="3000" u="none" cap="none" strike="noStrike">
                <a:solidFill>
                  <a:srgbClr val="FF9F12"/>
                </a:solidFill>
                <a:latin typeface="Arial"/>
                <a:ea typeface="Arial"/>
                <a:cs typeface="Arial"/>
                <a:sym typeface="Arial"/>
              </a:rPr>
              <a:t>Etengabe berotzen du</a:t>
            </a:r>
            <a:endParaRPr b="1" i="0" sz="3000" u="none" cap="none" strike="noStrike">
              <a:solidFill>
                <a:srgbClr val="FF9F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317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Nahasketa-atakaren doikuntza egiaztatu. Erabat ireki eta itxi behar dute.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317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Aire-girogailu blokean berokuntza-erradiadorearen hermetikotasuna egiaztatu.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ef604e36e8_0_172"/>
          <p:cNvSpPr txBox="1"/>
          <p:nvPr/>
        </p:nvSpPr>
        <p:spPr>
          <a:xfrm>
            <a:off x="5154475" y="4601700"/>
            <a:ext cx="5307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s-ES" sz="3200" u="none" cap="none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(Calefacción permanente)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ec0f2300c4_0_2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 sz="4800"/>
              <a:t>5.Matxurak, egiaztapenak eta konponketak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368" name="Google Shape;368;gec0f2300c4_0_219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69" name="Google Shape;369;gec0f2300c4_0_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gec0f2300c4_0_2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gec0f2300c4_0_2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72" name="Google Shape;372;gec0f2300c4_0_219"/>
          <p:cNvSpPr txBox="1"/>
          <p:nvPr/>
        </p:nvSpPr>
        <p:spPr>
          <a:xfrm>
            <a:off x="751875" y="1657325"/>
            <a:ext cx="11181900" cy="6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i="0" lang="es-ES" sz="3000" u="none" cap="none" strike="noStrike">
                <a:solidFill>
                  <a:srgbClr val="FF9F12"/>
                </a:solidFill>
                <a:latin typeface="Arial"/>
                <a:ea typeface="Arial"/>
                <a:cs typeface="Arial"/>
                <a:sym typeface="Arial"/>
              </a:rPr>
              <a:t>Aireztapena ez da behar adinakoa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b="0" i="0" lang="es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Bidaiari-lekuko filtroaren egoera egiaztatu, iragazki hori instalatuta badauka.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5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t/>
            </a:r>
            <a:endParaRPr b="0" i="0" sz="2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31623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b="0" i="0" lang="es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Aire-girogailu blokearen atakak normaltasunez dabiltzala egiaztatu, eta, normal ez badabiltza, aginte-kableak behar bezala egokitu.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t/>
            </a:r>
            <a:endParaRPr b="0" i="0" sz="2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b="0" i="0" lang="es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Irtenguneetatik airea behar bezala banatzen dela egiaztatu.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s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Haizagailu eragilea ondo dabilela</a:t>
            </a:r>
            <a:r>
              <a:rPr b="0" i="0" lang="es-E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egiaztatu.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17500" rtl="0" algn="just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gec0f2300c4_0_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ec0f2300c4_0_219"/>
          <p:cNvSpPr txBox="1"/>
          <p:nvPr/>
        </p:nvSpPr>
        <p:spPr>
          <a:xfrm>
            <a:off x="7569625" y="1690825"/>
            <a:ext cx="5307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s-ES" sz="3200" u="none" cap="none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(Ventilación insuficiente)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ec0f2300c4_0_2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 sz="4800"/>
              <a:t>5.Matxurak, egiaztapenak eta konponketak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380" name="Google Shape;380;gec0f2300c4_0_230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81" name="Google Shape;381;gec0f2300c4_0_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ec0f2300c4_0_2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ec0f2300c4_0_2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84" name="Google Shape;384;gec0f2300c4_0_230"/>
          <p:cNvSpPr txBox="1"/>
          <p:nvPr/>
        </p:nvSpPr>
        <p:spPr>
          <a:xfrm>
            <a:off x="751875" y="1657325"/>
            <a:ext cx="9425400" cy="6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i="0" lang="es-ES" sz="3000" u="none" cap="none" strike="noStrike">
                <a:solidFill>
                  <a:srgbClr val="FF9F12"/>
                </a:solidFill>
                <a:latin typeface="Arial"/>
                <a:ea typeface="Arial"/>
                <a:cs typeface="Arial"/>
                <a:sym typeface="Arial"/>
              </a:rPr>
              <a:t>Gogortasuna aginteei eragiterakoan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317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Aginte-kablea askatu eta atakak erraz mugitzen direla eskuz egiaztatu.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marR="317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Kablea aske dagoela, aginteari eragin kablea bere zorro barrutik leun irristatzen den ikusteko.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17500" rtl="0" algn="just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gec0f2300c4_0_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ec0f2300c4_0_230"/>
          <p:cNvSpPr txBox="1"/>
          <p:nvPr/>
        </p:nvSpPr>
        <p:spPr>
          <a:xfrm>
            <a:off x="1331550" y="2172325"/>
            <a:ext cx="9065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s-ES" sz="3200" u="none" cap="none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(Dureza en el accionamiento de los mandos)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gec0f2300c4_0_2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58432" y="1101975"/>
            <a:ext cx="3191771" cy="226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ec0f2300c4_0_24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 sz="4800"/>
              <a:t>5.Matxurak, egiaztapenak eta konponketak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393" name="Google Shape;393;gec0f2300c4_0_241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94" name="Google Shape;394;gec0f2300c4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ec0f2300c4_0_2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gec0f2300c4_0_24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97" name="Google Shape;397;gec0f2300c4_0_241"/>
          <p:cNvSpPr txBox="1"/>
          <p:nvPr/>
        </p:nvSpPr>
        <p:spPr>
          <a:xfrm>
            <a:off x="751875" y="1657325"/>
            <a:ext cx="10344600" cy="60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i="0" lang="es-ES" sz="3000" u="none" cap="none" strike="noStrike">
                <a:solidFill>
                  <a:srgbClr val="FF9F12"/>
                </a:solidFill>
                <a:latin typeface="Arial"/>
                <a:ea typeface="Arial"/>
                <a:cs typeface="Arial"/>
                <a:sym typeface="Arial"/>
              </a:rPr>
              <a:t>Likido hozgarriaren isuria berokuntza-erradiadorean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3175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Anomalia hori normalean, gidariaren edo gidari-lagunaren oinetan tanta-jarioa izaten delako ikusten da.  Bestetik, usain bereizgarri bat izaten da.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3175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Kasu honetan, aire-girogailu blokea desmuntatu eta beste berokuntza-erradiadore bat jarri behar izaten da.</a:t>
            </a:r>
            <a:endParaRPr b="0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17500" rtl="0" algn="just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gec0f2300c4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ec0f2300c4_0_241"/>
          <p:cNvSpPr txBox="1"/>
          <p:nvPr/>
        </p:nvSpPr>
        <p:spPr>
          <a:xfrm>
            <a:off x="1331550" y="2172325"/>
            <a:ext cx="10344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s-ES" sz="3200" u="none" cap="none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(Fuga de líquido refrigerante en el radiador de la calefacción 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gec0f2300c4_0_2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335" y="6356225"/>
            <a:ext cx="114300" cy="4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ec0f2300c4_0_2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4635" y="6356225"/>
            <a:ext cx="114300" cy="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ec0f2300c4_0_26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 sz="4800"/>
              <a:t>5.Matxurak, egiaztapenak eta konponketak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407" name="Google Shape;407;gec0f2300c4_0_264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408" name="Google Shape;408;gec0f2300c4_0_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gec0f2300c4_0_2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ec0f2300c4_0_26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11" name="Google Shape;411;gec0f2300c4_0_264"/>
          <p:cNvSpPr txBox="1"/>
          <p:nvPr/>
        </p:nvSpPr>
        <p:spPr>
          <a:xfrm>
            <a:off x="751875" y="1428725"/>
            <a:ext cx="10344600" cy="6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i="0" lang="es-ES" sz="3000" u="none" cap="none" strike="noStrike">
                <a:solidFill>
                  <a:srgbClr val="FF9F12"/>
                </a:solidFill>
                <a:latin typeface="Arial"/>
                <a:ea typeface="Arial"/>
                <a:cs typeface="Arial"/>
                <a:sym typeface="Arial"/>
              </a:rPr>
              <a:t>Anomaliak haizegailu eragilearen funtzionamenduan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Kommutadoreari eragitean, abiadura guztietan biratzen duela egiaztatu.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t/>
            </a:r>
            <a:endParaRPr b="0" i="0" sz="2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318770" rtl="0" algn="l">
              <a:lnSpc>
                <a:spcPct val="13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Eskema elektrikoari jarraiki, egiazta ezazu aginte-kommutadorea, fusiblea, erresistentzia-kaxa edo erreostatoa edo elikatu motor elektrikoa zuzenean.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Zaratak edo kirrinkak, eusteko kojineteekiko induzituaren ardatza ez dagoelako koipeztatuta.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t/>
            </a:r>
            <a:endParaRPr b="0" i="0" sz="2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Turbinak biratzen duenean desorekak eragindako bibrazioak.</a:t>
            </a: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 b="0" i="0" sz="3000" u="none" cap="none" strike="noStrike">
              <a:solidFill>
                <a:schemeClr val="dk1"/>
              </a:solidFill>
              <a:highlight>
                <a:srgbClr val="FF9F1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317500" rtl="0" algn="just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gec0f2300c4_0_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ec0f2300c4_0_264"/>
          <p:cNvSpPr txBox="1"/>
          <p:nvPr/>
        </p:nvSpPr>
        <p:spPr>
          <a:xfrm>
            <a:off x="1331550" y="1943725"/>
            <a:ext cx="9065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s-ES" sz="3200" u="none" cap="none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(Anomalías en el funcionamiento del soplador 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gec0f2300c4_0_2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335" y="6356225"/>
            <a:ext cx="114300" cy="4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ec0f2300c4_0_2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4635" y="6356225"/>
            <a:ext cx="114300" cy="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21" name="Google Shape;42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422" name="Google Shape;42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912" y="-105641"/>
            <a:ext cx="9550692" cy="6963641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f604e36e8_0_8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s-ES" sz="4800"/>
              <a:t>Aireztapena 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114" name="Google Shape;114;gef604e36e8_0_85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5" name="Google Shape;115;gef604e36e8_0_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ef604e36e8_0_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ef604e36e8_0_8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18" name="Google Shape;118;gef604e36e8_0_85"/>
          <p:cNvSpPr txBox="1"/>
          <p:nvPr/>
        </p:nvSpPr>
        <p:spPr>
          <a:xfrm>
            <a:off x="751875" y="1657325"/>
            <a:ext cx="10344600" cy="47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1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b="0" i="0" lang="es-ES" sz="22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Ibilgailu baten barrualdeko airea, ibilgailua mugitzen den ingurune</a:t>
            </a:r>
            <a:r>
              <a:rPr lang="es-ES" sz="2200">
                <a:solidFill>
                  <a:srgbClr val="202124"/>
                </a:solidFill>
                <a:highlight>
                  <a:srgbClr val="F8F9FA"/>
                </a:highlight>
              </a:rPr>
              <a:t>aren menpe dago</a:t>
            </a:r>
            <a:r>
              <a:rPr b="0" i="0" lang="es-ES" sz="22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, hau da, airea</a:t>
            </a:r>
            <a:r>
              <a:rPr lang="es-ES" sz="2200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r>
              <a:rPr b="0" i="0" lang="es-ES" sz="22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giro-tenperaturarekiko balditzantua egongo da berotu edo hoztu ezean. </a:t>
            </a:r>
            <a:endParaRPr b="0" i="0" sz="2200" u="none" cap="none" strike="noStrike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00050" lvl="1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b="0" i="0" lang="es-ES" sz="22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Aireztapen sistema ez da aire-girotuarekin nahastu behar.</a:t>
            </a:r>
            <a:endParaRPr b="0" i="0" sz="2200" u="none" cap="none" strike="noStrike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gef604e36e8_0_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ef604e36e8_0_85"/>
          <p:cNvSpPr txBox="1"/>
          <p:nvPr/>
        </p:nvSpPr>
        <p:spPr>
          <a:xfrm>
            <a:off x="751875" y="998525"/>
            <a:ext cx="71304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Ibilgailu barruko airearen tenperatura</a:t>
            </a:r>
            <a:endParaRPr b="1" i="0" sz="24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f604e36e8_0_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s-ES" sz="4800"/>
              <a:t>Aireztapena 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126" name="Google Shape;126;gef604e36e8_0_15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7" name="Google Shape;127;gef604e36e8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ef604e36e8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ef604e36e8_0_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30" name="Google Shape;130;gef604e36e8_0_15"/>
          <p:cNvSpPr txBox="1"/>
          <p:nvPr/>
        </p:nvSpPr>
        <p:spPr>
          <a:xfrm>
            <a:off x="751875" y="1657325"/>
            <a:ext cx="10344600" cy="3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Airea aurretik (kapotaren eta haizetakoaren zirrikituetatik) sartu eta atzetik ( gurpil paso, eserleku azpietatik, maletategi, etc.) irteten da.  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Aireztapenerako ibilgailuaren martxa aprobetxa daiteke edo haizegailu batez aireztatze abiadura azkartzen da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ef604e36e8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ef604e36e8_0_15"/>
          <p:cNvSpPr txBox="1"/>
          <p:nvPr/>
        </p:nvSpPr>
        <p:spPr>
          <a:xfrm>
            <a:off x="751875" y="998525"/>
            <a:ext cx="62205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Airearen banaketa ibilgailu barruan </a:t>
            </a:r>
            <a:endParaRPr b="1" i="0" sz="24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ef604e36e8_0_15"/>
          <p:cNvPicPr preferRelativeResize="0"/>
          <p:nvPr/>
        </p:nvPicPr>
        <p:blipFill rotWithShape="1">
          <a:blip r:embed="rId5">
            <a:alphaModFix/>
          </a:blip>
          <a:srcRect b="22983" l="1713" r="1375" t="5836"/>
          <a:stretch/>
        </p:blipFill>
        <p:spPr>
          <a:xfrm>
            <a:off x="444625" y="4942875"/>
            <a:ext cx="5213000" cy="15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ef604e36e8_0_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55825" y="4136167"/>
            <a:ext cx="4124550" cy="2585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ef604e36e8_0_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76322" y="274888"/>
            <a:ext cx="3532653" cy="21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0c15143de_0_0"/>
          <p:cNvSpPr txBox="1"/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s-ES" sz="4800"/>
              <a:t>Aireztapena 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141" name="Google Shape;141;gf0c15143de_0_0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2" name="Google Shape;142;gf0c15143d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f0c15143de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f0c15143de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45" name="Google Shape;145;gf0c15143de_0_0"/>
          <p:cNvSpPr txBox="1"/>
          <p:nvPr/>
        </p:nvSpPr>
        <p:spPr>
          <a:xfrm>
            <a:off x="751875" y="1657325"/>
            <a:ext cx="10344600" cy="28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f0c15143d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f0c15143de_0_0"/>
          <p:cNvSpPr txBox="1"/>
          <p:nvPr/>
        </p:nvSpPr>
        <p:spPr>
          <a:xfrm>
            <a:off x="751875" y="998525"/>
            <a:ext cx="91029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Airearen banaketa ibilgailu barruan</a:t>
            </a:r>
            <a:r>
              <a:rPr b="0" i="0" lang="es-ES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1" lang="es-ES" sz="3200" u="none" cap="none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(Conductos de salida hacia el habitáculo)</a:t>
            </a:r>
            <a:endParaRPr b="0" i="1" sz="3200" u="none" cap="none" strike="noStrike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f0c15143de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8688" y="2228263"/>
            <a:ext cx="8486775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c0f2300c4_0_9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154" name="Google Shape;154;gec0f2300c4_0_93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5" name="Google Shape;155;gec0f2300c4_0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ec0f2300c4_0_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ec0f2300c4_0_9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58" name="Google Shape;158;gec0f2300c4_0_93"/>
          <p:cNvSpPr txBox="1"/>
          <p:nvPr/>
        </p:nvSpPr>
        <p:spPr>
          <a:xfrm>
            <a:off x="751875" y="1657325"/>
            <a:ext cx="10344600" cy="28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ec0f2300c4_0_93"/>
          <p:cNvSpPr txBox="1"/>
          <p:nvPr/>
        </p:nvSpPr>
        <p:spPr>
          <a:xfrm>
            <a:off x="751875" y="998525"/>
            <a:ext cx="91029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Airearen banaketa ibilgailu barruan</a:t>
            </a:r>
            <a:r>
              <a:rPr b="0" i="0" lang="es-ES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1" lang="es-ES" sz="3200" u="none" cap="none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(Conductos de salida hacia el habitáculo)</a:t>
            </a:r>
            <a:endParaRPr b="0" i="1" sz="3200" u="none" cap="none" strike="noStrike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ec0f2300c4_0_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425" y="2125000"/>
            <a:ext cx="6891750" cy="35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ec0f2300c4_0_93"/>
          <p:cNvSpPr txBox="1"/>
          <p:nvPr/>
        </p:nvSpPr>
        <p:spPr>
          <a:xfrm>
            <a:off x="7621500" y="1359900"/>
            <a:ext cx="4467300" cy="337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54000" lvl="0" marL="269999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Arial"/>
              <a:buAutoNum type="arabicPeriod"/>
            </a:pPr>
            <a:r>
              <a:rPr b="0" i="0" lang="es-ES" sz="1300" u="none" cap="none" strike="noStrike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1300" u="none" cap="none" strike="noStrike">
                <a:solidFill>
                  <a:schemeClr val="dk1"/>
                </a:solidFill>
              </a:rPr>
              <a:t>Haizetakoaren lausoa kentzeko eta izotza urtzeko </a:t>
            </a:r>
            <a:r>
              <a:rPr b="0" i="0" lang="es-E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s-ES" sz="1300" u="none" cap="none" strike="noStrike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Difusores de desempañado o deshelado del parabrisas)</a:t>
            </a:r>
            <a:endParaRPr b="0" i="0" sz="1300" u="none" cap="none" strike="noStrike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54000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Arial"/>
              <a:buAutoNum type="arabicPeriod"/>
            </a:pPr>
            <a:r>
              <a:rPr b="0" i="0" lang="es-ES" sz="1300" u="none" cap="none" strike="noStrike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1300" u="none" cap="none" strike="noStrike">
                <a:solidFill>
                  <a:schemeClr val="dk1"/>
                </a:solidFill>
              </a:rPr>
              <a:t>Aldamenetako leihoen  lausoa kentzeko</a:t>
            </a:r>
            <a:r>
              <a:rPr b="0" i="0" lang="es-E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0" lang="es-ES" sz="1300" u="none" cap="none" strike="noStrike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Difusores de desempañado o deshelado de las lunas laterales delanteras)</a:t>
            </a:r>
            <a:endParaRPr b="0" i="0" sz="1300" u="none" cap="none" strike="noStrike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54000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Arial"/>
              <a:buAutoNum type="arabicPeriod"/>
            </a:pPr>
            <a:r>
              <a:rPr b="0" i="0" lang="es-ES" sz="1300" u="none" cap="none" strike="noStrike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1300" u="none" cap="none" strike="noStrike">
                <a:solidFill>
                  <a:schemeClr val="dk1"/>
                </a:solidFill>
              </a:rPr>
              <a:t>Alboetako aireadore orientagarriak</a:t>
            </a:r>
            <a:r>
              <a:rPr b="0" i="0" lang="es-E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0" lang="es-ES" sz="1300" u="none" cap="none" strike="noStrike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Aireadores laterales obturables y orientables</a:t>
            </a:r>
            <a:r>
              <a:rPr lang="es-ES" sz="1300">
                <a:solidFill>
                  <a:srgbClr val="555555"/>
                </a:solidFill>
                <a:highlight>
                  <a:srgbClr val="FFFFFF"/>
                </a:highlight>
              </a:rPr>
              <a:t>)</a:t>
            </a:r>
            <a:endParaRPr b="0" i="0" sz="1300" u="none" cap="none" strike="noStrike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54000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Arial"/>
              <a:buAutoNum type="arabicPeriod"/>
            </a:pPr>
            <a:r>
              <a:rPr b="0" i="0" lang="es-ES" sz="1300" u="none" cap="none" strike="noStrike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1300" u="none" cap="none" strike="noStrike">
                <a:solidFill>
                  <a:schemeClr val="dk1"/>
                </a:solidFill>
              </a:rPr>
              <a:t>Erdialdeko aireadore orientagarriak</a:t>
            </a:r>
            <a:r>
              <a:rPr b="0" i="0" lang="es-E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0" lang="es-ES" sz="1300" u="none" cap="none" strike="noStrike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Aireadores centrales obturables y orientables</a:t>
            </a:r>
            <a:r>
              <a:rPr lang="es-ES" sz="1300">
                <a:solidFill>
                  <a:srgbClr val="555555"/>
                </a:solidFill>
                <a:highlight>
                  <a:srgbClr val="FFFFFF"/>
                </a:highlight>
              </a:rPr>
              <a:t>)</a:t>
            </a:r>
            <a:endParaRPr b="0" i="0" sz="1300" u="none" cap="none" strike="noStrike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54000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Arial"/>
              <a:buAutoNum type="arabicPeriod"/>
            </a:pPr>
            <a:r>
              <a:rPr b="0" i="0" lang="es-ES" sz="1300" u="none" cap="none" strike="noStrike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1300" u="none" cap="none" strike="noStrike">
                <a:solidFill>
                  <a:srgbClr val="555555"/>
                </a:solidFill>
                <a:highlight>
                  <a:srgbClr val="FFFFFF"/>
                </a:highlight>
              </a:rPr>
              <a:t>Oinetarako irteerak</a:t>
            </a:r>
            <a:r>
              <a:rPr b="0" i="0" lang="es-ES" sz="1300" u="none" cap="none" strike="noStrike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(Salidas de aire hacia los pies de los pasajeros delanteros)</a:t>
            </a:r>
            <a:endParaRPr b="0" i="0" sz="1300" u="none" cap="none" strike="noStrike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54000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Font typeface="Arial"/>
              <a:buAutoNum type="arabicPeriod"/>
            </a:pPr>
            <a:r>
              <a:rPr b="0" i="0" lang="es-ES" sz="1300" u="none" cap="none" strike="noStrike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1300" u="none" cap="none" strike="noStrike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Atzeko bidaiarien oinetarako irteerak</a:t>
            </a:r>
            <a:r>
              <a:rPr b="0" i="0" lang="es-ES" sz="1300" u="none" cap="none" strike="noStrike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(Salidas de aire hacia los pies de los pasajeros traseros)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ec0f2300c4_0_93"/>
          <p:cNvSpPr txBox="1"/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s-ES" sz="4800"/>
              <a:t>Aireztapena 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c0f2300c4_0_18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168" name="Google Shape;168;gec0f2300c4_0_187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9" name="Google Shape;169;gec0f2300c4_0_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ec0f2300c4_0_18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71" name="Google Shape;171;gec0f2300c4_0_187"/>
          <p:cNvSpPr txBox="1"/>
          <p:nvPr/>
        </p:nvSpPr>
        <p:spPr>
          <a:xfrm>
            <a:off x="751875" y="1657325"/>
            <a:ext cx="9748200" cy="6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marR="31686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Ibilgailuaren motorra tenperatura jakin batera (50ºC) iritsi arte, berokuntza-erradiadore barrutik ibiltzen den urari berotzea kostatzen zaio, eta era berean, erradiadorea zeharkatzen duen aireari ere </a:t>
            </a:r>
            <a:r>
              <a:rPr b="1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berotzea kostatzen</a:t>
            </a: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zaio. Horregatik, neguan, bidaiari-lekua berotzeko denbora gehiago behar izaten da.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31686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31686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31686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31686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Arazo hori konpontzeko, zenbait fabrikatzailek erradiadore barruan, ur beroaren zirkulazioaren ordez, </a:t>
            </a:r>
            <a:r>
              <a:rPr b="1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zeramikazko</a:t>
            </a: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zenbait </a:t>
            </a:r>
            <a:r>
              <a:rPr b="1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erresistentzia bero-emaile </a:t>
            </a: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jartzea erabaki dute.</a:t>
            </a:r>
            <a:r>
              <a:rPr b="0" i="0" lang="es-E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ec0f2300c4_0_187"/>
          <p:cNvSpPr txBox="1"/>
          <p:nvPr/>
        </p:nvSpPr>
        <p:spPr>
          <a:xfrm>
            <a:off x="751875" y="879625"/>
            <a:ext cx="91029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ec0f2300c4_0_187"/>
          <p:cNvSpPr txBox="1"/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1666"/>
              <a:buNone/>
            </a:pPr>
            <a:r>
              <a:rPr b="1" lang="es-ES" sz="4800"/>
              <a:t>2. Berokuntza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174" name="Google Shape;174;gec0f2300c4_0_187"/>
          <p:cNvSpPr txBox="1"/>
          <p:nvPr/>
        </p:nvSpPr>
        <p:spPr>
          <a:xfrm>
            <a:off x="751875" y="998525"/>
            <a:ext cx="85599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Berokuntza konbentzionalaren erazgozpena: </a:t>
            </a:r>
            <a:endParaRPr b="1" i="0" sz="24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ec0f2300c4_0_187"/>
          <p:cNvSpPr txBox="1"/>
          <p:nvPr/>
        </p:nvSpPr>
        <p:spPr>
          <a:xfrm>
            <a:off x="751875" y="4089425"/>
            <a:ext cx="85599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Berokuntza elektrikoa:</a:t>
            </a:r>
            <a:endParaRPr b="1" i="0" sz="24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gec0f2300c4_0_1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9725" y="121050"/>
            <a:ext cx="2092275" cy="18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ec0f2300c4_0_1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800" y="4727000"/>
            <a:ext cx="1714500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c0f2300c4_0_29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183" name="Google Shape;183;gec0f2300c4_0_295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84" name="Google Shape;184;gec0f2300c4_0_2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ec0f2300c4_0_29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86" name="Google Shape;186;gec0f2300c4_0_295"/>
          <p:cNvSpPr txBox="1"/>
          <p:nvPr/>
        </p:nvSpPr>
        <p:spPr>
          <a:xfrm>
            <a:off x="751875" y="1657325"/>
            <a:ext cx="10602000" cy="42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316865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b="0" i="0" lang="es-E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Asko alda daiteke ibilgailu batetik bestera; izan ere, batzuetan, bidaiariaren aldetik erraz iristen da, baina beste batzuetan, nahitaezkoa da aire-girogailu blokea edo aginte-mahaia (salpikaderoa) desmuntatzea. 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316865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b="0" i="0" lang="es-E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Nolanahi ere, beti bezala, ibilgailu bakoitzaren </a:t>
            </a:r>
            <a:r>
              <a:rPr b="1" i="0" lang="es-E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fabrikatzaileak</a:t>
            </a:r>
            <a:r>
              <a:rPr b="0" i="0" lang="es-E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emandako jarraibideak</a:t>
            </a:r>
            <a:r>
              <a:rPr b="0" i="0" lang="es-E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kontutan izan behar ditugu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ec0f2300c4_0_295"/>
          <p:cNvSpPr txBox="1"/>
          <p:nvPr/>
        </p:nvSpPr>
        <p:spPr>
          <a:xfrm>
            <a:off x="751875" y="879625"/>
            <a:ext cx="91029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ec0f2300c4_0_295"/>
          <p:cNvSpPr txBox="1"/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1666"/>
              <a:buNone/>
            </a:pPr>
            <a:r>
              <a:rPr b="1" lang="es-ES" sz="4800"/>
              <a:t>2. Berokuntza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189" name="Google Shape;189;gec0f2300c4_0_295"/>
          <p:cNvSpPr txBox="1"/>
          <p:nvPr/>
        </p:nvSpPr>
        <p:spPr>
          <a:xfrm>
            <a:off x="751875" y="998525"/>
            <a:ext cx="85599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Berokuntza-erradiadorea ateratzea: </a:t>
            </a:r>
            <a:endParaRPr b="1" i="0" sz="24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gec0f2300c4_0_2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4775" y="3593550"/>
            <a:ext cx="5234749" cy="32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ec0f2300c4_0_2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7325" y="3593538"/>
            <a:ext cx="32004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f604e36e8_0_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 sz="4800"/>
              <a:t>3.Aire-girogailu blokea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197" name="Google Shape;197;gef604e36e8_0_45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98" name="Google Shape;198;gef604e36e8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ef604e36e8_0_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ef604e36e8_0_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01" name="Google Shape;201;gef604e36e8_0_45"/>
          <p:cNvSpPr txBox="1"/>
          <p:nvPr/>
        </p:nvSpPr>
        <p:spPr>
          <a:xfrm>
            <a:off x="751875" y="1212700"/>
            <a:ext cx="10344600" cy="28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Airea aurretik sartzen denetik aginte-mahaitik (salpikaderotik) ateratzen den arte, aireak </a:t>
            </a:r>
            <a:r>
              <a:rPr b="1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aire-girogailu blokea</a:t>
            </a: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zeharkatzen du. 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Aire-girogailu blokea plastikozko gorputz edo karkasa batek osatzen du. 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gef604e36e8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ef604e36e8_0_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85387" y="3407724"/>
            <a:ext cx="5617912" cy="2845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2021-09-08T12:11:53Z</dcterms:created>
  <dc:creator>Aloña Lopetegi Sarasua</dc:creator>
</cp:coreProperties>
</file>