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y="6858000" cx="9144000"/>
  <p:notesSz cx="6858000" cy="9144000"/>
  <p:embeddedFontLst>
    <p:embeddedFont>
      <p:font typeface="Oswald"/>
      <p:regular r:id="rId44"/>
      <p:bold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46" roundtripDataSignature="AMtx7mgP0qHK1hi3kPbKqZb3kKO2SZEt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font" Target="fonts/Oswald-regular.fntdata"/><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customschemas.google.com/relationships/presentationmetadata" Target="metadata"/><Relationship Id="rId23" Type="http://schemas.openxmlformats.org/officeDocument/2006/relationships/slide" Target="slides/slide18.xml"/><Relationship Id="rId45"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16e03fcf96_0_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8" name="Google Shape;158;g116e03fcf96_0_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g116e03fcf96_0_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116e03fcf96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116e03fcf96_0_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9" name="Google Shape;169;g116e03fcf96_0_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6e03fcf96_0_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g116e03fcf96_0_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g116e03fcf96_0_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16e03fcf96_0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g116e03fcf96_0_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g116e03fcf96_0_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116e03fcf96_0_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g116e03fcf96_0_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g116e03fcf96_0_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117321bacf0_0_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g117321bacf0_0_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2" name="Google Shape;202;g117321bacf0_0_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17321bacf0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117321bacf0_0_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g117321bacf0_0_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17321bacf0_0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g117321bacf0_0_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2" name="Google Shape;222;g117321bacf0_0_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17321bacf0_0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117321bacf0_0_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2" name="Google Shape;232;g117321bacf0_0_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17321bacf0_0_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g117321bacf0_0_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g117321bacf0_0_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 name="Google Shape;9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17321bacf0_0_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117321bacf0_0_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g117321bacf0_0_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117321bacf0_0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g117321bacf0_0_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g117321bacf0_0_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117321bacf0_0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g117321bacf0_0_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g117321bacf0_0_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117e9b5b2a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g117e9b5b2a2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9" name="Google Shape;269;g117e9b5b2a2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117321bacf0_0_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g117321bacf0_0_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g117321bacf0_0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1413474e55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11413474e55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9" name="Google Shape;289;g11413474e55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1413474e55_0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11413474e55_0_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11413474e55_0_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1413474e55_0_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g11413474e55_0_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4" name="Google Shape;304;g11413474e55_0_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E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11413474e55_0_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g11413474e55_0_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4" name="Google Shape;314;g11413474e55_0_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11413474e55_0_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g11413474e55_0_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4" name="Google Shape;324;g11413474e55_0_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15d71ed91e_0_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g115d71ed91e_0_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1413474e55_0_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g11413474e55_0_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g11413474e55_0_5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1413474e55_0_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g11413474e55_0_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g11413474e55_0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11413474e55_0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11413474e55_0_6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0" name="Google Shape;350;g11413474e55_0_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11413474e55_0_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g11413474e55_0_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8" name="Google Shape;358;g11413474e55_0_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11413474e55_0_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g11413474e55_0_7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7" name="Google Shape;367;g11413474e55_0_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11413474e55_0_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g11413474e55_0_9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g11413474e55_0_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11413474e55_0_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g11413474e55_0_8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4" name="Google Shape;384;g11413474e55_0_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11413474e55_0_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1" name="Google Shape;391;g11413474e55_0_9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2" name="Google Shape;392;g11413474e55_0_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8" name="Google Shape;398;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15d71ed91e_0_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 name="Google Shape;109;g115d71ed91e_0_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115d71ed91e_0_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 name="Google Shape;116;g115d71ed91e_0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115d71ed91e_0_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g115d71ed91e_0_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16e03fcf96_0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g116e03fcf96_0_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g116e03fcf96_0_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116e03fcf96_0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g116e03fcf96_0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g116e03fcf96_0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116e03fcf96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116e03fcf96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g116e03fcf96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s-E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5" name="Shape 15"/>
        <p:cNvGrpSpPr/>
        <p:nvPr/>
      </p:nvGrpSpPr>
      <p:grpSpPr>
        <a:xfrm>
          <a:off x="0" y="0"/>
          <a:ext cx="0" cy="0"/>
          <a:chOff x="0" y="0"/>
          <a:chExt cx="0" cy="0"/>
        </a:xfrm>
      </p:grpSpPr>
      <p:sp>
        <p:nvSpPr>
          <p:cNvPr id="16" name="Google Shape;16;p1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2" name="Shape 72"/>
        <p:cNvGrpSpPr/>
        <p:nvPr/>
      </p:nvGrpSpPr>
      <p:grpSpPr>
        <a:xfrm>
          <a:off x="0" y="0"/>
          <a:ext cx="0" cy="0"/>
          <a:chOff x="0" y="0"/>
          <a:chExt cx="0" cy="0"/>
        </a:xfrm>
      </p:grpSpPr>
      <p:sp>
        <p:nvSpPr>
          <p:cNvPr id="73" name="Google Shape;73;p2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7"/>
          <p:cNvSpPr txBox="1"/>
          <p:nvPr>
            <p:ph idx="1" type="body"/>
          </p:nvPr>
        </p:nvSpPr>
        <p:spPr>
          <a:xfrm rot="5400000">
            <a:off x="2396331" y="57944"/>
            <a:ext cx="4351338"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5" name="Google Shape;75;p2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78" name="Shape 78"/>
        <p:cNvGrpSpPr/>
        <p:nvPr/>
      </p:nvGrpSpPr>
      <p:grpSpPr>
        <a:xfrm>
          <a:off x="0" y="0"/>
          <a:ext cx="0" cy="0"/>
          <a:chOff x="0" y="0"/>
          <a:chExt cx="0" cy="0"/>
        </a:xfrm>
      </p:grpSpPr>
      <p:sp>
        <p:nvSpPr>
          <p:cNvPr id="79" name="Google Shape;79;p28"/>
          <p:cNvSpPr txBox="1"/>
          <p:nvPr>
            <p:ph type="title"/>
          </p:nvPr>
        </p:nvSpPr>
        <p:spPr>
          <a:xfrm rot="5400000">
            <a:off x="4623593" y="2285206"/>
            <a:ext cx="5811838"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8"/>
          <p:cNvSpPr txBox="1"/>
          <p:nvPr>
            <p:ph idx="1" type="body"/>
          </p:nvPr>
        </p:nvSpPr>
        <p:spPr>
          <a:xfrm rot="5400000">
            <a:off x="623093" y="370681"/>
            <a:ext cx="5811838"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28"/>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8"/>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8"/>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9" name="Shape 19"/>
        <p:cNvGrpSpPr/>
        <p:nvPr/>
      </p:nvGrpSpPr>
      <p:grpSpPr>
        <a:xfrm>
          <a:off x="0" y="0"/>
          <a:ext cx="0" cy="0"/>
          <a:chOff x="0" y="0"/>
          <a:chExt cx="0" cy="0"/>
        </a:xfrm>
      </p:grpSpPr>
      <p:sp>
        <p:nvSpPr>
          <p:cNvPr id="20" name="Google Shape;20;p19"/>
          <p:cNvSpPr txBox="1"/>
          <p:nvPr>
            <p:ph type="title"/>
          </p:nvPr>
        </p:nvSpPr>
        <p:spPr>
          <a:xfrm>
            <a:off x="971550" y="971920"/>
            <a:ext cx="7886700" cy="615602"/>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chemeClr val="dk1"/>
              </a:buClr>
              <a:buSzPts val="3300"/>
              <a:buFont typeface="Verdana"/>
              <a:buNone/>
              <a:defRPr b="0" i="0">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9"/>
          <p:cNvSpPr txBox="1"/>
          <p:nvPr>
            <p:ph idx="1" type="body"/>
          </p:nvPr>
        </p:nvSpPr>
        <p:spPr>
          <a:xfrm>
            <a:off x="1005780" y="1825625"/>
            <a:ext cx="7886700" cy="4351338"/>
          </a:xfrm>
          <a:prstGeom prst="rect">
            <a:avLst/>
          </a:prstGeom>
          <a:noFill/>
          <a:ln>
            <a:noFill/>
          </a:ln>
        </p:spPr>
        <p:txBody>
          <a:bodyPr anchorCtr="0" anchor="t" bIns="45700" lIns="91425" spcFirstLastPara="1" rIns="91425" wrap="square" tIns="45700">
            <a:normAutofit/>
          </a:bodyPr>
          <a:lstStyle>
            <a:lvl1pPr indent="-361950" lvl="0" marL="457200" algn="l">
              <a:lnSpc>
                <a:spcPct val="90000"/>
              </a:lnSpc>
              <a:spcBef>
                <a:spcPts val="750"/>
              </a:spcBef>
              <a:spcAft>
                <a:spcPts val="0"/>
              </a:spcAft>
              <a:buClr>
                <a:schemeClr val="dk1"/>
              </a:buClr>
              <a:buSzPts val="2100"/>
              <a:buChar char="•"/>
              <a:defRPr b="0" i="0">
                <a:latin typeface="Verdana"/>
                <a:ea typeface="Verdana"/>
                <a:cs typeface="Verdana"/>
                <a:sym typeface="Verdana"/>
              </a:defRPr>
            </a:lvl1pPr>
            <a:lvl2pPr indent="-342900" lvl="1" marL="914400" algn="l">
              <a:lnSpc>
                <a:spcPct val="90000"/>
              </a:lnSpc>
              <a:spcBef>
                <a:spcPts val="375"/>
              </a:spcBef>
              <a:spcAft>
                <a:spcPts val="0"/>
              </a:spcAft>
              <a:buClr>
                <a:schemeClr val="dk1"/>
              </a:buClr>
              <a:buSzPts val="1800"/>
              <a:buChar char="•"/>
              <a:defRPr b="0" i="0">
                <a:latin typeface="Verdana"/>
                <a:ea typeface="Verdana"/>
                <a:cs typeface="Verdana"/>
                <a:sym typeface="Verdana"/>
              </a:defRPr>
            </a:lvl2pPr>
            <a:lvl3pPr indent="-323850" lvl="2" marL="1371600" algn="l">
              <a:lnSpc>
                <a:spcPct val="90000"/>
              </a:lnSpc>
              <a:spcBef>
                <a:spcPts val="375"/>
              </a:spcBef>
              <a:spcAft>
                <a:spcPts val="0"/>
              </a:spcAft>
              <a:buClr>
                <a:schemeClr val="dk1"/>
              </a:buClr>
              <a:buSzPts val="1500"/>
              <a:buChar char="•"/>
              <a:defRPr b="0" i="0">
                <a:latin typeface="Verdana"/>
                <a:ea typeface="Verdana"/>
                <a:cs typeface="Verdana"/>
                <a:sym typeface="Verdana"/>
              </a:defRPr>
            </a:lvl3pPr>
            <a:lvl4pPr indent="-314325" lvl="3" marL="1828800" algn="l">
              <a:lnSpc>
                <a:spcPct val="90000"/>
              </a:lnSpc>
              <a:spcBef>
                <a:spcPts val="375"/>
              </a:spcBef>
              <a:spcAft>
                <a:spcPts val="0"/>
              </a:spcAft>
              <a:buClr>
                <a:schemeClr val="dk1"/>
              </a:buClr>
              <a:buSzPts val="1350"/>
              <a:buChar char="•"/>
              <a:defRPr b="0" i="0">
                <a:latin typeface="Verdana"/>
                <a:ea typeface="Verdana"/>
                <a:cs typeface="Verdana"/>
                <a:sym typeface="Verdana"/>
              </a:defRPr>
            </a:lvl4pPr>
            <a:lvl5pPr indent="-314325" lvl="4" marL="2286000" algn="l">
              <a:lnSpc>
                <a:spcPct val="90000"/>
              </a:lnSpc>
              <a:spcBef>
                <a:spcPts val="375"/>
              </a:spcBef>
              <a:spcAft>
                <a:spcPts val="0"/>
              </a:spcAft>
              <a:buClr>
                <a:schemeClr val="dk1"/>
              </a:buClr>
              <a:buSzPts val="1350"/>
              <a:buChar char="•"/>
              <a:defRPr b="0" i="0">
                <a:latin typeface="Verdana"/>
                <a:ea typeface="Verdana"/>
                <a:cs typeface="Verdana"/>
                <a:sym typeface="Verdana"/>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2" name="Google Shape;22;p19"/>
          <p:cNvPicPr preferRelativeResize="0"/>
          <p:nvPr/>
        </p:nvPicPr>
        <p:blipFill rotWithShape="1">
          <a:blip r:embed="rId2">
            <a:alphaModFix/>
          </a:blip>
          <a:srcRect b="0" l="0" r="0" t="0"/>
          <a:stretch/>
        </p:blipFill>
        <p:spPr>
          <a:xfrm>
            <a:off x="7017343" y="5228879"/>
            <a:ext cx="1840907" cy="1316120"/>
          </a:xfrm>
          <a:prstGeom prst="rect">
            <a:avLst/>
          </a:prstGeom>
          <a:noFill/>
          <a:ln>
            <a:noFill/>
          </a:ln>
        </p:spPr>
      </p:pic>
      <p:cxnSp>
        <p:nvCxnSpPr>
          <p:cNvPr id="23" name="Google Shape;23;p19"/>
          <p:cNvCxnSpPr/>
          <p:nvPr/>
        </p:nvCxnSpPr>
        <p:spPr>
          <a:xfrm>
            <a:off x="988690" y="1647757"/>
            <a:ext cx="6319614" cy="0"/>
          </a:xfrm>
          <a:prstGeom prst="straightConnector1">
            <a:avLst/>
          </a:prstGeom>
          <a:noFill/>
          <a:ln cap="flat" cmpd="sng" w="9525">
            <a:solidFill>
              <a:srgbClr val="C00000"/>
            </a:solidFill>
            <a:prstDash val="solid"/>
            <a:miter lim="800000"/>
            <a:headEnd len="sm" w="sm" type="none"/>
            <a:tailEnd len="sm" w="sm" type="none"/>
          </a:ln>
        </p:spPr>
      </p:cxnSp>
      <p:pic>
        <p:nvPicPr>
          <p:cNvPr id="24" name="Google Shape;24;p19"/>
          <p:cNvPicPr preferRelativeResize="0"/>
          <p:nvPr/>
        </p:nvPicPr>
        <p:blipFill rotWithShape="1">
          <a:blip r:embed="rId3">
            <a:alphaModFix/>
          </a:blip>
          <a:srcRect b="15955" l="36528" r="8681" t="6465"/>
          <a:stretch/>
        </p:blipFill>
        <p:spPr>
          <a:xfrm>
            <a:off x="0" y="-27383"/>
            <a:ext cx="251520" cy="691276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5" name="Shape 25"/>
        <p:cNvGrpSpPr/>
        <p:nvPr/>
      </p:nvGrpSpPr>
      <p:grpSpPr>
        <a:xfrm>
          <a:off x="0" y="0"/>
          <a:ext cx="0" cy="0"/>
          <a:chOff x="0" y="0"/>
          <a:chExt cx="0" cy="0"/>
        </a:xfrm>
      </p:grpSpPr>
      <p:sp>
        <p:nvSpPr>
          <p:cNvPr id="26" name="Google Shape;26;p20"/>
          <p:cNvSpPr txBox="1"/>
          <p:nvPr>
            <p:ph type="ctrTitle"/>
          </p:nvPr>
        </p:nvSpPr>
        <p:spPr>
          <a:xfrm>
            <a:off x="1143000" y="1122363"/>
            <a:ext cx="6858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0"/>
          <p:cNvSpPr txBox="1"/>
          <p:nvPr>
            <p:ph idx="1" type="subTitle"/>
          </p:nvPr>
        </p:nvSpPr>
        <p:spPr>
          <a:xfrm>
            <a:off x="1143000" y="3602038"/>
            <a:ext cx="6858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28" name="Google Shape;28;p20"/>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0"/>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0"/>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31" name="Shape 31"/>
        <p:cNvGrpSpPr/>
        <p:nvPr/>
      </p:nvGrpSpPr>
      <p:grpSpPr>
        <a:xfrm>
          <a:off x="0" y="0"/>
          <a:ext cx="0" cy="0"/>
          <a:chOff x="0" y="0"/>
          <a:chExt cx="0" cy="0"/>
        </a:xfrm>
      </p:grpSpPr>
      <p:sp>
        <p:nvSpPr>
          <p:cNvPr id="32" name="Google Shape;32;p21"/>
          <p:cNvSpPr txBox="1"/>
          <p:nvPr>
            <p:ph type="title"/>
          </p:nvPr>
        </p:nvSpPr>
        <p:spPr>
          <a:xfrm>
            <a:off x="623888" y="1709739"/>
            <a:ext cx="78867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1"/>
          <p:cNvSpPr txBox="1"/>
          <p:nvPr>
            <p:ph idx="1" type="body"/>
          </p:nvPr>
        </p:nvSpPr>
        <p:spPr>
          <a:xfrm>
            <a:off x="623888" y="4589464"/>
            <a:ext cx="78867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888888"/>
              </a:buClr>
              <a:buSzPts val="1800"/>
              <a:buNone/>
              <a:defRPr sz="1800">
                <a:solidFill>
                  <a:srgbClr val="888888"/>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34" name="Google Shape;34;p21"/>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1"/>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1"/>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7" name="Shape 37"/>
        <p:cNvGrpSpPr/>
        <p:nvPr/>
      </p:nvGrpSpPr>
      <p:grpSpPr>
        <a:xfrm>
          <a:off x="0" y="0"/>
          <a:ext cx="0" cy="0"/>
          <a:chOff x="0" y="0"/>
          <a:chExt cx="0" cy="0"/>
        </a:xfrm>
      </p:grpSpPr>
      <p:sp>
        <p:nvSpPr>
          <p:cNvPr id="38" name="Google Shape;38;p22"/>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2"/>
          <p:cNvSpPr txBox="1"/>
          <p:nvPr>
            <p:ph idx="1" type="body"/>
          </p:nvPr>
        </p:nvSpPr>
        <p:spPr>
          <a:xfrm>
            <a:off x="6286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 name="Google Shape;40;p22"/>
          <p:cNvSpPr txBox="1"/>
          <p:nvPr>
            <p:ph idx="2" type="body"/>
          </p:nvPr>
        </p:nvSpPr>
        <p:spPr>
          <a:xfrm>
            <a:off x="4629150" y="1825625"/>
            <a:ext cx="38862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 name="Google Shape;41;p2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4" name="Shape 44"/>
        <p:cNvGrpSpPr/>
        <p:nvPr/>
      </p:nvGrpSpPr>
      <p:grpSpPr>
        <a:xfrm>
          <a:off x="0" y="0"/>
          <a:ext cx="0" cy="0"/>
          <a:chOff x="0" y="0"/>
          <a:chExt cx="0" cy="0"/>
        </a:xfrm>
      </p:grpSpPr>
      <p:sp>
        <p:nvSpPr>
          <p:cNvPr id="45" name="Google Shape;45;p23"/>
          <p:cNvSpPr txBox="1"/>
          <p:nvPr>
            <p:ph type="title"/>
          </p:nvPr>
        </p:nvSpPr>
        <p:spPr>
          <a:xfrm>
            <a:off x="629841"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3"/>
          <p:cNvSpPr txBox="1"/>
          <p:nvPr>
            <p:ph idx="1" type="body"/>
          </p:nvPr>
        </p:nvSpPr>
        <p:spPr>
          <a:xfrm>
            <a:off x="629842" y="1681163"/>
            <a:ext cx="386834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7" name="Google Shape;47;p23"/>
          <p:cNvSpPr txBox="1"/>
          <p:nvPr>
            <p:ph idx="2" type="body"/>
          </p:nvPr>
        </p:nvSpPr>
        <p:spPr>
          <a:xfrm>
            <a:off x="629842" y="2505075"/>
            <a:ext cx="3868340"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 name="Google Shape;48;p23"/>
          <p:cNvSpPr txBox="1"/>
          <p:nvPr>
            <p:ph idx="3" type="body"/>
          </p:nvPr>
        </p:nvSpPr>
        <p:spPr>
          <a:xfrm>
            <a:off x="4629150" y="1681163"/>
            <a:ext cx="3887391"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9" name="Google Shape;49;p23"/>
          <p:cNvSpPr txBox="1"/>
          <p:nvPr>
            <p:ph idx="4" type="body"/>
          </p:nvPr>
        </p:nvSpPr>
        <p:spPr>
          <a:xfrm>
            <a:off x="4629150" y="2505075"/>
            <a:ext cx="3887391"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0" name="Google Shape;50;p23"/>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3"/>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3"/>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53" name="Shape 53"/>
        <p:cNvGrpSpPr/>
        <p:nvPr/>
      </p:nvGrpSpPr>
      <p:grpSpPr>
        <a:xfrm>
          <a:off x="0" y="0"/>
          <a:ext cx="0" cy="0"/>
          <a:chOff x="0" y="0"/>
          <a:chExt cx="0" cy="0"/>
        </a:xfrm>
      </p:grpSpPr>
      <p:sp>
        <p:nvSpPr>
          <p:cNvPr id="54" name="Google Shape;54;p24"/>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4"/>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4"/>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4"/>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58" name="Shape 58"/>
        <p:cNvGrpSpPr/>
        <p:nvPr/>
      </p:nvGrpSpPr>
      <p:grpSpPr>
        <a:xfrm>
          <a:off x="0" y="0"/>
          <a:ext cx="0" cy="0"/>
          <a:chOff x="0" y="0"/>
          <a:chExt cx="0" cy="0"/>
        </a:xfrm>
      </p:grpSpPr>
      <p:sp>
        <p:nvSpPr>
          <p:cNvPr id="59" name="Google Shape;59;p25"/>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5"/>
          <p:cNvSpPr txBox="1"/>
          <p:nvPr>
            <p:ph idx="1" type="body"/>
          </p:nvPr>
        </p:nvSpPr>
        <p:spPr>
          <a:xfrm>
            <a:off x="3887391" y="987426"/>
            <a:ext cx="4629150" cy="487362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61" name="Google Shape;61;p25"/>
          <p:cNvSpPr txBox="1"/>
          <p:nvPr>
            <p:ph idx="2"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2" name="Google Shape;62;p25"/>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5"/>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5"/>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65" name="Shape 65"/>
        <p:cNvGrpSpPr/>
        <p:nvPr/>
      </p:nvGrpSpPr>
      <p:grpSpPr>
        <a:xfrm>
          <a:off x="0" y="0"/>
          <a:ext cx="0" cy="0"/>
          <a:chOff x="0" y="0"/>
          <a:chExt cx="0" cy="0"/>
        </a:xfrm>
      </p:grpSpPr>
      <p:sp>
        <p:nvSpPr>
          <p:cNvPr id="66" name="Google Shape;66;p26"/>
          <p:cNvSpPr txBox="1"/>
          <p:nvPr>
            <p:ph type="title"/>
          </p:nvPr>
        </p:nvSpPr>
        <p:spPr>
          <a:xfrm>
            <a:off x="629841" y="457200"/>
            <a:ext cx="2949178"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6"/>
          <p:cNvSpPr/>
          <p:nvPr>
            <p:ph idx="2" type="pic"/>
          </p:nvPr>
        </p:nvSpPr>
        <p:spPr>
          <a:xfrm>
            <a:off x="3887391" y="987426"/>
            <a:ext cx="4629150" cy="4873625"/>
          </a:xfrm>
          <a:prstGeom prst="rect">
            <a:avLst/>
          </a:prstGeom>
          <a:noFill/>
          <a:ln>
            <a:noFill/>
          </a:ln>
        </p:spPr>
      </p:sp>
      <p:sp>
        <p:nvSpPr>
          <p:cNvPr id="68" name="Google Shape;68;p26"/>
          <p:cNvSpPr txBox="1"/>
          <p:nvPr>
            <p:ph idx="1" type="body"/>
          </p:nvPr>
        </p:nvSpPr>
        <p:spPr>
          <a:xfrm>
            <a:off x="62984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9" name="Google Shape;69;p26"/>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6"/>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6"/>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7"/>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7"/>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12" name="Google Shape;12;p17"/>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7"/>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7"/>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jpg"/><Relationship Id="rId4" Type="http://schemas.openxmlformats.org/officeDocument/2006/relationships/image" Target="../media/image21.png"/><Relationship Id="rId5" Type="http://schemas.openxmlformats.org/officeDocument/2006/relationships/image" Target="../media/image2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4.png"/><Relationship Id="rId4" Type="http://schemas.openxmlformats.org/officeDocument/2006/relationships/image" Target="../media/image23.png"/><Relationship Id="rId5"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29.png"/><Relationship Id="rId5" Type="http://schemas.openxmlformats.org/officeDocument/2006/relationships/image" Target="../media/image27.png"/><Relationship Id="rId6"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2.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4.jpg"/><Relationship Id="rId4" Type="http://schemas.openxmlformats.org/officeDocument/2006/relationships/image" Target="../media/image31.jpg"/><Relationship Id="rId5" Type="http://schemas.openxmlformats.org/officeDocument/2006/relationships/image" Target="../media/image4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6.jp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46.jpg"/><Relationship Id="rId5" Type="http://schemas.openxmlformats.org/officeDocument/2006/relationships/image" Target="../media/image39.png"/><Relationship Id="rId6" Type="http://schemas.openxmlformats.org/officeDocument/2006/relationships/image" Target="../media/image43.jpg"/><Relationship Id="rId7" Type="http://schemas.openxmlformats.org/officeDocument/2006/relationships/image" Target="../media/image45.jpg"/><Relationship Id="rId8" Type="http://schemas.openxmlformats.org/officeDocument/2006/relationships/image" Target="../media/image4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8.jp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9.png"/><Relationship Id="rId4" Type="http://schemas.openxmlformats.org/officeDocument/2006/relationships/image" Target="../media/image55.png"/><Relationship Id="rId5" Type="http://schemas.openxmlformats.org/officeDocument/2006/relationships/image" Target="../media/image51.jpg"/><Relationship Id="rId6" Type="http://schemas.openxmlformats.org/officeDocument/2006/relationships/image" Target="../media/image5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0.jpg"/><Relationship Id="rId4" Type="http://schemas.openxmlformats.org/officeDocument/2006/relationships/image" Target="../media/image56.jpg"/><Relationship Id="rId5" Type="http://schemas.openxmlformats.org/officeDocument/2006/relationships/image" Target="../media/image5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8.png"/><Relationship Id="rId4" Type="http://schemas.openxmlformats.org/officeDocument/2006/relationships/image" Target="../media/image5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2.png"/><Relationship Id="rId4" Type="http://schemas.openxmlformats.org/officeDocument/2006/relationships/hyperlink" Target="http://www.youtube.com/watch?v=YWbGx_BJVvM" TargetMode="External"/><Relationship Id="rId5" Type="http://schemas.openxmlformats.org/officeDocument/2006/relationships/image" Target="../media/image6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http://www.youtube.com/watch?v=g5KFB23Z0aE" TargetMode="External"/><Relationship Id="rId4" Type="http://schemas.openxmlformats.org/officeDocument/2006/relationships/image" Target="../media/image6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www.youtube.com/watch?v=k4GdAuNji5g" TargetMode="External"/><Relationship Id="rId4" Type="http://schemas.openxmlformats.org/officeDocument/2006/relationships/image" Target="../media/image61.jpg"/><Relationship Id="rId5" Type="http://schemas.openxmlformats.org/officeDocument/2006/relationships/image" Target="../media/image7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67.png"/><Relationship Id="rId4" Type="http://schemas.openxmlformats.org/officeDocument/2006/relationships/hyperlink" Target="http://www.youtube.com/watch?v=yTsXKGUdtCE" TargetMode="External"/><Relationship Id="rId5" Type="http://schemas.openxmlformats.org/officeDocument/2006/relationships/image" Target="../media/image6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6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4.png"/><Relationship Id="rId5" Type="http://schemas.openxmlformats.org/officeDocument/2006/relationships/image" Target="../media/image13.png"/><Relationship Id="rId6"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0" l="0" r="0" t="0"/>
          <a:stretch/>
        </p:blipFill>
        <p:spPr>
          <a:xfrm>
            <a:off x="-2284" y="203200"/>
            <a:ext cx="9144000" cy="6441522"/>
          </a:xfrm>
          <a:prstGeom prst="rect">
            <a:avLst/>
          </a:prstGeom>
          <a:noFill/>
          <a:ln>
            <a:noFill/>
          </a:ln>
        </p:spPr>
      </p:pic>
      <p:pic>
        <p:nvPicPr>
          <p:cNvPr id="89" name="Google Shape;89;p1"/>
          <p:cNvPicPr preferRelativeResize="0"/>
          <p:nvPr/>
        </p:nvPicPr>
        <p:blipFill rotWithShape="1">
          <a:blip r:embed="rId4">
            <a:alphaModFix/>
          </a:blip>
          <a:srcRect b="0" l="0" r="0" t="43842"/>
          <a:stretch/>
        </p:blipFill>
        <p:spPr>
          <a:xfrm>
            <a:off x="5724128" y="5589240"/>
            <a:ext cx="2852534" cy="461144"/>
          </a:xfrm>
          <a:prstGeom prst="rect">
            <a:avLst/>
          </a:prstGeom>
          <a:noFill/>
          <a:ln>
            <a:noFill/>
          </a:ln>
        </p:spPr>
      </p:pic>
      <p:sp>
        <p:nvSpPr>
          <p:cNvPr id="90" name="Google Shape;90;p1"/>
          <p:cNvSpPr txBox="1"/>
          <p:nvPr/>
        </p:nvSpPr>
        <p:spPr>
          <a:xfrm>
            <a:off x="6876256" y="6093296"/>
            <a:ext cx="1728192"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1" i="0" lang="es-ES" sz="800" u="none" cap="none" strike="noStrike">
                <a:solidFill>
                  <a:schemeClr val="lt1"/>
                </a:solidFill>
                <a:latin typeface="Oswald"/>
                <a:ea typeface="Oswald"/>
                <a:cs typeface="Oswald"/>
                <a:sym typeface="Oswald"/>
              </a:rPr>
              <a:t>WWW.IARETXABALETA.COM</a:t>
            </a:r>
            <a:endParaRPr b="1" i="0" sz="800" u="none" cap="none" strike="noStrike">
              <a:solidFill>
                <a:schemeClr val="lt1"/>
              </a:solidFill>
              <a:latin typeface="Oswald"/>
              <a:ea typeface="Oswald"/>
              <a:cs typeface="Oswald"/>
              <a:sym typeface="Oswald"/>
            </a:endParaRPr>
          </a:p>
        </p:txBody>
      </p:sp>
      <p:pic>
        <p:nvPicPr>
          <p:cNvPr id="91" name="Google Shape;91;p1"/>
          <p:cNvPicPr preferRelativeResize="0"/>
          <p:nvPr/>
        </p:nvPicPr>
        <p:blipFill rotWithShape="1">
          <a:blip r:embed="rId5">
            <a:alphaModFix/>
          </a:blip>
          <a:srcRect b="0" l="0" r="0" t="0"/>
          <a:stretch/>
        </p:blipFill>
        <p:spPr>
          <a:xfrm>
            <a:off x="4957787" y="390116"/>
            <a:ext cx="3836937" cy="3197448"/>
          </a:xfrm>
          <a:prstGeom prst="rect">
            <a:avLst/>
          </a:prstGeom>
          <a:noFill/>
          <a:ln>
            <a:noFill/>
          </a:ln>
        </p:spPr>
      </p:pic>
      <p:sp>
        <p:nvSpPr>
          <p:cNvPr id="92" name="Google Shape;92;p1"/>
          <p:cNvSpPr txBox="1"/>
          <p:nvPr/>
        </p:nvSpPr>
        <p:spPr>
          <a:xfrm>
            <a:off x="160416" y="885687"/>
            <a:ext cx="5184600" cy="197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7200"/>
              <a:buFont typeface="Arial"/>
              <a:buNone/>
            </a:pPr>
            <a:r>
              <a:rPr b="0" i="0" lang="es-ES" sz="6100" u="none" cap="none" strike="noStrike">
                <a:solidFill>
                  <a:schemeClr val="lt1"/>
                </a:solidFill>
                <a:latin typeface="Calibri"/>
                <a:ea typeface="Calibri"/>
                <a:cs typeface="Calibri"/>
                <a:sym typeface="Calibri"/>
              </a:rPr>
              <a:t>PLASTIKO KONPOSATUAK</a:t>
            </a:r>
            <a:endParaRPr b="0" i="0" sz="6100" u="none" cap="none" strike="noStrike">
              <a:solidFill>
                <a:schemeClr val="lt1"/>
              </a:solidFill>
              <a:latin typeface="Calibri"/>
              <a:ea typeface="Calibri"/>
              <a:cs typeface="Calibri"/>
              <a:sym typeface="Calibri"/>
            </a:endParaRPr>
          </a:p>
        </p:txBody>
      </p:sp>
      <p:pic>
        <p:nvPicPr>
          <p:cNvPr id="93" name="Google Shape;93;p1"/>
          <p:cNvPicPr preferRelativeResize="0"/>
          <p:nvPr/>
        </p:nvPicPr>
        <p:blipFill rotWithShape="1">
          <a:blip r:embed="rId6">
            <a:alphaModFix/>
          </a:blip>
          <a:srcRect b="0" l="0" r="0" t="0"/>
          <a:stretch/>
        </p:blipFill>
        <p:spPr>
          <a:xfrm>
            <a:off x="510271" y="3088315"/>
            <a:ext cx="4484915" cy="25009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g116e03fcf96_0_32"/>
          <p:cNvSpPr txBox="1"/>
          <p:nvPr>
            <p:ph type="title"/>
          </p:nvPr>
        </p:nvSpPr>
        <p:spPr>
          <a:xfrm>
            <a:off x="1005775"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MATRIZEA</a:t>
            </a:r>
            <a:endParaRPr b="1"/>
          </a:p>
        </p:txBody>
      </p:sp>
      <p:sp>
        <p:nvSpPr>
          <p:cNvPr id="162" name="Google Shape;162;g116e03fcf96_0_32"/>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Errefortzu fibrarekin batera plastikoa osatzen duen beste osagarria da eta hauek dira bere funtzioak:</a:t>
            </a:r>
            <a:endParaRPr/>
          </a:p>
          <a:p>
            <a:pPr indent="-361950" lvl="0" marL="457200" rtl="0" algn="l">
              <a:lnSpc>
                <a:spcPct val="90000"/>
              </a:lnSpc>
              <a:spcBef>
                <a:spcPts val="750"/>
              </a:spcBef>
              <a:spcAft>
                <a:spcPts val="0"/>
              </a:spcAft>
              <a:buSzPts val="2100"/>
              <a:buChar char="-"/>
            </a:pPr>
            <a:r>
              <a:rPr lang="es-ES"/>
              <a:t>Geometrikoki dagokien lekuan mantentzen ditu fibrak.</a:t>
            </a:r>
            <a:endParaRPr/>
          </a:p>
          <a:p>
            <a:pPr indent="-361950" lvl="0" marL="457200" rtl="0" algn="l">
              <a:lnSpc>
                <a:spcPct val="90000"/>
              </a:lnSpc>
              <a:spcBef>
                <a:spcPts val="0"/>
              </a:spcBef>
              <a:spcAft>
                <a:spcPts val="0"/>
              </a:spcAft>
              <a:buSzPts val="2100"/>
              <a:buChar char="-"/>
            </a:pPr>
            <a:r>
              <a:rPr lang="es-ES"/>
              <a:t>Esfortzuak bideratzen laguntzen du.</a:t>
            </a:r>
            <a:endParaRPr/>
          </a:p>
          <a:p>
            <a:pPr indent="-361950" lvl="0" marL="457200" rtl="0" algn="l">
              <a:lnSpc>
                <a:spcPct val="90000"/>
              </a:lnSpc>
              <a:spcBef>
                <a:spcPts val="0"/>
              </a:spcBef>
              <a:spcAft>
                <a:spcPts val="0"/>
              </a:spcAft>
              <a:buSzPts val="2100"/>
              <a:buChar char="-"/>
            </a:pPr>
            <a:r>
              <a:rPr lang="es-ES"/>
              <a:t>Errefortzu fibrak babesten ditu.</a:t>
            </a:r>
            <a:endParaRPr/>
          </a:p>
          <a:p>
            <a:pPr indent="0" lvl="0" marL="457200" rtl="0" algn="l">
              <a:lnSpc>
                <a:spcPct val="90000"/>
              </a:lnSpc>
              <a:spcBef>
                <a:spcPts val="750"/>
              </a:spcBef>
              <a:spcAft>
                <a:spcPts val="0"/>
              </a:spcAft>
              <a:buSzPts val="2100"/>
              <a:buNone/>
            </a:pPr>
            <a:r>
              <a:t/>
            </a:r>
            <a:endParaRPr/>
          </a:p>
        </p:txBody>
      </p:sp>
      <p:sp>
        <p:nvSpPr>
          <p:cNvPr id="163" name="Google Shape;163;g116e03fcf96_0_32"/>
          <p:cNvSpPr/>
          <p:nvPr/>
        </p:nvSpPr>
        <p:spPr>
          <a:xfrm>
            <a:off x="1005774" y="5215875"/>
            <a:ext cx="2289000" cy="1443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64" name="Google Shape;164;g116e03fcf96_0_32"/>
          <p:cNvPicPr preferRelativeResize="0"/>
          <p:nvPr/>
        </p:nvPicPr>
        <p:blipFill rotWithShape="1">
          <a:blip r:embed="rId4">
            <a:alphaModFix/>
          </a:blip>
          <a:srcRect b="0" l="0" r="0" t="0"/>
          <a:stretch/>
        </p:blipFill>
        <p:spPr>
          <a:xfrm>
            <a:off x="1905625" y="3749525"/>
            <a:ext cx="4681983" cy="1359300"/>
          </a:xfrm>
          <a:prstGeom prst="rect">
            <a:avLst/>
          </a:prstGeom>
          <a:noFill/>
          <a:ln>
            <a:noFill/>
          </a:ln>
        </p:spPr>
      </p:pic>
      <p:sp>
        <p:nvSpPr>
          <p:cNvPr id="165" name="Google Shape;165;g116e03fcf96_0_32"/>
          <p:cNvSpPr/>
          <p:nvPr/>
        </p:nvSpPr>
        <p:spPr>
          <a:xfrm>
            <a:off x="4705326" y="5258174"/>
            <a:ext cx="2217000" cy="14439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116e03fcf96_0_43"/>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MATRIZE TERMOPLASTIKOAK</a:t>
            </a:r>
            <a:endParaRPr b="1"/>
          </a:p>
        </p:txBody>
      </p:sp>
      <p:sp>
        <p:nvSpPr>
          <p:cNvPr id="172" name="Google Shape;172;g116e03fcf96_0_43"/>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750"/>
              </a:spcBef>
              <a:spcAft>
                <a:spcPts val="0"/>
              </a:spcAft>
              <a:buSzPts val="2100"/>
              <a:buNone/>
            </a:pPr>
            <a:r>
              <a:rPr lang="es-ES"/>
              <a:t>Urtze tenperatura bat dute (tg), plastiko hauek soldatzeko behar dugun tenperatura. tenperatura honen azpitik solido bihurtzen dira.</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Plastiko hauek lantzeko beroketa fase baten eraginez urtu eta moldeatzen dira.</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Berezitasun hauek dituzte:</a:t>
            </a:r>
            <a:endParaRPr/>
          </a:p>
          <a:p>
            <a:pPr indent="0" lvl="0" marL="0" rtl="0" algn="l">
              <a:lnSpc>
                <a:spcPct val="90000"/>
              </a:lnSpc>
              <a:spcBef>
                <a:spcPts val="750"/>
              </a:spcBef>
              <a:spcAft>
                <a:spcPts val="0"/>
              </a:spcAft>
              <a:buSzPts val="2100"/>
              <a:buNone/>
            </a:pPr>
            <a:r>
              <a:rPr lang="es-ES"/>
              <a:t>-Ekoizte makina konplexuak behar dituzte kostu haundiko moldeak behar dituzenak.</a:t>
            </a:r>
            <a:endParaRPr/>
          </a:p>
          <a:p>
            <a:pPr indent="0" lvl="0" marL="0" rtl="0" algn="l">
              <a:lnSpc>
                <a:spcPct val="90000"/>
              </a:lnSpc>
              <a:spcBef>
                <a:spcPts val="750"/>
              </a:spcBef>
              <a:spcAft>
                <a:spcPts val="0"/>
              </a:spcAft>
              <a:buSzPts val="2100"/>
              <a:buNone/>
            </a:pPr>
            <a:r>
              <a:rPr lang="es-ES"/>
              <a:t>-Erreziklatzeko errezak dira.</a:t>
            </a:r>
            <a:endParaRPr/>
          </a:p>
          <a:p>
            <a:pPr indent="0" lvl="0" marL="0" rtl="0" algn="l">
              <a:lnSpc>
                <a:spcPct val="90000"/>
              </a:lnSpc>
              <a:spcBef>
                <a:spcPts val="750"/>
              </a:spcBef>
              <a:spcAft>
                <a:spcPts val="0"/>
              </a:spcAft>
              <a:buSzPts val="2100"/>
              <a:buNone/>
            </a:pPr>
            <a:r>
              <a:rPr lang="es-ES"/>
              <a:t>-Kolpeak errez jasatzen dituzte deformazio</a:t>
            </a:r>
            <a:endParaRPr/>
          </a:p>
          <a:p>
            <a:pPr indent="0" lvl="0" marL="0" rtl="0" algn="l">
              <a:lnSpc>
                <a:spcPct val="90000"/>
              </a:lnSpc>
              <a:spcBef>
                <a:spcPts val="750"/>
              </a:spcBef>
              <a:spcAft>
                <a:spcPts val="0"/>
              </a:spcAft>
              <a:buSzPts val="2100"/>
              <a:buNone/>
            </a:pPr>
            <a:r>
              <a:rPr lang="es-ES"/>
              <a:t> gabe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116e03fcf96_0_49"/>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TERMOEGONKORRAK</a:t>
            </a:r>
            <a:endParaRPr b="1"/>
          </a:p>
        </p:txBody>
      </p:sp>
      <p:sp>
        <p:nvSpPr>
          <p:cNvPr id="179" name="Google Shape;179;g116e03fcf96_0_49"/>
          <p:cNvSpPr txBox="1"/>
          <p:nvPr>
            <p:ph idx="1" type="body"/>
          </p:nvPr>
        </p:nvSpPr>
        <p:spPr>
          <a:xfrm>
            <a:off x="1005775" y="1825625"/>
            <a:ext cx="7886700" cy="4945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Erreakzio kimikoa jasatzen dituzten erretxinak dira, hauek </a:t>
            </a:r>
            <a:r>
              <a:rPr b="1" lang="es-ES"/>
              <a:t>ondu</a:t>
            </a:r>
            <a:r>
              <a:rPr lang="es-ES"/>
              <a:t> (curado) egiten dira. Honeri </a:t>
            </a:r>
            <a:r>
              <a:rPr b="1" lang="es-ES"/>
              <a:t>retikulazioa</a:t>
            </a:r>
            <a:r>
              <a:rPr lang="es-ES"/>
              <a:t> ere deitzen zaio. </a:t>
            </a:r>
            <a:endParaRPr/>
          </a:p>
          <a:p>
            <a:pPr indent="0" lvl="0" marL="0" rtl="0" algn="l">
              <a:lnSpc>
                <a:spcPct val="90000"/>
              </a:lnSpc>
              <a:spcBef>
                <a:spcPts val="750"/>
              </a:spcBef>
              <a:spcAft>
                <a:spcPts val="0"/>
              </a:spcAft>
              <a:buSzPts val="2100"/>
              <a:buNone/>
            </a:pPr>
            <a:r>
              <a:rPr lang="es-ES"/>
              <a:t>Honen ondorioz materiale zurrun eta urtu ezina lortzen dugu.</a:t>
            </a:r>
            <a:endParaRPr/>
          </a:p>
          <a:p>
            <a:pPr indent="0" lvl="0" marL="0" rtl="0" algn="l">
              <a:lnSpc>
                <a:spcPct val="90000"/>
              </a:lnSpc>
              <a:spcBef>
                <a:spcPts val="750"/>
              </a:spcBef>
              <a:spcAft>
                <a:spcPts val="0"/>
              </a:spcAft>
              <a:buSzPts val="2100"/>
              <a:buNone/>
            </a:pPr>
            <a:r>
              <a:rPr lang="es-ES"/>
              <a:t>Ontze prozedura erretxina ekoizleek hasten dute fabrikan polimereizazio prozedura batekin.</a:t>
            </a:r>
            <a:endParaRPr/>
          </a:p>
          <a:p>
            <a:pPr indent="0" lvl="0" marL="0" rtl="0" algn="l">
              <a:lnSpc>
                <a:spcPct val="90000"/>
              </a:lnSpc>
              <a:spcBef>
                <a:spcPts val="750"/>
              </a:spcBef>
              <a:spcAft>
                <a:spcPts val="0"/>
              </a:spcAft>
              <a:buSzPts val="2100"/>
              <a:buNone/>
            </a:pPr>
            <a:r>
              <a:rPr lang="es-ES"/>
              <a:t>Guk, gogortzaile edo katalizadore bat gehituko diogu retikulazioa osatzeko.</a:t>
            </a:r>
            <a:endParaRPr/>
          </a:p>
          <a:p>
            <a:pPr indent="0" lvl="0" marL="0" rtl="0" algn="l">
              <a:lnSpc>
                <a:spcPct val="90000"/>
              </a:lnSpc>
              <a:spcBef>
                <a:spcPts val="750"/>
              </a:spcBef>
              <a:spcAft>
                <a:spcPts val="0"/>
              </a:spcAft>
              <a:buSzPts val="2100"/>
              <a:buNone/>
            </a:pPr>
            <a:r>
              <a:rPr lang="es-ES"/>
              <a:t>Berezitasun hauek dituzte:</a:t>
            </a:r>
            <a:endParaRPr/>
          </a:p>
          <a:p>
            <a:pPr indent="0" lvl="0" marL="0" rtl="0" algn="l">
              <a:lnSpc>
                <a:spcPct val="90000"/>
              </a:lnSpc>
              <a:spcBef>
                <a:spcPts val="750"/>
              </a:spcBef>
              <a:spcAft>
                <a:spcPts val="0"/>
              </a:spcAft>
              <a:buSzPts val="2100"/>
              <a:buNone/>
            </a:pPr>
            <a:r>
              <a:rPr lang="es-ES"/>
              <a:t>-Errez lantzen dira ondu baino lehen.</a:t>
            </a:r>
            <a:endParaRPr/>
          </a:p>
          <a:p>
            <a:pPr indent="0" lvl="0" marL="0" rtl="0" algn="l">
              <a:lnSpc>
                <a:spcPct val="90000"/>
              </a:lnSpc>
              <a:spcBef>
                <a:spcPts val="750"/>
              </a:spcBef>
              <a:spcAft>
                <a:spcPts val="0"/>
              </a:spcAft>
              <a:buSzPts val="2100"/>
              <a:buNone/>
            </a:pPr>
            <a:r>
              <a:rPr lang="es-ES"/>
              <a:t>-Gutxi deformatzen da.</a:t>
            </a:r>
            <a:endParaRPr/>
          </a:p>
          <a:p>
            <a:pPr indent="0" lvl="0" marL="0" rtl="0" algn="l">
              <a:lnSpc>
                <a:spcPct val="90000"/>
              </a:lnSpc>
              <a:spcBef>
                <a:spcPts val="750"/>
              </a:spcBef>
              <a:spcAft>
                <a:spcPts val="0"/>
              </a:spcAft>
              <a:buSzPts val="2100"/>
              <a:buNone/>
            </a:pPr>
            <a:r>
              <a:rPr lang="es-ES"/>
              <a:t>-Termoplastikoak baino auzkorragoak dira</a:t>
            </a:r>
            <a:endParaRPr/>
          </a:p>
          <a:p>
            <a:pPr indent="0" lvl="0" marL="0" rtl="0" algn="l">
              <a:lnSpc>
                <a:spcPct val="90000"/>
              </a:lnSpc>
              <a:spcBef>
                <a:spcPts val="750"/>
              </a:spcBef>
              <a:spcAft>
                <a:spcPts val="0"/>
              </a:spcAft>
              <a:buSzPts val="21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g116e03fcf96_0_55"/>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t/>
            </a:r>
            <a:endParaRPr/>
          </a:p>
        </p:txBody>
      </p:sp>
      <p:sp>
        <p:nvSpPr>
          <p:cNvPr id="186" name="Google Shape;186;g116e03fcf96_0_55"/>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Gehien erabiltzen diren erretxina termoegonkorrak:</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-Poliester insaturado UP</a:t>
            </a:r>
            <a:endParaRPr/>
          </a:p>
          <a:p>
            <a:pPr indent="0" lvl="0" marL="0" rtl="0" algn="l">
              <a:lnSpc>
                <a:spcPct val="90000"/>
              </a:lnSpc>
              <a:spcBef>
                <a:spcPts val="750"/>
              </a:spcBef>
              <a:spcAft>
                <a:spcPts val="0"/>
              </a:spcAft>
              <a:buSzPts val="2100"/>
              <a:buNone/>
            </a:pPr>
            <a:r>
              <a:rPr lang="es-ES"/>
              <a:t>-Vinilester erretxinak VE</a:t>
            </a:r>
            <a:endParaRPr/>
          </a:p>
          <a:p>
            <a:pPr indent="0" lvl="0" marL="0" rtl="0" algn="l">
              <a:lnSpc>
                <a:spcPct val="90000"/>
              </a:lnSpc>
              <a:spcBef>
                <a:spcPts val="750"/>
              </a:spcBef>
              <a:spcAft>
                <a:spcPts val="0"/>
              </a:spcAft>
              <a:buSzPts val="2100"/>
              <a:buNone/>
            </a:pPr>
            <a:r>
              <a:rPr lang="es-ES"/>
              <a:t>-Epoxi Erretxinak  EP</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p:txBody>
      </p:sp>
      <p:pic>
        <p:nvPicPr>
          <p:cNvPr id="187" name="Google Shape;187;g116e03fcf96_0_55"/>
          <p:cNvPicPr preferRelativeResize="0"/>
          <p:nvPr/>
        </p:nvPicPr>
        <p:blipFill rotWithShape="1">
          <a:blip r:embed="rId3">
            <a:alphaModFix/>
          </a:blip>
          <a:srcRect b="0" l="0" r="0" t="0"/>
          <a:stretch/>
        </p:blipFill>
        <p:spPr>
          <a:xfrm>
            <a:off x="4447325" y="2611331"/>
            <a:ext cx="4510825" cy="2255400"/>
          </a:xfrm>
          <a:prstGeom prst="rect">
            <a:avLst/>
          </a:prstGeom>
          <a:noFill/>
          <a:ln>
            <a:noFill/>
          </a:ln>
        </p:spPr>
      </p:pic>
      <p:pic>
        <p:nvPicPr>
          <p:cNvPr id="188" name="Google Shape;188;g116e03fcf96_0_55"/>
          <p:cNvPicPr preferRelativeResize="0"/>
          <p:nvPr/>
        </p:nvPicPr>
        <p:blipFill rotWithShape="1">
          <a:blip r:embed="rId4">
            <a:alphaModFix/>
          </a:blip>
          <a:srcRect b="0" l="0" r="0" t="0"/>
          <a:stretch/>
        </p:blipFill>
        <p:spPr>
          <a:xfrm>
            <a:off x="1647450" y="3972521"/>
            <a:ext cx="3160250" cy="2344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g116e03fcf96_0_63"/>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ZUNTZAK eta ERREFORTZUAK</a:t>
            </a:r>
            <a:endParaRPr b="1"/>
          </a:p>
        </p:txBody>
      </p:sp>
      <p:sp>
        <p:nvSpPr>
          <p:cNvPr id="195" name="Google Shape;195;g116e03fcf96_0_63"/>
          <p:cNvSpPr txBox="1"/>
          <p:nvPr>
            <p:ph idx="1" type="body"/>
          </p:nvPr>
        </p:nvSpPr>
        <p:spPr>
          <a:xfrm>
            <a:off x="362725" y="1825625"/>
            <a:ext cx="85299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Materialari erresistentzia ematen dioten elementuak dira.</a:t>
            </a:r>
            <a:endParaRPr/>
          </a:p>
          <a:p>
            <a:pPr indent="0" lvl="0" marL="0" rtl="0" algn="l">
              <a:lnSpc>
                <a:spcPct val="90000"/>
              </a:lnSpc>
              <a:spcBef>
                <a:spcPts val="750"/>
              </a:spcBef>
              <a:spcAft>
                <a:spcPts val="0"/>
              </a:spcAft>
              <a:buSzPts val="2100"/>
              <a:buNone/>
            </a:pPr>
            <a:r>
              <a:rPr lang="es-ES"/>
              <a:t>Zuntz kantitate gehiago dutenek erresistentzia gehiago edukiko dute. %75 ko errefortzuak dituzten materialak lor ditzakegu, hau da %75 errefortzua eta %25 erretxina.</a:t>
            </a:r>
            <a:endParaRPr/>
          </a:p>
          <a:p>
            <a:pPr indent="0" lvl="0" marL="0" rtl="0" algn="l">
              <a:lnSpc>
                <a:spcPct val="90000"/>
              </a:lnSpc>
              <a:spcBef>
                <a:spcPts val="750"/>
              </a:spcBef>
              <a:spcAft>
                <a:spcPts val="0"/>
              </a:spcAft>
              <a:buSzPts val="2100"/>
              <a:buNone/>
            </a:pPr>
            <a:r>
              <a:rPr lang="es-ES"/>
              <a:t>Hauen portzentaia zuzenki erlazionatuta dago erabiliko dugun ekoizte prozedurarekin.</a:t>
            </a:r>
            <a:endParaRPr/>
          </a:p>
          <a:p>
            <a:pPr indent="0" lvl="0" marL="0" rtl="0" algn="l">
              <a:lnSpc>
                <a:spcPct val="90000"/>
              </a:lnSpc>
              <a:spcBef>
                <a:spcPts val="750"/>
              </a:spcBef>
              <a:spcAft>
                <a:spcPts val="0"/>
              </a:spcAft>
              <a:buSzPts val="2100"/>
              <a:buNone/>
            </a:pPr>
            <a:r>
              <a:t/>
            </a:r>
            <a:endParaRPr/>
          </a:p>
        </p:txBody>
      </p:sp>
      <p:pic>
        <p:nvPicPr>
          <p:cNvPr id="196" name="Google Shape;196;g116e03fcf96_0_63"/>
          <p:cNvPicPr preferRelativeResize="0"/>
          <p:nvPr/>
        </p:nvPicPr>
        <p:blipFill rotWithShape="1">
          <a:blip r:embed="rId3">
            <a:alphaModFix/>
          </a:blip>
          <a:srcRect b="0" l="0" r="0" t="0"/>
          <a:stretch/>
        </p:blipFill>
        <p:spPr>
          <a:xfrm>
            <a:off x="136025" y="3903200"/>
            <a:ext cx="3017000" cy="1961050"/>
          </a:xfrm>
          <a:prstGeom prst="rect">
            <a:avLst/>
          </a:prstGeom>
          <a:noFill/>
          <a:ln>
            <a:noFill/>
          </a:ln>
        </p:spPr>
      </p:pic>
      <p:pic>
        <p:nvPicPr>
          <p:cNvPr id="197" name="Google Shape;197;g116e03fcf96_0_63"/>
          <p:cNvPicPr preferRelativeResize="0"/>
          <p:nvPr/>
        </p:nvPicPr>
        <p:blipFill rotWithShape="1">
          <a:blip r:embed="rId4">
            <a:alphaModFix/>
          </a:blip>
          <a:srcRect b="0" l="0" r="0" t="0"/>
          <a:stretch/>
        </p:blipFill>
        <p:spPr>
          <a:xfrm>
            <a:off x="2633975" y="4153020"/>
            <a:ext cx="3747925" cy="2512275"/>
          </a:xfrm>
          <a:prstGeom prst="rect">
            <a:avLst/>
          </a:prstGeom>
          <a:noFill/>
          <a:ln>
            <a:noFill/>
          </a:ln>
        </p:spPr>
      </p:pic>
      <p:pic>
        <p:nvPicPr>
          <p:cNvPr id="198" name="Google Shape;198;g116e03fcf96_0_63"/>
          <p:cNvPicPr preferRelativeResize="0"/>
          <p:nvPr/>
        </p:nvPicPr>
        <p:blipFill rotWithShape="1">
          <a:blip r:embed="rId5">
            <a:alphaModFix/>
          </a:blip>
          <a:srcRect b="0" l="0" r="0" t="0"/>
          <a:stretch/>
        </p:blipFill>
        <p:spPr>
          <a:xfrm>
            <a:off x="6446575" y="3705100"/>
            <a:ext cx="2577950" cy="1675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117321bacf0_0_3"/>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Motak</a:t>
            </a:r>
            <a:endParaRPr/>
          </a:p>
        </p:txBody>
      </p:sp>
      <p:sp>
        <p:nvSpPr>
          <p:cNvPr id="205" name="Google Shape;205;g117321bacf0_0_3"/>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Mota askotako zuntzak topatu ditzakegu:</a:t>
            </a:r>
            <a:endParaRPr/>
          </a:p>
          <a:p>
            <a:pPr indent="0" lvl="0" marL="0" rtl="0" algn="l">
              <a:lnSpc>
                <a:spcPct val="90000"/>
              </a:lnSpc>
              <a:spcBef>
                <a:spcPts val="750"/>
              </a:spcBef>
              <a:spcAft>
                <a:spcPts val="0"/>
              </a:spcAft>
              <a:buSzPts val="2100"/>
              <a:buNone/>
            </a:pPr>
            <a:r>
              <a:rPr lang="es-ES"/>
              <a:t>-Organikoak: beira zuntza edo karbono zuntza</a:t>
            </a:r>
            <a:endParaRPr/>
          </a:p>
          <a:p>
            <a:pPr indent="0" lvl="0" marL="0" rtl="0" algn="l">
              <a:lnSpc>
                <a:spcPct val="90000"/>
              </a:lnSpc>
              <a:spcBef>
                <a:spcPts val="750"/>
              </a:spcBef>
              <a:spcAft>
                <a:spcPts val="0"/>
              </a:spcAft>
              <a:buSzPts val="2100"/>
              <a:buNone/>
            </a:pPr>
            <a:r>
              <a:rPr lang="es-ES"/>
              <a:t>-Inorganikoak: aramida(kevlar)</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Naturalak ere topatuko ditugu adibidez Linoa</a:t>
            </a:r>
            <a:endParaRPr/>
          </a:p>
        </p:txBody>
      </p:sp>
      <p:pic>
        <p:nvPicPr>
          <p:cNvPr id="206" name="Google Shape;206;g117321bacf0_0_3"/>
          <p:cNvPicPr preferRelativeResize="0"/>
          <p:nvPr/>
        </p:nvPicPr>
        <p:blipFill rotWithShape="1">
          <a:blip r:embed="rId3">
            <a:alphaModFix/>
          </a:blip>
          <a:srcRect b="0" l="0" r="0" t="0"/>
          <a:stretch/>
        </p:blipFill>
        <p:spPr>
          <a:xfrm>
            <a:off x="1602100" y="3004850"/>
            <a:ext cx="1580351" cy="1580351"/>
          </a:xfrm>
          <a:prstGeom prst="rect">
            <a:avLst/>
          </a:prstGeom>
          <a:noFill/>
          <a:ln>
            <a:noFill/>
          </a:ln>
        </p:spPr>
      </p:pic>
      <p:pic>
        <p:nvPicPr>
          <p:cNvPr id="207" name="Google Shape;207;g117321bacf0_0_3"/>
          <p:cNvPicPr preferRelativeResize="0"/>
          <p:nvPr/>
        </p:nvPicPr>
        <p:blipFill rotWithShape="1">
          <a:blip r:embed="rId4">
            <a:alphaModFix/>
          </a:blip>
          <a:srcRect b="0" l="0" r="0" t="0"/>
          <a:stretch/>
        </p:blipFill>
        <p:spPr>
          <a:xfrm>
            <a:off x="5577075" y="2635350"/>
            <a:ext cx="1813850" cy="1813850"/>
          </a:xfrm>
          <a:prstGeom prst="rect">
            <a:avLst/>
          </a:prstGeom>
          <a:noFill/>
          <a:ln>
            <a:noFill/>
          </a:ln>
        </p:spPr>
      </p:pic>
      <p:pic>
        <p:nvPicPr>
          <p:cNvPr id="208" name="Google Shape;208;g117321bacf0_0_3"/>
          <p:cNvPicPr preferRelativeResize="0"/>
          <p:nvPr/>
        </p:nvPicPr>
        <p:blipFill rotWithShape="1">
          <a:blip r:embed="rId5">
            <a:alphaModFix/>
          </a:blip>
          <a:srcRect b="0" l="0" r="0" t="0"/>
          <a:stretch/>
        </p:blipFill>
        <p:spPr>
          <a:xfrm>
            <a:off x="1485350" y="5176725"/>
            <a:ext cx="1813850" cy="1360388"/>
          </a:xfrm>
          <a:prstGeom prst="rect">
            <a:avLst/>
          </a:prstGeom>
          <a:noFill/>
          <a:ln>
            <a:noFill/>
          </a:ln>
        </p:spPr>
      </p:pic>
      <p:pic>
        <p:nvPicPr>
          <p:cNvPr id="209" name="Google Shape;209;g117321bacf0_0_3"/>
          <p:cNvPicPr preferRelativeResize="0"/>
          <p:nvPr/>
        </p:nvPicPr>
        <p:blipFill rotWithShape="1">
          <a:blip r:embed="rId6">
            <a:alphaModFix/>
          </a:blip>
          <a:srcRect b="0" l="0" r="0" t="0"/>
          <a:stretch/>
        </p:blipFill>
        <p:spPr>
          <a:xfrm>
            <a:off x="4487000" y="4996138"/>
            <a:ext cx="1721574" cy="17215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117321bacf0_0_13"/>
          <p:cNvSpPr txBox="1"/>
          <p:nvPr>
            <p:ph idx="1" type="body"/>
          </p:nvPr>
        </p:nvSpPr>
        <p:spPr>
          <a:xfrm>
            <a:off x="628650" y="692075"/>
            <a:ext cx="7886700" cy="2209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Logikoki guztiek ez dute erresistentzi berdina, hala nola, karbonoarekin altzairua baino erresistentzi gehiago duten materialak lortu ditzakegu.</a:t>
            </a:r>
            <a:endParaRPr/>
          </a:p>
          <a:p>
            <a:pPr indent="0" lvl="0" marL="0" rtl="0" algn="l">
              <a:lnSpc>
                <a:spcPct val="90000"/>
              </a:lnSpc>
              <a:spcBef>
                <a:spcPts val="750"/>
              </a:spcBef>
              <a:spcAft>
                <a:spcPts val="0"/>
              </a:spcAft>
              <a:buSzPts val="2100"/>
              <a:buNone/>
            </a:pPr>
            <a:r>
              <a:rPr lang="es-ES"/>
              <a:t>Aramidak berriz perforazioari erresistentzia haundia du, horregatik txaleko anti balak egiteko erabiltzen da.</a:t>
            </a:r>
            <a:endParaRPr/>
          </a:p>
          <a:p>
            <a:pPr indent="0" lvl="0" marL="0" rtl="0" algn="l">
              <a:lnSpc>
                <a:spcPct val="90000"/>
              </a:lnSpc>
              <a:spcBef>
                <a:spcPts val="750"/>
              </a:spcBef>
              <a:spcAft>
                <a:spcPts val="0"/>
              </a:spcAft>
              <a:buSzPts val="2100"/>
              <a:buNone/>
            </a:pPr>
            <a:r>
              <a:rPr lang="es-ES"/>
              <a:t>Lasterketako ibilgailuetan, kubrekarterrak egiten dira.</a:t>
            </a:r>
            <a:endParaRPr/>
          </a:p>
        </p:txBody>
      </p:sp>
      <p:pic>
        <p:nvPicPr>
          <p:cNvPr id="216" name="Google Shape;216;g117321bacf0_0_13"/>
          <p:cNvPicPr preferRelativeResize="0"/>
          <p:nvPr/>
        </p:nvPicPr>
        <p:blipFill rotWithShape="1">
          <a:blip r:embed="rId3">
            <a:alphaModFix/>
          </a:blip>
          <a:srcRect b="0" l="0" r="0" t="0"/>
          <a:stretch/>
        </p:blipFill>
        <p:spPr>
          <a:xfrm>
            <a:off x="952175" y="3005800"/>
            <a:ext cx="1821875" cy="1749000"/>
          </a:xfrm>
          <a:prstGeom prst="rect">
            <a:avLst/>
          </a:prstGeom>
          <a:noFill/>
          <a:ln>
            <a:noFill/>
          </a:ln>
        </p:spPr>
      </p:pic>
      <p:sp>
        <p:nvSpPr>
          <p:cNvPr id="217" name="Google Shape;217;g117321bacf0_0_13"/>
          <p:cNvSpPr txBox="1"/>
          <p:nvPr/>
        </p:nvSpPr>
        <p:spPr>
          <a:xfrm>
            <a:off x="952175" y="5123675"/>
            <a:ext cx="6181800" cy="12729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750"/>
              </a:spcBef>
              <a:spcAft>
                <a:spcPts val="0"/>
              </a:spcAft>
              <a:buClr>
                <a:schemeClr val="dk1"/>
              </a:buClr>
              <a:buSzPts val="1100"/>
              <a:buFont typeface="Arial"/>
              <a:buNone/>
            </a:pPr>
            <a:r>
              <a:rPr b="0" i="0" lang="es-ES" sz="2100" u="none" cap="none" strike="noStrike">
                <a:solidFill>
                  <a:schemeClr val="dk1"/>
                </a:solidFill>
                <a:latin typeface="Verdana"/>
                <a:ea typeface="Verdana"/>
                <a:cs typeface="Verdana"/>
                <a:sym typeface="Verdana"/>
              </a:rPr>
              <a:t>Beira zuntzez ekoiztutako materialek ez dute propietate haundirik, baina merkeena ere bada.</a:t>
            </a:r>
            <a:endParaRPr b="0" i="0" sz="2100" u="none" cap="none" strike="noStrike">
              <a:solidFill>
                <a:schemeClr val="dk1"/>
              </a:solidFill>
              <a:latin typeface="Verdana"/>
              <a:ea typeface="Verdana"/>
              <a:cs typeface="Verdana"/>
              <a:sym typeface="Verdana"/>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18" name="Google Shape;218;g117321bacf0_0_13"/>
          <p:cNvPicPr preferRelativeResize="0"/>
          <p:nvPr/>
        </p:nvPicPr>
        <p:blipFill rotWithShape="1">
          <a:blip r:embed="rId4">
            <a:alphaModFix/>
          </a:blip>
          <a:srcRect b="0" l="0" r="0" t="0"/>
          <a:stretch/>
        </p:blipFill>
        <p:spPr>
          <a:xfrm>
            <a:off x="4398175" y="2743400"/>
            <a:ext cx="3035650" cy="2273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117321bacf0_0_22"/>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Beira zuntza</a:t>
            </a:r>
            <a:endParaRPr/>
          </a:p>
        </p:txBody>
      </p:sp>
      <p:sp>
        <p:nvSpPr>
          <p:cNvPr id="225" name="Google Shape;225;g117321bacf0_0_22"/>
          <p:cNvSpPr txBox="1"/>
          <p:nvPr>
            <p:ph idx="1" type="body"/>
          </p:nvPr>
        </p:nvSpPr>
        <p:spPr>
          <a:xfrm>
            <a:off x="453425" y="1825625"/>
            <a:ext cx="84390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Era askotako formatuan topatu ditzakegu:</a:t>
            </a:r>
            <a:endParaRPr/>
          </a:p>
          <a:p>
            <a:pPr indent="0" lvl="0" marL="0" rtl="0" algn="l">
              <a:lnSpc>
                <a:spcPct val="90000"/>
              </a:lnSpc>
              <a:spcBef>
                <a:spcPts val="750"/>
              </a:spcBef>
              <a:spcAft>
                <a:spcPts val="0"/>
              </a:spcAft>
              <a:buSzPts val="2100"/>
              <a:buNone/>
            </a:pPr>
            <a:r>
              <a:rPr lang="es-ES"/>
              <a:t>ROVING:</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MAT:                           TEJIDO:</a:t>
            </a:r>
            <a:endParaRPr/>
          </a:p>
          <a:p>
            <a:pPr indent="0" lvl="0" marL="0" rtl="0" algn="l">
              <a:lnSpc>
                <a:spcPct val="90000"/>
              </a:lnSpc>
              <a:spcBef>
                <a:spcPts val="750"/>
              </a:spcBef>
              <a:spcAft>
                <a:spcPts val="0"/>
              </a:spcAft>
              <a:buSzPts val="2100"/>
              <a:buNone/>
            </a:pPr>
            <a:r>
              <a:t/>
            </a:r>
            <a:endParaRPr/>
          </a:p>
        </p:txBody>
      </p:sp>
      <p:sp>
        <p:nvSpPr>
          <p:cNvPr id="226" name="Google Shape;226;g117321bacf0_0_22"/>
          <p:cNvSpPr/>
          <p:nvPr/>
        </p:nvSpPr>
        <p:spPr>
          <a:xfrm>
            <a:off x="1882608" y="2243997"/>
            <a:ext cx="2266200" cy="16764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27" name="Google Shape;227;g117321bacf0_0_22"/>
          <p:cNvSpPr/>
          <p:nvPr/>
        </p:nvSpPr>
        <p:spPr>
          <a:xfrm>
            <a:off x="1284764" y="4146345"/>
            <a:ext cx="2258700" cy="14097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28" name="Google Shape;228;g117321bacf0_0_22"/>
          <p:cNvPicPr preferRelativeResize="0"/>
          <p:nvPr/>
        </p:nvPicPr>
        <p:blipFill rotWithShape="1">
          <a:blip r:embed="rId5">
            <a:alphaModFix/>
          </a:blip>
          <a:srcRect b="0" l="0" r="0" t="0"/>
          <a:stretch/>
        </p:blipFill>
        <p:spPr>
          <a:xfrm>
            <a:off x="4892188" y="4146338"/>
            <a:ext cx="2143125" cy="21431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117321bacf0_0_31"/>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Karbono zuntza</a:t>
            </a:r>
            <a:endParaRPr/>
          </a:p>
        </p:txBody>
      </p:sp>
      <p:sp>
        <p:nvSpPr>
          <p:cNvPr id="235" name="Google Shape;235;g117321bacf0_0_31"/>
          <p:cNvSpPr txBox="1"/>
          <p:nvPr>
            <p:ph idx="1" type="body"/>
          </p:nvPr>
        </p:nvSpPr>
        <p:spPr>
          <a:xfrm>
            <a:off x="1005775" y="4605300"/>
            <a:ext cx="7886700" cy="157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t/>
            </a:r>
            <a:endParaRPr/>
          </a:p>
        </p:txBody>
      </p:sp>
      <p:pic>
        <p:nvPicPr>
          <p:cNvPr id="236" name="Google Shape;236;g117321bacf0_0_31"/>
          <p:cNvPicPr preferRelativeResize="0"/>
          <p:nvPr/>
        </p:nvPicPr>
        <p:blipFill rotWithShape="1">
          <a:blip r:embed="rId3">
            <a:alphaModFix/>
          </a:blip>
          <a:srcRect b="0" l="0" r="0" t="0"/>
          <a:stretch/>
        </p:blipFill>
        <p:spPr>
          <a:xfrm>
            <a:off x="913888" y="1825628"/>
            <a:ext cx="7316225" cy="27796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g117321bacf0_0_39"/>
          <p:cNvPicPr preferRelativeResize="0"/>
          <p:nvPr/>
        </p:nvPicPr>
        <p:blipFill rotWithShape="1">
          <a:blip r:embed="rId3">
            <a:alphaModFix/>
          </a:blip>
          <a:srcRect b="0" l="0" r="0" t="0"/>
          <a:stretch/>
        </p:blipFill>
        <p:spPr>
          <a:xfrm>
            <a:off x="799937" y="924000"/>
            <a:ext cx="6788388" cy="4557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
          <p:cNvSpPr txBox="1"/>
          <p:nvPr>
            <p:ph type="title"/>
          </p:nvPr>
        </p:nvSpPr>
        <p:spPr>
          <a:xfrm>
            <a:off x="971550" y="5753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3300"/>
              <a:buFont typeface="Verdana"/>
              <a:buNone/>
            </a:pPr>
            <a:r>
              <a:rPr lang="es-ES"/>
              <a:t>AURKIBIDEA</a:t>
            </a:r>
            <a:endParaRPr/>
          </a:p>
        </p:txBody>
      </p:sp>
      <p:sp>
        <p:nvSpPr>
          <p:cNvPr id="99" name="Google Shape;99;p2"/>
          <p:cNvSpPr txBox="1"/>
          <p:nvPr/>
        </p:nvSpPr>
        <p:spPr>
          <a:xfrm>
            <a:off x="971550" y="1585800"/>
            <a:ext cx="5975400" cy="5110200"/>
          </a:xfrm>
          <a:prstGeom prst="rect">
            <a:avLst/>
          </a:prstGeom>
          <a:noFill/>
          <a:ln>
            <a:noFill/>
          </a:ln>
        </p:spPr>
        <p:txBody>
          <a:bodyPr anchorCtr="0" anchor="ctr" bIns="91425" lIns="91425" spcFirstLastPara="1" rIns="91425" wrap="square" tIns="91425">
            <a:spAutoFit/>
          </a:bodyPr>
          <a:lstStyle/>
          <a:p>
            <a:pPr indent="-317500" lvl="0" marL="457200" marR="0" rtl="0" algn="l">
              <a:lnSpc>
                <a:spcPct val="100000"/>
              </a:lnSpc>
              <a:spcBef>
                <a:spcPts val="0"/>
              </a:spcBef>
              <a:spcAft>
                <a:spcPts val="0"/>
              </a:spcAft>
              <a:buClr>
                <a:srgbClr val="000000"/>
              </a:buClr>
              <a:buSzPts val="1400"/>
              <a:buFont typeface="Calibri"/>
              <a:buAutoNum type="arabicPeriod"/>
            </a:pPr>
            <a:r>
              <a:rPr b="1" i="0" lang="es-ES" sz="1400" u="none" cap="none" strike="noStrike">
                <a:solidFill>
                  <a:srgbClr val="000000"/>
                </a:solidFill>
                <a:latin typeface="Calibri"/>
                <a:ea typeface="Calibri"/>
                <a:cs typeface="Calibri"/>
                <a:sym typeface="Calibri"/>
              </a:rPr>
              <a:t>MATERIALE KONPOSATUAK</a:t>
            </a:r>
            <a:endParaRPr b="1" i="0" sz="14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Definizioa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Sailkapena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Zuntzarekin errefortzatutako plastikoak</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Matrizea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Errefortzua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Arkitektura</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AutoNum type="arabicPeriod"/>
            </a:pPr>
            <a:r>
              <a:rPr b="1" i="0" lang="es-ES" sz="1700" u="none" cap="none" strike="noStrike">
                <a:solidFill>
                  <a:srgbClr val="000000"/>
                </a:solidFill>
                <a:latin typeface="Calibri"/>
                <a:ea typeface="Calibri"/>
                <a:cs typeface="Calibri"/>
                <a:sym typeface="Calibri"/>
              </a:rPr>
              <a:t>EKOIZTE PROZEDURAK</a:t>
            </a:r>
            <a:endParaRPr b="1"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Modeloa eta moldea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Esku laminazioa (KONPONKETAK)</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Hutsunearen aplikazioa(KONPONKETAK)</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Infusioa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Infusioa silikona itxidurarekin</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Pre inpregnatuak</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RTM</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Ontze prozedurak</a:t>
            </a:r>
            <a:endParaRPr b="0" i="0" sz="1700" u="none" cap="none" strike="noStrike">
              <a:solidFill>
                <a:srgbClr val="000000"/>
              </a:solidFill>
              <a:latin typeface="Calibri"/>
              <a:ea typeface="Calibri"/>
              <a:cs typeface="Calibri"/>
              <a:sym typeface="Calibri"/>
            </a:endParaRPr>
          </a:p>
          <a:p>
            <a:pPr indent="0" lvl="0" marL="91440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AutoNum type="arabicPeriod"/>
            </a:pPr>
            <a:r>
              <a:rPr b="1" i="0" lang="es-ES" sz="1700" u="none" cap="none" strike="noStrike">
                <a:solidFill>
                  <a:srgbClr val="000000"/>
                </a:solidFill>
                <a:latin typeface="Calibri"/>
                <a:ea typeface="Calibri"/>
                <a:cs typeface="Calibri"/>
                <a:sym typeface="Calibri"/>
              </a:rPr>
              <a:t>SEGURTASUN ARAUAK</a:t>
            </a:r>
            <a:endParaRPr b="1" i="0" sz="17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117321bacf0_0_46"/>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Zuntzen izendapena</a:t>
            </a:r>
            <a:endParaRPr/>
          </a:p>
        </p:txBody>
      </p:sp>
      <p:sp>
        <p:nvSpPr>
          <p:cNvPr id="249" name="Google Shape;249;g117321bacf0_0_46"/>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Aurreko azalpenen gain zuntz bat ahutatu behar dugunean bere pixua kontuan eduki behar dugu, hau da metro karratuko honek duen pisua.</a:t>
            </a:r>
            <a:endParaRPr/>
          </a:p>
          <a:p>
            <a:pPr indent="0" lvl="0" marL="0" rtl="0" algn="l">
              <a:lnSpc>
                <a:spcPct val="90000"/>
              </a:lnSpc>
              <a:spcBef>
                <a:spcPts val="750"/>
              </a:spcBef>
              <a:spcAft>
                <a:spcPts val="0"/>
              </a:spcAft>
              <a:buSzPts val="2100"/>
              <a:buNone/>
            </a:pPr>
            <a:r>
              <a:rPr lang="es-ES"/>
              <a:t>Pixu gutxiago dutenak finagoak izango dira eta errazago moldeatuko ditugu. Erresistentzi jakin bat edukitzeko, ordea, geruza gehiago beharko ditugu.</a:t>
            </a:r>
            <a:endParaRPr/>
          </a:p>
          <a:p>
            <a:pPr indent="0" lvl="0" marL="0" rtl="0" algn="l">
              <a:lnSpc>
                <a:spcPct val="90000"/>
              </a:lnSpc>
              <a:spcBef>
                <a:spcPts val="750"/>
              </a:spcBef>
              <a:spcAft>
                <a:spcPts val="0"/>
              </a:spcAft>
              <a:buSzPts val="2100"/>
              <a:buNone/>
            </a:pPr>
            <a:r>
              <a:rPr lang="es-ES"/>
              <a:t>Pixu haundikoak berriz, gerusa gutxiago beharko dituzte baina moldeatzeko zailagoa.</a:t>
            </a:r>
            <a:endParaRPr/>
          </a:p>
          <a:p>
            <a:pPr indent="0" lvl="0" marL="0" rtl="0" algn="l">
              <a:lnSpc>
                <a:spcPct val="90000"/>
              </a:lnSpc>
              <a:spcBef>
                <a:spcPts val="750"/>
              </a:spcBef>
              <a:spcAft>
                <a:spcPts val="0"/>
              </a:spcAft>
              <a:buSzPts val="2100"/>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g117321bacf0_0_52"/>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Bien arteko konparazioa</a:t>
            </a:r>
            <a:endParaRPr/>
          </a:p>
        </p:txBody>
      </p:sp>
      <p:sp>
        <p:nvSpPr>
          <p:cNvPr id="256" name="Google Shape;256;g117321bacf0_0_52"/>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700"/>
              <a:t>Beira zuntza:</a:t>
            </a:r>
            <a:endParaRPr sz="1700"/>
          </a:p>
          <a:p>
            <a:pPr indent="-336550" lvl="0" marL="457200" rtl="0" algn="l">
              <a:lnSpc>
                <a:spcPct val="90000"/>
              </a:lnSpc>
              <a:spcBef>
                <a:spcPts val="750"/>
              </a:spcBef>
              <a:spcAft>
                <a:spcPts val="0"/>
              </a:spcAft>
              <a:buSzPts val="1700"/>
              <a:buChar char="-"/>
            </a:pPr>
            <a:r>
              <a:rPr lang="es-ES" sz="1700"/>
              <a:t>Merkeagoa da</a:t>
            </a:r>
            <a:endParaRPr sz="1700"/>
          </a:p>
          <a:p>
            <a:pPr indent="-336550" lvl="0" marL="457200" rtl="0" algn="l">
              <a:lnSpc>
                <a:spcPct val="90000"/>
              </a:lnSpc>
              <a:spcBef>
                <a:spcPts val="0"/>
              </a:spcBef>
              <a:spcAft>
                <a:spcPts val="0"/>
              </a:spcAft>
              <a:buSzPts val="1700"/>
              <a:buChar char="-"/>
            </a:pPr>
            <a:r>
              <a:rPr lang="es-ES" sz="1700"/>
              <a:t>Erresistentzi mekaniko gutxiago.</a:t>
            </a:r>
            <a:endParaRPr sz="1700"/>
          </a:p>
          <a:p>
            <a:pPr indent="-336550" lvl="0" marL="457200" rtl="0" algn="l">
              <a:lnSpc>
                <a:spcPct val="90000"/>
              </a:lnSpc>
              <a:spcBef>
                <a:spcPts val="0"/>
              </a:spcBef>
              <a:spcAft>
                <a:spcPts val="0"/>
              </a:spcAft>
              <a:buSzPts val="1700"/>
              <a:buChar char="-"/>
            </a:pPr>
            <a:r>
              <a:rPr lang="es-ES" sz="1700"/>
              <a:t>Erresistentzi kimiko haudia.</a:t>
            </a:r>
            <a:endParaRPr sz="1700"/>
          </a:p>
          <a:p>
            <a:pPr indent="-336550" lvl="0" marL="457200" rtl="0" algn="l">
              <a:lnSpc>
                <a:spcPct val="90000"/>
              </a:lnSpc>
              <a:spcBef>
                <a:spcPts val="0"/>
              </a:spcBef>
              <a:spcAft>
                <a:spcPts val="0"/>
              </a:spcAft>
              <a:buSzPts val="1700"/>
              <a:buChar char="-"/>
            </a:pPr>
            <a:r>
              <a:rPr lang="es-ES" sz="1700"/>
              <a:t>Ez da elektrikoki eroalea.</a:t>
            </a:r>
            <a:endParaRPr sz="1700"/>
          </a:p>
          <a:p>
            <a:pPr indent="0" lvl="0" marL="457200" rtl="0" algn="l">
              <a:lnSpc>
                <a:spcPct val="90000"/>
              </a:lnSpc>
              <a:spcBef>
                <a:spcPts val="750"/>
              </a:spcBef>
              <a:spcAft>
                <a:spcPts val="0"/>
              </a:spcAft>
              <a:buSzPts val="2100"/>
              <a:buNone/>
            </a:pPr>
            <a:r>
              <a:t/>
            </a:r>
            <a:endParaRPr sz="1700"/>
          </a:p>
          <a:p>
            <a:pPr indent="0" lvl="0" marL="0" rtl="0" algn="l">
              <a:lnSpc>
                <a:spcPct val="90000"/>
              </a:lnSpc>
              <a:spcBef>
                <a:spcPts val="750"/>
              </a:spcBef>
              <a:spcAft>
                <a:spcPts val="0"/>
              </a:spcAft>
              <a:buSzPts val="2100"/>
              <a:buNone/>
            </a:pPr>
            <a:r>
              <a:rPr lang="es-ES" sz="1700"/>
              <a:t>Karbono zuntza:</a:t>
            </a:r>
            <a:endParaRPr sz="1700"/>
          </a:p>
          <a:p>
            <a:pPr indent="-336550" lvl="0" marL="457200" rtl="0" algn="l">
              <a:lnSpc>
                <a:spcPct val="90000"/>
              </a:lnSpc>
              <a:spcBef>
                <a:spcPts val="750"/>
              </a:spcBef>
              <a:spcAft>
                <a:spcPts val="0"/>
              </a:spcAft>
              <a:buSzPts val="1700"/>
              <a:buChar char="-"/>
            </a:pPr>
            <a:r>
              <a:rPr lang="es-ES" sz="1700"/>
              <a:t>Garestia da.</a:t>
            </a:r>
            <a:endParaRPr sz="1700"/>
          </a:p>
          <a:p>
            <a:pPr indent="-336550" lvl="0" marL="457200" rtl="0" algn="l">
              <a:lnSpc>
                <a:spcPct val="90000"/>
              </a:lnSpc>
              <a:spcBef>
                <a:spcPts val="0"/>
              </a:spcBef>
              <a:spcAft>
                <a:spcPts val="0"/>
              </a:spcAft>
              <a:buSzPts val="1700"/>
              <a:buChar char="-"/>
            </a:pPr>
            <a:r>
              <a:rPr lang="es-ES" sz="1700"/>
              <a:t>Erresistentzi mekaniko haundiagoa.</a:t>
            </a:r>
            <a:endParaRPr sz="1700"/>
          </a:p>
          <a:p>
            <a:pPr indent="-336550" lvl="0" marL="457200" rtl="0" algn="l">
              <a:lnSpc>
                <a:spcPct val="90000"/>
              </a:lnSpc>
              <a:spcBef>
                <a:spcPts val="0"/>
              </a:spcBef>
              <a:spcAft>
                <a:spcPts val="0"/>
              </a:spcAft>
              <a:buSzPts val="1700"/>
              <a:buChar char="-"/>
            </a:pPr>
            <a:r>
              <a:rPr lang="es-ES" sz="1700"/>
              <a:t>Erresistentzi kimiko gutxiago.</a:t>
            </a:r>
            <a:endParaRPr sz="1700"/>
          </a:p>
          <a:p>
            <a:pPr indent="-336550" lvl="0" marL="457200" rtl="0" algn="l">
              <a:lnSpc>
                <a:spcPct val="90000"/>
              </a:lnSpc>
              <a:spcBef>
                <a:spcPts val="0"/>
              </a:spcBef>
              <a:spcAft>
                <a:spcPts val="0"/>
              </a:spcAft>
              <a:buSzPts val="1700"/>
              <a:buChar char="-"/>
            </a:pPr>
            <a:r>
              <a:rPr lang="es-ES" sz="1700"/>
              <a:t>Oso eroale ona elektrikoki.</a:t>
            </a:r>
            <a:endParaRPr sz="1700"/>
          </a:p>
        </p:txBody>
      </p:sp>
      <p:sp>
        <p:nvSpPr>
          <p:cNvPr id="257" name="Google Shape;257;g117321bacf0_0_52"/>
          <p:cNvSpPr/>
          <p:nvPr/>
        </p:nvSpPr>
        <p:spPr>
          <a:xfrm>
            <a:off x="1194000" y="4993375"/>
            <a:ext cx="5457900" cy="1686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58" name="Google Shape;258;g117321bacf0_0_52"/>
          <p:cNvPicPr preferRelativeResize="0"/>
          <p:nvPr/>
        </p:nvPicPr>
        <p:blipFill rotWithShape="1">
          <a:blip r:embed="rId4">
            <a:alphaModFix/>
          </a:blip>
          <a:srcRect b="0" l="0" r="0" t="0"/>
          <a:stretch/>
        </p:blipFill>
        <p:spPr>
          <a:xfrm>
            <a:off x="5718632" y="1825625"/>
            <a:ext cx="2965150" cy="33887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117321bacf0_0_66"/>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ARKITEKTURA</a:t>
            </a:r>
            <a:endParaRPr b="1"/>
          </a:p>
        </p:txBody>
      </p:sp>
      <p:sp>
        <p:nvSpPr>
          <p:cNvPr id="265" name="Google Shape;265;g117321bacf0_0_66"/>
          <p:cNvSpPr txBox="1"/>
          <p:nvPr>
            <p:ph idx="1" type="body"/>
          </p:nvPr>
        </p:nvSpPr>
        <p:spPr>
          <a:xfrm>
            <a:off x="718525" y="1807675"/>
            <a:ext cx="7886700" cy="4855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Errefortzuen arien norantza kontuan edukiko dugu piezak jasan behar dituen esfortzuen arabera. </a:t>
            </a:r>
            <a:endParaRPr/>
          </a:p>
          <a:p>
            <a:pPr indent="0" lvl="0" marL="0" rtl="0" algn="l">
              <a:lnSpc>
                <a:spcPct val="90000"/>
              </a:lnSpc>
              <a:spcBef>
                <a:spcPts val="750"/>
              </a:spcBef>
              <a:spcAft>
                <a:spcPts val="0"/>
              </a:spcAft>
              <a:buSzPts val="2100"/>
              <a:buNone/>
            </a:pPr>
            <a:r>
              <a:rPr lang="es-ES"/>
              <a:t>Kasu batzuetan, piezak, norantza ezberdinetan jasan behar dituzte indarrak. Honek arkitektura diseinu bat ekarriko du, hau da, arien norantzak aztertu beharko ditugu.</a:t>
            </a:r>
            <a:endParaRPr/>
          </a:p>
          <a:p>
            <a:pPr indent="0" lvl="0" marL="0" rtl="0" algn="l">
              <a:lnSpc>
                <a:spcPct val="90000"/>
              </a:lnSpc>
              <a:spcBef>
                <a:spcPts val="750"/>
              </a:spcBef>
              <a:spcAft>
                <a:spcPts val="0"/>
              </a:spcAft>
              <a:buSzPts val="2100"/>
              <a:buNone/>
            </a:pPr>
            <a:r>
              <a:rPr lang="es-ES"/>
              <a:t>Hau kontuan izanda bi motatako plastikoak topatu ditzakegu.</a:t>
            </a:r>
            <a:endParaRPr/>
          </a:p>
          <a:p>
            <a:pPr indent="0" lvl="0" marL="457200" rtl="0" algn="l">
              <a:lnSpc>
                <a:spcPct val="90000"/>
              </a:lnSpc>
              <a:spcBef>
                <a:spcPts val="750"/>
              </a:spcBef>
              <a:spcAft>
                <a:spcPts val="0"/>
              </a:spcAft>
              <a:buSzPts val="2100"/>
              <a:buNone/>
            </a:pPr>
            <a:r>
              <a:rPr b="1" lang="es-ES"/>
              <a:t>a) Plastiko errefortzatu oinarrizkoak.</a:t>
            </a:r>
            <a:r>
              <a:rPr lang="es-ES"/>
              <a:t> Hauek ez dute arkitektura zehatz bat. Errefortzuak ez daude ere jakin batean kokatuta.</a:t>
            </a:r>
            <a:endParaRPr/>
          </a:p>
          <a:p>
            <a:pPr indent="0" lvl="0" marL="457200" rtl="0" algn="l">
              <a:lnSpc>
                <a:spcPct val="90000"/>
              </a:lnSpc>
              <a:spcBef>
                <a:spcPts val="750"/>
              </a:spcBef>
              <a:spcAft>
                <a:spcPts val="0"/>
              </a:spcAft>
              <a:buSzPts val="2100"/>
              <a:buNone/>
            </a:pPr>
            <a:r>
              <a:rPr b="1" lang="es-ES"/>
              <a:t>b) Plastiko konposatu estrukturalak</a:t>
            </a:r>
            <a:endParaRPr b="1"/>
          </a:p>
          <a:p>
            <a:pPr indent="0" lvl="0" marL="457200" rtl="0" algn="l">
              <a:lnSpc>
                <a:spcPct val="90000"/>
              </a:lnSpc>
              <a:spcBef>
                <a:spcPts val="750"/>
              </a:spcBef>
              <a:spcAft>
                <a:spcPts val="0"/>
              </a:spcAft>
              <a:buSzPts val="2100"/>
              <a:buNone/>
            </a:pPr>
            <a:r>
              <a:rPr lang="es-ES"/>
              <a:t>Hauek aztertutako arkitektura bat jarraitzen</a:t>
            </a:r>
            <a:endParaRPr/>
          </a:p>
          <a:p>
            <a:pPr indent="0" lvl="0" marL="457200" rtl="0" algn="l">
              <a:lnSpc>
                <a:spcPct val="90000"/>
              </a:lnSpc>
              <a:spcBef>
                <a:spcPts val="750"/>
              </a:spcBef>
              <a:spcAft>
                <a:spcPts val="0"/>
              </a:spcAft>
              <a:buSzPts val="2100"/>
              <a:buNone/>
            </a:pPr>
            <a:r>
              <a:rPr lang="es-ES"/>
              <a:t>dute.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117e9b5b2a2_0_0"/>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a:t>Arkitektura jakin bat jarraitzen duten artean bi motatakoak topatu ditzakegu:</a:t>
            </a:r>
            <a:endParaRPr/>
          </a:p>
          <a:p>
            <a:pPr indent="0" lvl="0" marL="0" rtl="0" algn="l">
              <a:lnSpc>
                <a:spcPct val="90000"/>
              </a:lnSpc>
              <a:spcBef>
                <a:spcPts val="750"/>
              </a:spcBef>
              <a:spcAft>
                <a:spcPts val="0"/>
              </a:spcAft>
              <a:buSzPts val="2100"/>
              <a:buNone/>
            </a:pPr>
            <a:r>
              <a:rPr lang="es-ES"/>
              <a:t>-Materiale konposatu laminatuak.</a:t>
            </a:r>
            <a:endParaRPr/>
          </a:p>
          <a:p>
            <a:pPr indent="0" lvl="0" marL="0" rtl="0" algn="l">
              <a:lnSpc>
                <a:spcPct val="90000"/>
              </a:lnSpc>
              <a:spcBef>
                <a:spcPts val="750"/>
              </a:spcBef>
              <a:spcAft>
                <a:spcPts val="0"/>
              </a:spcAft>
              <a:buSzPts val="2100"/>
              <a:buNone/>
            </a:pPr>
            <a:r>
              <a:rPr lang="es-ES"/>
              <a:t>-Sandwich erako materialak. NUKLEOAK</a:t>
            </a:r>
            <a:endParaRPr/>
          </a:p>
        </p:txBody>
      </p:sp>
      <p:pic>
        <p:nvPicPr>
          <p:cNvPr id="272" name="Google Shape;272;g117e9b5b2a2_0_0"/>
          <p:cNvPicPr preferRelativeResize="0"/>
          <p:nvPr/>
        </p:nvPicPr>
        <p:blipFill rotWithShape="1">
          <a:blip r:embed="rId3">
            <a:alphaModFix/>
          </a:blip>
          <a:srcRect b="0" l="0" r="0" t="0"/>
          <a:stretch/>
        </p:blipFill>
        <p:spPr>
          <a:xfrm>
            <a:off x="928075" y="378350"/>
            <a:ext cx="6447324" cy="1447275"/>
          </a:xfrm>
          <a:prstGeom prst="rect">
            <a:avLst/>
          </a:prstGeom>
          <a:noFill/>
          <a:ln>
            <a:noFill/>
          </a:ln>
        </p:spPr>
      </p:pic>
      <p:pic>
        <p:nvPicPr>
          <p:cNvPr id="273" name="Google Shape;273;g117e9b5b2a2_0_0"/>
          <p:cNvPicPr preferRelativeResize="0"/>
          <p:nvPr/>
        </p:nvPicPr>
        <p:blipFill rotWithShape="1">
          <a:blip r:embed="rId4">
            <a:alphaModFix/>
          </a:blip>
          <a:srcRect b="0" l="0" r="0" t="0"/>
          <a:stretch/>
        </p:blipFill>
        <p:spPr>
          <a:xfrm>
            <a:off x="418550" y="3364175"/>
            <a:ext cx="3295650" cy="2076450"/>
          </a:xfrm>
          <a:prstGeom prst="rect">
            <a:avLst/>
          </a:prstGeom>
          <a:noFill/>
          <a:ln>
            <a:noFill/>
          </a:ln>
        </p:spPr>
      </p:pic>
      <p:pic>
        <p:nvPicPr>
          <p:cNvPr id="274" name="Google Shape;274;g117e9b5b2a2_0_0"/>
          <p:cNvPicPr preferRelativeResize="0"/>
          <p:nvPr/>
        </p:nvPicPr>
        <p:blipFill rotWithShape="1">
          <a:blip r:embed="rId5">
            <a:alphaModFix/>
          </a:blip>
          <a:srcRect b="0" l="0" r="0" t="0"/>
          <a:stretch/>
        </p:blipFill>
        <p:spPr>
          <a:xfrm>
            <a:off x="4163575" y="3364175"/>
            <a:ext cx="3048000" cy="1390650"/>
          </a:xfrm>
          <a:prstGeom prst="rect">
            <a:avLst/>
          </a:prstGeom>
          <a:noFill/>
          <a:ln>
            <a:noFill/>
          </a:ln>
        </p:spPr>
      </p:pic>
      <p:sp>
        <p:nvSpPr>
          <p:cNvPr id="275" name="Google Shape;275;g117e9b5b2a2_0_0"/>
          <p:cNvSpPr/>
          <p:nvPr/>
        </p:nvSpPr>
        <p:spPr>
          <a:xfrm>
            <a:off x="418548" y="5481949"/>
            <a:ext cx="1719900" cy="131520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76" name="Google Shape;276;g117e9b5b2a2_0_0"/>
          <p:cNvSpPr/>
          <p:nvPr/>
        </p:nvSpPr>
        <p:spPr>
          <a:xfrm>
            <a:off x="2279800" y="5481954"/>
            <a:ext cx="1719900" cy="12333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77" name="Google Shape;277;g117e9b5b2a2_0_0"/>
          <p:cNvSpPr/>
          <p:nvPr/>
        </p:nvSpPr>
        <p:spPr>
          <a:xfrm>
            <a:off x="4279107" y="4930555"/>
            <a:ext cx="2667000" cy="18666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78" name="Google Shape;278;g117e9b5b2a2_0_0"/>
          <p:cNvSpPr/>
          <p:nvPr/>
        </p:nvSpPr>
        <p:spPr>
          <a:xfrm>
            <a:off x="7375403" y="3811248"/>
            <a:ext cx="1508400" cy="11823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117321bacf0_0_58"/>
          <p:cNvSpPr txBox="1"/>
          <p:nvPr>
            <p:ph type="title"/>
          </p:nvPr>
        </p:nvSpPr>
        <p:spPr>
          <a:xfrm>
            <a:off x="971550" y="434451"/>
            <a:ext cx="7886700" cy="8517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solidFill>
                  <a:srgbClr val="99CC00"/>
                </a:solidFill>
              </a:rPr>
              <a:t>2. EKOIZTE PROZEDURAK</a:t>
            </a:r>
            <a:endParaRPr b="1">
              <a:solidFill>
                <a:srgbClr val="000000"/>
              </a:solidFill>
            </a:endParaRPr>
          </a:p>
        </p:txBody>
      </p:sp>
      <p:sp>
        <p:nvSpPr>
          <p:cNvPr id="285" name="Google Shape;285;g117321bacf0_0_58"/>
          <p:cNvSpPr txBox="1"/>
          <p:nvPr>
            <p:ph idx="1" type="body"/>
          </p:nvPr>
        </p:nvSpPr>
        <p:spPr>
          <a:xfrm>
            <a:off x="302275" y="1825625"/>
            <a:ext cx="8590200" cy="43512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750"/>
              </a:spcBef>
              <a:spcAft>
                <a:spcPts val="0"/>
              </a:spcAft>
              <a:buSzPts val="2100"/>
              <a:buNone/>
            </a:pPr>
            <a:r>
              <a:rPr lang="es-ES"/>
              <a:t>Plastiko konposatuen ekoizpena orokorrean motela da altzairuzko piezen prozedurekin alderatzen badugu.</a:t>
            </a:r>
            <a:endParaRPr/>
          </a:p>
          <a:p>
            <a:pPr indent="0" lvl="0" marL="0" rtl="0" algn="l">
              <a:lnSpc>
                <a:spcPct val="90000"/>
              </a:lnSpc>
              <a:spcBef>
                <a:spcPts val="750"/>
              </a:spcBef>
              <a:spcAft>
                <a:spcPts val="0"/>
              </a:spcAft>
              <a:buSzPts val="2100"/>
              <a:buNone/>
            </a:pPr>
            <a:r>
              <a:rPr lang="es-ES"/>
              <a:t>Honek piezen garestitzea dakar. Eremu honek aldaketa nabarmenak eduki ditu azkenaldian  ekoizte prozedura azkarragoak lortuz, piezak merketuz.</a:t>
            </a:r>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rPr lang="es-ES"/>
              <a:t>Ekoizte prozeduraren arabera piezaren propietateak aldatzen dira. Kontuan eduki behar dugu material hauen matrize kantitateak ez dituztela piezari propietateak hobetzen baina piezaren pixua haundituko dute. Beraz, erabiltzen dugun ekoizte prozedura matrizea gutxitzen lagundu behar digu, nolabait, erretxina kantitatea errefortzu                  kantitatera doituz. </a:t>
            </a:r>
            <a:endParaRPr/>
          </a:p>
          <a:p>
            <a:pPr indent="0" lvl="0" marL="0" rtl="0" algn="l">
              <a:lnSpc>
                <a:spcPct val="90000"/>
              </a:lnSpc>
              <a:spcBef>
                <a:spcPts val="750"/>
              </a:spcBef>
              <a:spcAft>
                <a:spcPts val="0"/>
              </a:spcAft>
              <a:buSzPts val="21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11413474e55_0_0"/>
          <p:cNvSpPr txBox="1"/>
          <p:nvPr>
            <p:ph idx="1" type="body"/>
          </p:nvPr>
        </p:nvSpPr>
        <p:spPr>
          <a:xfrm>
            <a:off x="1005775" y="5078325"/>
            <a:ext cx="7886700" cy="1098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t/>
            </a:r>
            <a:endParaRPr/>
          </a:p>
        </p:txBody>
      </p:sp>
      <p:sp>
        <p:nvSpPr>
          <p:cNvPr id="292" name="Google Shape;292;g11413474e55_0_0"/>
          <p:cNvSpPr/>
          <p:nvPr/>
        </p:nvSpPr>
        <p:spPr>
          <a:xfrm>
            <a:off x="512829" y="574324"/>
            <a:ext cx="4368900" cy="43236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293" name="Google Shape;293;g11413474e55_0_0"/>
          <p:cNvSpPr/>
          <p:nvPr/>
        </p:nvSpPr>
        <p:spPr>
          <a:xfrm>
            <a:off x="4970702" y="574323"/>
            <a:ext cx="4173300" cy="39939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11413474e55_0_8"/>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MODELOA ETA MOLDEA</a:t>
            </a:r>
            <a:endParaRPr b="1"/>
          </a:p>
        </p:txBody>
      </p:sp>
      <p:sp>
        <p:nvSpPr>
          <p:cNvPr id="300" name="Google Shape;300;g11413474e55_0_8"/>
          <p:cNvSpPr/>
          <p:nvPr/>
        </p:nvSpPr>
        <p:spPr>
          <a:xfrm>
            <a:off x="971550" y="1950074"/>
            <a:ext cx="5834400" cy="37932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g11413474e55_0_22"/>
          <p:cNvSpPr txBox="1"/>
          <p:nvPr>
            <p:ph idx="1" type="body"/>
          </p:nvPr>
        </p:nvSpPr>
        <p:spPr>
          <a:xfrm>
            <a:off x="515850" y="1825613"/>
            <a:ext cx="83424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b="1" lang="es-ES" sz="1600"/>
              <a:t>MODELOA:</a:t>
            </a:r>
            <a:endParaRPr b="1" sz="1600"/>
          </a:p>
          <a:p>
            <a:pPr indent="0" lvl="0" marL="0" rtl="0" algn="l">
              <a:lnSpc>
                <a:spcPct val="90000"/>
              </a:lnSpc>
              <a:spcBef>
                <a:spcPts val="750"/>
              </a:spcBef>
              <a:spcAft>
                <a:spcPts val="0"/>
              </a:spcAft>
              <a:buSzPts val="2100"/>
              <a:buNone/>
            </a:pPr>
            <a:r>
              <a:rPr lang="es-ES" sz="1600"/>
              <a:t>Modeloa guk ekoiztu nahi dugun piezaren forma duen pieza da. Modelo bezala daukagun pieza bat erabili dezakegu.</a:t>
            </a:r>
            <a:endParaRPr sz="1600"/>
          </a:p>
          <a:p>
            <a:pPr indent="0" lvl="0" marL="0" rtl="0" algn="l">
              <a:lnSpc>
                <a:spcPct val="90000"/>
              </a:lnSpc>
              <a:spcBef>
                <a:spcPts val="750"/>
              </a:spcBef>
              <a:spcAft>
                <a:spcPts val="0"/>
              </a:spcAft>
              <a:buSzPts val="2100"/>
              <a:buNone/>
            </a:pPr>
            <a:r>
              <a:rPr lang="es-ES" sz="1600"/>
              <a:t>Pieza ordenagailuz diseinatzea ere badaukagu eta gero mekanizatu eta 3D inpresora baten inprimatu.</a:t>
            </a:r>
            <a:endParaRPr sz="1600"/>
          </a:p>
          <a:p>
            <a:pPr indent="0" lvl="0" marL="0" rtl="0" algn="l">
              <a:lnSpc>
                <a:spcPct val="90000"/>
              </a:lnSpc>
              <a:spcBef>
                <a:spcPts val="750"/>
              </a:spcBef>
              <a:spcAft>
                <a:spcPts val="0"/>
              </a:spcAft>
              <a:buSzPts val="2100"/>
              <a:buNone/>
            </a:pPr>
            <a:r>
              <a:t/>
            </a:r>
            <a:endParaRPr sz="1600"/>
          </a:p>
        </p:txBody>
      </p:sp>
      <p:pic>
        <p:nvPicPr>
          <p:cNvPr id="307" name="Google Shape;307;g11413474e55_0_22"/>
          <p:cNvPicPr preferRelativeResize="0"/>
          <p:nvPr/>
        </p:nvPicPr>
        <p:blipFill rotWithShape="1">
          <a:blip r:embed="rId3">
            <a:alphaModFix/>
          </a:blip>
          <a:srcRect b="0" l="0" r="0" t="0"/>
          <a:stretch/>
        </p:blipFill>
        <p:spPr>
          <a:xfrm>
            <a:off x="628653" y="3429000"/>
            <a:ext cx="3167575" cy="2372624"/>
          </a:xfrm>
          <a:prstGeom prst="rect">
            <a:avLst/>
          </a:prstGeom>
          <a:noFill/>
          <a:ln>
            <a:noFill/>
          </a:ln>
        </p:spPr>
      </p:pic>
      <p:pic>
        <p:nvPicPr>
          <p:cNvPr id="308" name="Google Shape;308;g11413474e55_0_22"/>
          <p:cNvPicPr preferRelativeResize="0"/>
          <p:nvPr/>
        </p:nvPicPr>
        <p:blipFill rotWithShape="1">
          <a:blip r:embed="rId4">
            <a:alphaModFix/>
          </a:blip>
          <a:srcRect b="0" l="0" r="0" t="0"/>
          <a:stretch/>
        </p:blipFill>
        <p:spPr>
          <a:xfrm>
            <a:off x="3282100" y="3186838"/>
            <a:ext cx="2809875" cy="1628775"/>
          </a:xfrm>
          <a:prstGeom prst="rect">
            <a:avLst/>
          </a:prstGeom>
          <a:noFill/>
          <a:ln>
            <a:noFill/>
          </a:ln>
        </p:spPr>
      </p:pic>
      <p:sp>
        <p:nvSpPr>
          <p:cNvPr id="309" name="Google Shape;309;g11413474e55_0_22"/>
          <p:cNvSpPr/>
          <p:nvPr/>
        </p:nvSpPr>
        <p:spPr>
          <a:xfrm>
            <a:off x="3899572" y="5030833"/>
            <a:ext cx="1731300" cy="16458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0" name="Google Shape;310;g11413474e55_0_22"/>
          <p:cNvSpPr/>
          <p:nvPr/>
        </p:nvSpPr>
        <p:spPr>
          <a:xfrm>
            <a:off x="5734200" y="3228725"/>
            <a:ext cx="3167700" cy="189480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g11413474e55_0_16"/>
          <p:cNvSpPr txBox="1"/>
          <p:nvPr>
            <p:ph idx="1" type="body"/>
          </p:nvPr>
        </p:nvSpPr>
        <p:spPr>
          <a:xfrm>
            <a:off x="460300" y="374675"/>
            <a:ext cx="8401800" cy="2633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b="1" lang="es-ES"/>
              <a:t>Moldea:</a:t>
            </a:r>
            <a:endParaRPr b="1"/>
          </a:p>
          <a:p>
            <a:pPr indent="0" lvl="0" marL="0" rtl="0" algn="l">
              <a:lnSpc>
                <a:spcPct val="90000"/>
              </a:lnSpc>
              <a:spcBef>
                <a:spcPts val="750"/>
              </a:spcBef>
              <a:spcAft>
                <a:spcPts val="0"/>
              </a:spcAft>
              <a:buSzPts val="2100"/>
              <a:buNone/>
            </a:pPr>
            <a:r>
              <a:rPr lang="es-ES" sz="1700"/>
              <a:t>Beste aukera bat zuzenean moldea ekoiztea da. </a:t>
            </a:r>
            <a:endParaRPr sz="1700"/>
          </a:p>
          <a:p>
            <a:pPr indent="0" lvl="0" marL="0" rtl="0" algn="l">
              <a:lnSpc>
                <a:spcPct val="90000"/>
              </a:lnSpc>
              <a:spcBef>
                <a:spcPts val="750"/>
              </a:spcBef>
              <a:spcAft>
                <a:spcPts val="0"/>
              </a:spcAft>
              <a:buSzPts val="2100"/>
              <a:buNone/>
            </a:pPr>
            <a:r>
              <a:t/>
            </a:r>
            <a:endParaRPr/>
          </a:p>
        </p:txBody>
      </p:sp>
      <p:sp>
        <p:nvSpPr>
          <p:cNvPr id="317" name="Google Shape;317;g11413474e55_0_16"/>
          <p:cNvSpPr/>
          <p:nvPr/>
        </p:nvSpPr>
        <p:spPr>
          <a:xfrm>
            <a:off x="460304" y="1272909"/>
            <a:ext cx="5685900" cy="1389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8" name="Google Shape;318;g11413474e55_0_16"/>
          <p:cNvSpPr/>
          <p:nvPr/>
        </p:nvSpPr>
        <p:spPr>
          <a:xfrm>
            <a:off x="6146200" y="1205375"/>
            <a:ext cx="2831400" cy="20442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9" name="Google Shape;319;g11413474e55_0_16"/>
          <p:cNvSpPr/>
          <p:nvPr/>
        </p:nvSpPr>
        <p:spPr>
          <a:xfrm>
            <a:off x="6292600" y="3133355"/>
            <a:ext cx="2569500" cy="21426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0" name="Google Shape;320;g11413474e55_0_16"/>
          <p:cNvSpPr txBox="1"/>
          <p:nvPr/>
        </p:nvSpPr>
        <p:spPr>
          <a:xfrm>
            <a:off x="513875" y="3355325"/>
            <a:ext cx="5471400" cy="2447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Moldea egiteko zenbait materiale erabili ditzakegu. Ad:</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-Poliuretanazkoa mekanizatze plaka</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-Altzairu edo aluminiozkoa.</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 Plastiko konposatuz</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 Egurra</a:t>
            </a:r>
            <a:endParaRPr b="0" i="0" sz="21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100"/>
              <a:buFont typeface="Arial"/>
              <a:buNone/>
            </a:pPr>
            <a:r>
              <a:rPr b="0" i="0" lang="es-ES" sz="2100" u="none" cap="none" strike="noStrike">
                <a:solidFill>
                  <a:srgbClr val="000000"/>
                </a:solidFill>
                <a:latin typeface="Calibri"/>
                <a:ea typeface="Calibri"/>
                <a:cs typeface="Calibri"/>
                <a:sym typeface="Calibri"/>
              </a:rPr>
              <a:t>- 3d inpresora</a:t>
            </a:r>
            <a:endParaRPr b="0" i="0" sz="2100" u="none" cap="none" strike="noStrik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g11413474e55_0_37"/>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ESKU LAMINAZIOA</a:t>
            </a:r>
            <a:endParaRPr b="1"/>
          </a:p>
        </p:txBody>
      </p:sp>
      <p:sp>
        <p:nvSpPr>
          <p:cNvPr id="327" name="Google Shape;327;g11413474e55_0_37"/>
          <p:cNvSpPr txBox="1"/>
          <p:nvPr>
            <p:ph idx="1" type="body"/>
          </p:nvPr>
        </p:nvSpPr>
        <p:spPr>
          <a:xfrm>
            <a:off x="362725" y="1825625"/>
            <a:ext cx="85299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700"/>
              <a:t>T</a:t>
            </a:r>
            <a:r>
              <a:rPr lang="es-ES" sz="1400"/>
              <a:t>eknika hau ez du erraminta berezirik eskatzen horregatik konponketetarako gehien erabiltzen dena da.</a:t>
            </a:r>
            <a:endParaRPr sz="1400"/>
          </a:p>
          <a:p>
            <a:pPr indent="0" lvl="0" marL="0" rtl="0" algn="l">
              <a:lnSpc>
                <a:spcPct val="90000"/>
              </a:lnSpc>
              <a:spcBef>
                <a:spcPts val="750"/>
              </a:spcBef>
              <a:spcAft>
                <a:spcPts val="0"/>
              </a:spcAft>
              <a:buSzPts val="2100"/>
              <a:buNone/>
            </a:pPr>
            <a:r>
              <a:rPr lang="es-ES" sz="1400"/>
              <a:t>Bere desabantailarik haundiena, matrizearen kantitatearen kontrola da. Normalean teknika honekin pixu gehiegizko piezak ekoiztuko ditugu gehigizko erretxina kantitatea erabiltzeagatik.</a:t>
            </a:r>
            <a:endParaRPr sz="1400"/>
          </a:p>
          <a:p>
            <a:pPr indent="0" lvl="0" marL="0" rtl="0" algn="l">
              <a:lnSpc>
                <a:spcPct val="90000"/>
              </a:lnSpc>
              <a:spcBef>
                <a:spcPts val="750"/>
              </a:spcBef>
              <a:spcAft>
                <a:spcPts val="0"/>
              </a:spcAft>
              <a:buSzPts val="2100"/>
              <a:buNone/>
            </a:pPr>
            <a:r>
              <a:rPr lang="es-ES" sz="1400"/>
              <a:t>Beste alde batetik, geruza ezberdinen konpaktazioa hobetzen ez du eraginik.</a:t>
            </a:r>
            <a:endParaRPr sz="1400"/>
          </a:p>
          <a:p>
            <a:pPr indent="0" lvl="0" marL="0" rtl="0" algn="l">
              <a:lnSpc>
                <a:spcPct val="90000"/>
              </a:lnSpc>
              <a:spcBef>
                <a:spcPts val="750"/>
              </a:spcBef>
              <a:spcAft>
                <a:spcPts val="0"/>
              </a:spcAft>
              <a:buSzPts val="2100"/>
              <a:buNone/>
            </a:pPr>
            <a:r>
              <a:rPr lang="es-ES" sz="1400"/>
              <a:t>Orokorrean teknika hau poliester erretxina eta beira zuntzez osaturiko piezak ekoizteko erabiltzen da.</a:t>
            </a:r>
            <a:endParaRPr sz="1400"/>
          </a:p>
        </p:txBody>
      </p:sp>
      <p:sp>
        <p:nvSpPr>
          <p:cNvPr id="328" name="Google Shape;328;g11413474e55_0_37"/>
          <p:cNvSpPr/>
          <p:nvPr/>
        </p:nvSpPr>
        <p:spPr>
          <a:xfrm>
            <a:off x="405650" y="3857825"/>
            <a:ext cx="5008500" cy="23757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9" name="Google Shape;329;g11413474e55_0_37"/>
          <p:cNvSpPr/>
          <p:nvPr/>
        </p:nvSpPr>
        <p:spPr>
          <a:xfrm>
            <a:off x="5637548" y="3595700"/>
            <a:ext cx="2540700" cy="1845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115d71ed91e_0_38"/>
          <p:cNvSpPr txBox="1"/>
          <p:nvPr>
            <p:ph type="title"/>
          </p:nvPr>
        </p:nvSpPr>
        <p:spPr>
          <a:xfrm>
            <a:off x="971550" y="575320"/>
            <a:ext cx="7886700" cy="615600"/>
          </a:xfrm>
          <a:prstGeom prst="rect">
            <a:avLst/>
          </a:prstGeom>
          <a:noFill/>
          <a:ln>
            <a:noFill/>
          </a:ln>
        </p:spPr>
        <p:txBody>
          <a:bodyPr anchorCtr="0" anchor="ctr" bIns="45700" lIns="91425" spcFirstLastPara="1" rIns="91425" wrap="square" tIns="45700">
            <a:normAutofit fontScale="90000"/>
          </a:bodyPr>
          <a:lstStyle/>
          <a:p>
            <a:pPr indent="-417194" lvl="0" marL="457200" rtl="0" algn="l">
              <a:lnSpc>
                <a:spcPct val="100000"/>
              </a:lnSpc>
              <a:spcBef>
                <a:spcPts val="0"/>
              </a:spcBef>
              <a:spcAft>
                <a:spcPts val="0"/>
              </a:spcAft>
              <a:buClr>
                <a:srgbClr val="99CC00"/>
              </a:buClr>
              <a:buSzPct val="100000"/>
              <a:buAutoNum type="arabicPeriod"/>
            </a:pPr>
            <a:r>
              <a:rPr b="1" lang="es-ES">
                <a:solidFill>
                  <a:srgbClr val="99CC00"/>
                </a:solidFill>
              </a:rPr>
              <a:t>MATERIALE KONPOSATUAK</a:t>
            </a:r>
            <a:endParaRPr b="1">
              <a:solidFill>
                <a:srgbClr val="99CC00"/>
              </a:solidFill>
            </a:endParaRPr>
          </a:p>
          <a:p>
            <a:pPr indent="0" lvl="0" marL="0" rtl="0" algn="l">
              <a:lnSpc>
                <a:spcPct val="100000"/>
              </a:lnSpc>
              <a:spcBef>
                <a:spcPts val="0"/>
              </a:spcBef>
              <a:spcAft>
                <a:spcPts val="0"/>
              </a:spcAft>
              <a:buSzPct val="111111"/>
              <a:buNone/>
            </a:pPr>
            <a:r>
              <a:rPr b="1" lang="es-ES"/>
              <a:t>DEFINIZIOA</a:t>
            </a:r>
            <a:endParaRPr b="1"/>
          </a:p>
        </p:txBody>
      </p:sp>
      <p:sp>
        <p:nvSpPr>
          <p:cNvPr id="105" name="Google Shape;105;g115d71ed91e_0_38"/>
          <p:cNvSpPr txBox="1"/>
          <p:nvPr/>
        </p:nvSpPr>
        <p:spPr>
          <a:xfrm>
            <a:off x="819800" y="1985050"/>
            <a:ext cx="7361100" cy="1108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es-ES" sz="2000" u="none" cap="none" strike="noStrike">
                <a:solidFill>
                  <a:srgbClr val="000000"/>
                </a:solidFill>
                <a:latin typeface="Calibri"/>
                <a:ea typeface="Calibri"/>
                <a:cs typeface="Calibri"/>
                <a:sym typeface="Calibri"/>
              </a:rPr>
              <a:t>Materiale konposatu bat, bi edo elementu gehiagoz osatu</a:t>
            </a:r>
            <a:r>
              <a:rPr lang="es-ES" sz="2000">
                <a:latin typeface="Calibri"/>
                <a:ea typeface="Calibri"/>
                <a:cs typeface="Calibri"/>
                <a:sym typeface="Calibri"/>
              </a:rPr>
              <a:t>t</a:t>
            </a:r>
            <a:r>
              <a:rPr b="0" i="0" lang="es-ES" sz="2000" u="none" cap="none" strike="noStrike">
                <a:solidFill>
                  <a:srgbClr val="000000"/>
                </a:solidFill>
                <a:latin typeface="Calibri"/>
                <a:ea typeface="Calibri"/>
                <a:cs typeface="Calibri"/>
                <a:sym typeface="Calibri"/>
              </a:rPr>
              <a:t>akoa da. Bien batura materialaren propietateak hobetzen ditu. Biak identifikatu daitezke materialaren masan.</a:t>
            </a:r>
            <a:endParaRPr b="0" i="0" sz="2000" u="none" cap="none" strike="noStrike">
              <a:solidFill>
                <a:srgbClr val="000000"/>
              </a:solidFill>
              <a:latin typeface="Calibri"/>
              <a:ea typeface="Calibri"/>
              <a:cs typeface="Calibri"/>
              <a:sym typeface="Calibri"/>
            </a:endParaRPr>
          </a:p>
        </p:txBody>
      </p:sp>
      <p:sp>
        <p:nvSpPr>
          <p:cNvPr id="106" name="Google Shape;106;g115d71ed91e_0_38"/>
          <p:cNvSpPr/>
          <p:nvPr/>
        </p:nvSpPr>
        <p:spPr>
          <a:xfrm>
            <a:off x="1404221" y="3217069"/>
            <a:ext cx="5217600" cy="31014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11413474e55_0_51"/>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ESKU LAMINAZIOA+HUTSUNEA</a:t>
            </a:r>
            <a:endParaRPr b="1"/>
          </a:p>
        </p:txBody>
      </p:sp>
      <p:sp>
        <p:nvSpPr>
          <p:cNvPr id="336" name="Google Shape;336;g11413474e55_0_51"/>
          <p:cNvSpPr txBox="1"/>
          <p:nvPr>
            <p:ph idx="1" type="body"/>
          </p:nvPr>
        </p:nvSpPr>
        <p:spPr>
          <a:xfrm>
            <a:off x="515255"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400"/>
              <a:t>Hutsunearen helburua, erretxinaren kantitatea errefortzu kantitateri doitzea da. Horregatik soberan dagoen erretxina kentzen lagunduko digu. Era berean geruzen konpaktazioan era lagunduko du.</a:t>
            </a:r>
            <a:endParaRPr sz="1400"/>
          </a:p>
          <a:p>
            <a:pPr indent="0" lvl="0" marL="0" rtl="0" algn="l">
              <a:lnSpc>
                <a:spcPct val="90000"/>
              </a:lnSpc>
              <a:spcBef>
                <a:spcPts val="750"/>
              </a:spcBef>
              <a:spcAft>
                <a:spcPts val="0"/>
              </a:spcAft>
              <a:buSzPts val="2100"/>
              <a:buNone/>
            </a:pPr>
            <a:r>
              <a:rPr lang="es-ES" sz="1400"/>
              <a:t>Teknika hau epoxy erretxinaz eta karbono zuntzez ekoiztutatko piezak konpontzeko erabiltzen da.</a:t>
            </a:r>
            <a:endParaRPr sz="1400"/>
          </a:p>
        </p:txBody>
      </p:sp>
      <p:sp>
        <p:nvSpPr>
          <p:cNvPr id="337" name="Google Shape;337;g11413474e55_0_51"/>
          <p:cNvSpPr/>
          <p:nvPr/>
        </p:nvSpPr>
        <p:spPr>
          <a:xfrm>
            <a:off x="684375" y="3079551"/>
            <a:ext cx="6507000" cy="34497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11413474e55_0_58"/>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INFUSIOA</a:t>
            </a:r>
            <a:endParaRPr b="1"/>
          </a:p>
        </p:txBody>
      </p:sp>
      <p:sp>
        <p:nvSpPr>
          <p:cNvPr id="344" name="Google Shape;344;g11413474e55_0_58"/>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500"/>
              <a:t>Ez da piezak konpontzeko erabiltzen soilik ekoizteko. </a:t>
            </a:r>
            <a:endParaRPr sz="1500"/>
          </a:p>
          <a:p>
            <a:pPr indent="0" lvl="0" marL="0" rtl="0" algn="l">
              <a:lnSpc>
                <a:spcPct val="90000"/>
              </a:lnSpc>
              <a:spcBef>
                <a:spcPts val="750"/>
              </a:spcBef>
              <a:spcAft>
                <a:spcPts val="0"/>
              </a:spcAft>
              <a:buSzPts val="2100"/>
              <a:buNone/>
            </a:pPr>
            <a:r>
              <a:rPr lang="es-ES" sz="1500"/>
              <a:t>Bere abantaileen artean, ekoizte abiadura azkartzea eta garbitasuna daude.</a:t>
            </a:r>
            <a:endParaRPr sz="1500"/>
          </a:p>
          <a:p>
            <a:pPr indent="0" lvl="0" marL="0" rtl="0" algn="l">
              <a:lnSpc>
                <a:spcPct val="90000"/>
              </a:lnSpc>
              <a:spcBef>
                <a:spcPts val="750"/>
              </a:spcBef>
              <a:spcAft>
                <a:spcPts val="0"/>
              </a:spcAft>
              <a:buSzPts val="2100"/>
              <a:buNone/>
            </a:pPr>
            <a:r>
              <a:t/>
            </a:r>
            <a:endParaRPr sz="1500"/>
          </a:p>
        </p:txBody>
      </p:sp>
      <p:sp>
        <p:nvSpPr>
          <p:cNvPr id="345" name="Google Shape;345;g11413474e55_0_58"/>
          <p:cNvSpPr/>
          <p:nvPr/>
        </p:nvSpPr>
        <p:spPr>
          <a:xfrm>
            <a:off x="578582" y="2567553"/>
            <a:ext cx="6593400" cy="33705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descr="Project page and full shipping list at:&#10;https://www.easycomposites.co.uk/learning/how-to-resin-infuse-a-carbon-fibre-bonnet&#10;&#10;Incredible series of advanced composites video tutorials showing exactly how to make a professional carbon fibre (fiber) car bonnet/hood. In Part 2 of the series we use make the outer carbon fibre skin of the part using an epoxy compatible polyester gelcoat surface followed by 210g carbon fibre reinforcement with a Lantor Soric infusion grade core material and then another layer of 210g carbon fibre. The part is laminated with epoxy using the resin infusion method. The inner skin is made using resin infusion of a 210g and 650g layer of carbon fibre.&#10;&#10;Full details of this project including links to buy all products at:&#10;https://www.easycomposites.co.uk/learning/how-to-resin-infuse-a-carbon-fibre-bonnet&#10;&#10;Resin Infusion Starter Kit available here:&#10;https://www.easycomposites.co.uk/resin-infusion-starter-kit" id="346" name="Google Shape;346;g11413474e55_0_58" title="How to Make a Carbon Fiber Car Bonnet/Hood - Part 2/3 : Resin Infusion">
            <a:hlinkClick r:id="rId4"/>
          </p:cNvPr>
          <p:cNvPicPr preferRelativeResize="0"/>
          <p:nvPr/>
        </p:nvPicPr>
        <p:blipFill rotWithShape="1">
          <a:blip r:embed="rId5">
            <a:alphaModFix/>
          </a:blip>
          <a:srcRect b="0" l="0" r="0" t="0"/>
          <a:stretch/>
        </p:blipFill>
        <p:spPr>
          <a:xfrm>
            <a:off x="3371014" y="5990125"/>
            <a:ext cx="1789012" cy="809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6"/>
                                        </p:tgtEl>
                                        <p:attrNameLst>
                                          <p:attrName>style.visibility</p:attrName>
                                        </p:attrNameLst>
                                      </p:cBhvr>
                                      <p:to>
                                        <p:strVal val="visible"/>
                                      </p:to>
                                    </p:set>
                                    <p:animEffect filter="fade" transition="in">
                                      <p:cBhvr>
                                        <p:cTn dur="1000"/>
                                        <p:tgtEl>
                                          <p:spTgt spid="3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g11413474e55_0_66"/>
          <p:cNvSpPr txBox="1"/>
          <p:nvPr>
            <p:ph type="title"/>
          </p:nvPr>
        </p:nvSpPr>
        <p:spPr>
          <a:xfrm>
            <a:off x="1005775" y="773820"/>
            <a:ext cx="7886700" cy="6156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SzPct val="111111"/>
              <a:buNone/>
            </a:pPr>
            <a:r>
              <a:rPr b="1" lang="es-ES"/>
              <a:t>INFUSIOA SILIKONA ITXIDURAREKIN</a:t>
            </a:r>
            <a:endParaRPr b="1"/>
          </a:p>
        </p:txBody>
      </p:sp>
      <p:sp>
        <p:nvSpPr>
          <p:cNvPr id="353" name="Google Shape;353;g11413474e55_0_66"/>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400"/>
              <a:t>Infusioa itxidura egiteko silikonazko itxidurak ere erabiltzen dira. Honek prozedura arintzeaz gain material aurreztea ere ekartzen du.</a:t>
            </a:r>
            <a:endParaRPr sz="1400"/>
          </a:p>
        </p:txBody>
      </p:sp>
      <p:pic>
        <p:nvPicPr>
          <p:cNvPr descr="This video was made as a collaboration between specialist silicone manufacturer Elkem and our sister company Silicone Composites Ltd.&#10;This is a 'complimentary technology' when compared to RTM and traditional resin infusion and is suitable for some applications where other 'closed mould' processes are not practical or economically viable.&#10;You can compare our other videos of this same dinghy being moulded using VRTM and conventional infusion with a disposable vacuum bag.&#10;&#10;For more information have a look at the Silicone Composites website &#10;http://siliconecomposites.com/ &#10;or speak to us here at Composite Integration Ltd." id="354" name="Google Shape;354;g11413474e55_0_66" title="Infusion Moulding with a reusable silicone vacuum bag">
            <a:hlinkClick r:id="rId3"/>
          </p:cNvPr>
          <p:cNvPicPr preferRelativeResize="0"/>
          <p:nvPr/>
        </p:nvPicPr>
        <p:blipFill rotWithShape="1">
          <a:blip r:embed="rId4">
            <a:alphaModFix/>
          </a:blip>
          <a:srcRect b="0" l="0" r="0" t="0"/>
          <a:stretch/>
        </p:blipFill>
        <p:spPr>
          <a:xfrm>
            <a:off x="1625650" y="2478575"/>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1000"/>
                                        <p:tgtEl>
                                          <p:spTgt spid="3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g11413474e55_0_44"/>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PRE INPREGNATUAK</a:t>
            </a:r>
            <a:endParaRPr b="1"/>
          </a:p>
        </p:txBody>
      </p:sp>
      <p:sp>
        <p:nvSpPr>
          <p:cNvPr id="361" name="Google Shape;361;g11413474e55_0_44"/>
          <p:cNvSpPr txBox="1"/>
          <p:nvPr>
            <p:ph idx="1" type="body"/>
          </p:nvPr>
        </p:nvSpPr>
        <p:spPr>
          <a:xfrm>
            <a:off x="581280" y="1778450"/>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700"/>
              <a:t>Kasu honetan, errefortzua erretxinarekin inpregnatuta dator. Materiala ez gogortzeko hizotzgailuan gordetzen da. </a:t>
            </a:r>
            <a:endParaRPr sz="1700"/>
          </a:p>
          <a:p>
            <a:pPr indent="0" lvl="0" marL="0" rtl="0" algn="l">
              <a:lnSpc>
                <a:spcPct val="90000"/>
              </a:lnSpc>
              <a:spcBef>
                <a:spcPts val="750"/>
              </a:spcBef>
              <a:spcAft>
                <a:spcPts val="0"/>
              </a:spcAft>
              <a:buSzPts val="2100"/>
              <a:buNone/>
            </a:pPr>
            <a:r>
              <a:rPr lang="es-ES" sz="1700"/>
              <a:t>Bere abantantaileen artean hauek daude:</a:t>
            </a:r>
            <a:endParaRPr sz="1700"/>
          </a:p>
          <a:p>
            <a:pPr indent="-336550" lvl="0" marL="457200" rtl="0" algn="l">
              <a:lnSpc>
                <a:spcPct val="90000"/>
              </a:lnSpc>
              <a:spcBef>
                <a:spcPts val="750"/>
              </a:spcBef>
              <a:spcAft>
                <a:spcPts val="0"/>
              </a:spcAft>
              <a:buSzPts val="1700"/>
              <a:buChar char="-"/>
            </a:pPr>
            <a:r>
              <a:rPr lang="es-ES" sz="1700"/>
              <a:t>Prozedura garbia da.</a:t>
            </a:r>
            <a:endParaRPr sz="1700"/>
          </a:p>
          <a:p>
            <a:pPr indent="-336550" lvl="0" marL="457200" rtl="0" algn="l">
              <a:lnSpc>
                <a:spcPct val="90000"/>
              </a:lnSpc>
              <a:spcBef>
                <a:spcPts val="0"/>
              </a:spcBef>
              <a:spcAft>
                <a:spcPts val="0"/>
              </a:spcAft>
              <a:buSzPts val="1700"/>
              <a:buChar char="-"/>
            </a:pPr>
            <a:r>
              <a:rPr lang="es-ES" sz="1700"/>
              <a:t>Azkarra da.</a:t>
            </a:r>
            <a:endParaRPr sz="1700"/>
          </a:p>
          <a:p>
            <a:pPr indent="-336550" lvl="0" marL="457200" rtl="0" algn="l">
              <a:lnSpc>
                <a:spcPct val="90000"/>
              </a:lnSpc>
              <a:spcBef>
                <a:spcPts val="0"/>
              </a:spcBef>
              <a:spcAft>
                <a:spcPts val="0"/>
              </a:spcAft>
              <a:buSzPts val="1700"/>
              <a:buChar char="-"/>
            </a:pPr>
            <a:r>
              <a:rPr lang="es-ES" sz="1700"/>
              <a:t>Itxatxi beharreko zatiak zehaztasunez mozteko aukera dago.</a:t>
            </a:r>
            <a:endParaRPr sz="1700"/>
          </a:p>
          <a:p>
            <a:pPr indent="-336550" lvl="0" marL="457200" rtl="0" algn="l">
              <a:lnSpc>
                <a:spcPct val="90000"/>
              </a:lnSpc>
              <a:spcBef>
                <a:spcPts val="0"/>
              </a:spcBef>
              <a:spcAft>
                <a:spcPts val="0"/>
              </a:spcAft>
              <a:buSzPts val="1700"/>
              <a:buChar char="-"/>
            </a:pPr>
            <a:r>
              <a:rPr lang="es-ES" sz="1700"/>
              <a:t>Erretxina- errefortzu erlazio zuzena lortzea erreza da.</a:t>
            </a:r>
            <a:endParaRPr sz="1700"/>
          </a:p>
          <a:p>
            <a:pPr indent="0" lvl="0" marL="0" rtl="0" algn="l">
              <a:lnSpc>
                <a:spcPct val="90000"/>
              </a:lnSpc>
              <a:spcBef>
                <a:spcPts val="750"/>
              </a:spcBef>
              <a:spcAft>
                <a:spcPts val="0"/>
              </a:spcAft>
              <a:buSzPts val="2100"/>
              <a:buNone/>
            </a:pPr>
            <a:r>
              <a:rPr lang="es-ES" sz="1700"/>
              <a:t>Desabantailak ere baditu:</a:t>
            </a:r>
            <a:endParaRPr sz="1700"/>
          </a:p>
          <a:p>
            <a:pPr indent="-336550" lvl="0" marL="457200" rtl="0" algn="l">
              <a:lnSpc>
                <a:spcPct val="90000"/>
              </a:lnSpc>
              <a:spcBef>
                <a:spcPts val="750"/>
              </a:spcBef>
              <a:spcAft>
                <a:spcPts val="0"/>
              </a:spcAft>
              <a:buSzPts val="1700"/>
              <a:buChar char="-"/>
            </a:pPr>
            <a:r>
              <a:rPr lang="es-ES" sz="1700"/>
              <a:t>Gareztia da.</a:t>
            </a:r>
            <a:endParaRPr sz="1700"/>
          </a:p>
          <a:p>
            <a:pPr indent="-336550" lvl="0" marL="457200" rtl="0" algn="l">
              <a:lnSpc>
                <a:spcPct val="90000"/>
              </a:lnSpc>
              <a:spcBef>
                <a:spcPts val="0"/>
              </a:spcBef>
              <a:spcAft>
                <a:spcPts val="0"/>
              </a:spcAft>
              <a:buSzPts val="1700"/>
              <a:buChar char="-"/>
            </a:pPr>
            <a:r>
              <a:rPr lang="es-ES" sz="1700"/>
              <a:t>Hontzeko tenperatura altuak behar dira.</a:t>
            </a:r>
            <a:endParaRPr sz="1700"/>
          </a:p>
        </p:txBody>
      </p:sp>
      <p:pic>
        <p:nvPicPr>
          <p:cNvPr descr="Full 'Shopping List' on our Project Page:&#10;https://www.easycomposites.co.uk/learning/how-to-make-prepreg-carbon-fibre-moulds&#10;&#10;Direct links to the XPREG® Tooling Prepregs:&#10;https://www.easycomposites.co.uk/component-prepreg &#10;&#10;Advanced composites video tutorial demonstrating the process for making a highly accurate, temperature stable prepreg carbon fibre mould suitable for the production of preprep carbon fibre components. This tutorials continues from where we left off with the CNC produced epoxy pattern and demonstrates the correct technique for laminating, bagging and curing a prepreg carbon fibre composite mould tool." id="362" name="Google Shape;362;g11413474e55_0_44" title="How to Make a Prepreg Carbon Fibre Mould (Using XPREG® Tooling Prepreg)">
            <a:hlinkClick r:id="rId3"/>
          </p:cNvPr>
          <p:cNvPicPr preferRelativeResize="0"/>
          <p:nvPr/>
        </p:nvPicPr>
        <p:blipFill rotWithShape="1">
          <a:blip r:embed="rId4">
            <a:alphaModFix/>
          </a:blip>
          <a:srcRect b="0" l="0" r="0" t="0"/>
          <a:stretch/>
        </p:blipFill>
        <p:spPr>
          <a:xfrm>
            <a:off x="581275" y="4791225"/>
            <a:ext cx="2688475" cy="2016350"/>
          </a:xfrm>
          <a:prstGeom prst="rect">
            <a:avLst/>
          </a:prstGeom>
          <a:noFill/>
          <a:ln>
            <a:noFill/>
          </a:ln>
        </p:spPr>
      </p:pic>
      <p:pic>
        <p:nvPicPr>
          <p:cNvPr id="363" name="Google Shape;363;g11413474e55_0_44"/>
          <p:cNvPicPr preferRelativeResize="0"/>
          <p:nvPr/>
        </p:nvPicPr>
        <p:blipFill rotWithShape="1">
          <a:blip r:embed="rId5">
            <a:alphaModFix/>
          </a:blip>
          <a:srcRect b="0" l="0" r="0" t="0"/>
          <a:stretch/>
        </p:blipFill>
        <p:spPr>
          <a:xfrm>
            <a:off x="3831800" y="4589725"/>
            <a:ext cx="2876550" cy="2114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1000"/>
                                        <p:tgtEl>
                                          <p:spTgt spid="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g11413474e55_0_75"/>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RTM</a:t>
            </a:r>
            <a:endParaRPr b="1"/>
          </a:p>
        </p:txBody>
      </p:sp>
      <p:sp>
        <p:nvSpPr>
          <p:cNvPr id="370" name="Google Shape;370;g11413474e55_0_75"/>
          <p:cNvSpPr txBox="1"/>
          <p:nvPr>
            <p:ph idx="1" type="body"/>
          </p:nvPr>
        </p:nvSpPr>
        <p:spPr>
          <a:xfrm>
            <a:off x="424500" y="1825625"/>
            <a:ext cx="84681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600"/>
              <a:t>Infusioaren antzeko teknika da. Kasu honetan erretxina eta katalizadorea inyektatu egingo dugu.</a:t>
            </a:r>
            <a:endParaRPr sz="1600"/>
          </a:p>
          <a:p>
            <a:pPr indent="0" lvl="0" marL="0" rtl="0" algn="l">
              <a:lnSpc>
                <a:spcPct val="90000"/>
              </a:lnSpc>
              <a:spcBef>
                <a:spcPts val="750"/>
              </a:spcBef>
              <a:spcAft>
                <a:spcPts val="0"/>
              </a:spcAft>
              <a:buSzPts val="2100"/>
              <a:buNone/>
            </a:pPr>
            <a:r>
              <a:rPr lang="es-ES" sz="1600"/>
              <a:t>Bere abantailak infusioaren antzekoak dira. Bere abantaila nagusietarikoak, ekoizte azkartasuna eta piezaren bi aldeak akabera onekoak lortzeko aukera da.</a:t>
            </a:r>
            <a:endParaRPr sz="1600"/>
          </a:p>
        </p:txBody>
      </p:sp>
      <p:sp>
        <p:nvSpPr>
          <p:cNvPr id="371" name="Google Shape;371;g11413474e55_0_75"/>
          <p:cNvSpPr/>
          <p:nvPr/>
        </p:nvSpPr>
        <p:spPr>
          <a:xfrm>
            <a:off x="701551" y="3252000"/>
            <a:ext cx="3505800" cy="24645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descr="Video shows the process construction of the RTM Light mold the manufacture of the piece.&#10;Produzido por Paulo Camatta, especialista em desenvolvimentos de processos como RTM Light, infusão convencional e com pele de silicone, laminação a vácuo e fabricação de modelos e moldes. Este vídeo foi desenvolvido baseado nos cursos de capacitação operacional que ministrava no CETECOM - Centro Tecnológico de Compósitos até Fevereiro de 2017, com o objetivo de disponibilizar inovações tecnológicas em processos de compósitos poliméricos termofixos.&#10;Este vídeo demonstra resumidamente a contrução do molde e o processo RTM Light - Resin Transfer Moulding assistido a vácuo.&#10;Atualmente Paulo Camatta é Diretor Executivo da CRC Composites, empresa de consultoria e Representação. www.crcomposites.com.br" id="372" name="Google Shape;372;g11413474e55_0_75" title="RTM Light process &quot;The best case&quot; English version Fiberglass">
            <a:hlinkClick r:id="rId4"/>
          </p:cNvPr>
          <p:cNvPicPr preferRelativeResize="0"/>
          <p:nvPr/>
        </p:nvPicPr>
        <p:blipFill rotWithShape="1">
          <a:blip r:embed="rId5">
            <a:alphaModFix/>
          </a:blip>
          <a:srcRect b="0" l="0" r="0" t="0"/>
          <a:stretch/>
        </p:blipFill>
        <p:spPr>
          <a:xfrm>
            <a:off x="4710350" y="2919600"/>
            <a:ext cx="3072100" cy="2304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10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g11413474e55_0_90"/>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t>ONTZE PROZEDURAK</a:t>
            </a:r>
            <a:endParaRPr b="1"/>
          </a:p>
        </p:txBody>
      </p:sp>
      <p:sp>
        <p:nvSpPr>
          <p:cNvPr id="379" name="Google Shape;379;g11413474e55_0_90"/>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500"/>
              <a:t>Erretxinaren motaren arabera hau ontzeko beroa aplikatu behar zaio. erretxina batzuk 20º tenperatura inguruan gogortzen badira ere bere propietateak hobetu ditzakegu hontze prozedura egoki batekin. Hontze prozedura hauek labean egiten dira erretxinaren fitxa teknikoak adierazten duen arabera.</a:t>
            </a:r>
            <a:endParaRPr sz="1500"/>
          </a:p>
          <a:p>
            <a:pPr indent="0" lvl="0" marL="0" rtl="0" algn="l">
              <a:lnSpc>
                <a:spcPct val="90000"/>
              </a:lnSpc>
              <a:spcBef>
                <a:spcPts val="750"/>
              </a:spcBef>
              <a:spcAft>
                <a:spcPts val="0"/>
              </a:spcAft>
              <a:buSzPts val="2100"/>
              <a:buNone/>
            </a:pPr>
            <a:r>
              <a:t/>
            </a:r>
            <a:endParaRPr sz="1500"/>
          </a:p>
        </p:txBody>
      </p:sp>
      <p:pic>
        <p:nvPicPr>
          <p:cNvPr id="380" name="Google Shape;380;g11413474e55_0_90"/>
          <p:cNvPicPr preferRelativeResize="0"/>
          <p:nvPr/>
        </p:nvPicPr>
        <p:blipFill rotWithShape="1">
          <a:blip r:embed="rId3">
            <a:alphaModFix/>
          </a:blip>
          <a:srcRect b="0" l="0" r="0" t="0"/>
          <a:stretch/>
        </p:blipFill>
        <p:spPr>
          <a:xfrm>
            <a:off x="669700" y="2944599"/>
            <a:ext cx="6454401" cy="337792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g11413474e55_0_83"/>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Erretxinekin lan egitean, arrisku nagusia lurrun toxikoak arnasteak eragiten du, eta ondorio oso larriak ditu, segurtasun-neurri egokiak hartzen ez badira.</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Horregatik, oso kontuan hartu behar dira produktuaren fitxa teknikoa eta industria kimikoaren arau profesionalak.</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Pertsonak hartu behar duen babes-maila honako hauen araberakoa da:</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-Produktu mota (Poliesterra eta bere ontze agente oso toxikoak)</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-Produktuaren toxikotasuna</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-Produktuaren kantitatea</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-Produktua aplikatzeko metodoa</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-Non edo non aplikatuko den.</a:t>
            </a:r>
            <a:endParaRPr sz="1150">
              <a:highlight>
                <a:srgbClr val="E6F4FF"/>
              </a:highlight>
            </a:endParaRPr>
          </a:p>
          <a:p>
            <a:pPr indent="0" lvl="0" marL="0" rtl="0" algn="l">
              <a:lnSpc>
                <a:spcPct val="90000"/>
              </a:lnSpc>
              <a:spcBef>
                <a:spcPts val="750"/>
              </a:spcBef>
              <a:spcAft>
                <a:spcPts val="0"/>
              </a:spcAft>
              <a:buClr>
                <a:schemeClr val="dk1"/>
              </a:buClr>
              <a:buSzPts val="1100"/>
              <a:buFont typeface="Arial"/>
              <a:buNone/>
            </a:pPr>
            <a:r>
              <a:rPr lang="es-ES" sz="1150">
                <a:highlight>
                  <a:srgbClr val="E6F4FF"/>
                </a:highlight>
              </a:rPr>
              <a:t>Ezinbestekoa izango da leku oso aireztatuetan lan egitea, edo, bestela, aire-erauzgailu on batekin; hori guztia lurrun organikoetarako iragazkiak dituzten maskarak erabilita.</a:t>
            </a:r>
            <a:endParaRPr sz="1150">
              <a:highlight>
                <a:srgbClr val="E6F4FF"/>
              </a:highlight>
            </a:endParaRPr>
          </a:p>
          <a:p>
            <a:pPr indent="0" lvl="0" marL="0" rtl="0" algn="l">
              <a:lnSpc>
                <a:spcPct val="90000"/>
              </a:lnSpc>
              <a:spcBef>
                <a:spcPts val="750"/>
              </a:spcBef>
              <a:spcAft>
                <a:spcPts val="0"/>
              </a:spcAft>
              <a:buSzPts val="2100"/>
              <a:buNone/>
            </a:pPr>
            <a:r>
              <a:t/>
            </a:r>
            <a:endParaRPr/>
          </a:p>
          <a:p>
            <a:pPr indent="0" lvl="0" marL="0" rtl="0" algn="l">
              <a:lnSpc>
                <a:spcPct val="90000"/>
              </a:lnSpc>
              <a:spcBef>
                <a:spcPts val="750"/>
              </a:spcBef>
              <a:spcAft>
                <a:spcPts val="0"/>
              </a:spcAft>
              <a:buSzPts val="2100"/>
              <a:buNone/>
            </a:pPr>
            <a:r>
              <a:t/>
            </a:r>
            <a:endParaRPr/>
          </a:p>
        </p:txBody>
      </p:sp>
      <p:sp>
        <p:nvSpPr>
          <p:cNvPr id="387" name="Google Shape;387;g11413474e55_0_83"/>
          <p:cNvSpPr txBox="1"/>
          <p:nvPr>
            <p:ph type="title"/>
          </p:nvPr>
        </p:nvSpPr>
        <p:spPr>
          <a:xfrm>
            <a:off x="971550" y="434451"/>
            <a:ext cx="7886700" cy="8517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b="1" lang="es-ES">
                <a:solidFill>
                  <a:srgbClr val="99CC00"/>
                </a:solidFill>
              </a:rPr>
              <a:t>3. SEGURTASUN ARAUAK</a:t>
            </a:r>
            <a:endParaRPr b="1">
              <a:solidFill>
                <a:srgbClr val="000000"/>
              </a:solidFill>
            </a:endParaRPr>
          </a:p>
        </p:txBody>
      </p:sp>
      <p:sp>
        <p:nvSpPr>
          <p:cNvPr id="388" name="Google Shape;388;g11413474e55_0_83"/>
          <p:cNvSpPr/>
          <p:nvPr/>
        </p:nvSpPr>
        <p:spPr>
          <a:xfrm>
            <a:off x="1556500" y="5815629"/>
            <a:ext cx="4819500" cy="8517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g11413474e55_0_99"/>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rPr lang="es-ES" sz="1700"/>
              <a:t>Material hauekin lan egiten dugunean hurrengo NBAk erabiliko ditugu:</a:t>
            </a:r>
            <a:endParaRPr sz="1700"/>
          </a:p>
          <a:p>
            <a:pPr indent="-336550" lvl="0" marL="457200" rtl="0" algn="l">
              <a:lnSpc>
                <a:spcPct val="90000"/>
              </a:lnSpc>
              <a:spcBef>
                <a:spcPts val="750"/>
              </a:spcBef>
              <a:spcAft>
                <a:spcPts val="0"/>
              </a:spcAft>
              <a:buSzPts val="1700"/>
              <a:buChar char="-"/>
            </a:pPr>
            <a:r>
              <a:rPr lang="es-ES" sz="1700"/>
              <a:t>Karbono aktibozko maskarilla.</a:t>
            </a:r>
            <a:endParaRPr sz="1700"/>
          </a:p>
          <a:p>
            <a:pPr indent="-336550" lvl="0" marL="457200" rtl="0" algn="l">
              <a:lnSpc>
                <a:spcPct val="90000"/>
              </a:lnSpc>
              <a:spcBef>
                <a:spcPts val="0"/>
              </a:spcBef>
              <a:spcAft>
                <a:spcPts val="0"/>
              </a:spcAft>
              <a:buSzPts val="1700"/>
              <a:buChar char="-"/>
            </a:pPr>
            <a:r>
              <a:rPr lang="es-ES" sz="1700"/>
              <a:t>Nitrilozko eskularruak.</a:t>
            </a:r>
            <a:endParaRPr sz="1700"/>
          </a:p>
          <a:p>
            <a:pPr indent="-336550" lvl="0" marL="457200" rtl="0" algn="l">
              <a:lnSpc>
                <a:spcPct val="90000"/>
              </a:lnSpc>
              <a:spcBef>
                <a:spcPts val="0"/>
              </a:spcBef>
              <a:spcAft>
                <a:spcPts val="0"/>
              </a:spcAft>
              <a:buSzPts val="1700"/>
              <a:buChar char="-"/>
            </a:pPr>
            <a:r>
              <a:rPr lang="es-ES" sz="1700"/>
              <a:t>Betaurrekoak</a:t>
            </a:r>
            <a:endParaRPr sz="1700"/>
          </a:p>
          <a:p>
            <a:pPr indent="0" lvl="0" marL="0" rtl="0" algn="l">
              <a:lnSpc>
                <a:spcPct val="90000"/>
              </a:lnSpc>
              <a:spcBef>
                <a:spcPts val="750"/>
              </a:spcBef>
              <a:spcAft>
                <a:spcPts val="0"/>
              </a:spcAft>
              <a:buSzPts val="2100"/>
              <a:buNone/>
            </a:pPr>
            <a:r>
              <a:rPr lang="es-ES" sz="1700"/>
              <a:t>Lixatzen edo mozten dugunean:</a:t>
            </a:r>
            <a:endParaRPr sz="1700"/>
          </a:p>
          <a:p>
            <a:pPr indent="-336550" lvl="0" marL="457200" rtl="0" algn="l">
              <a:lnSpc>
                <a:spcPct val="90000"/>
              </a:lnSpc>
              <a:spcBef>
                <a:spcPts val="750"/>
              </a:spcBef>
              <a:spcAft>
                <a:spcPts val="0"/>
              </a:spcAft>
              <a:buSzPts val="1700"/>
              <a:buChar char="-"/>
            </a:pPr>
            <a:r>
              <a:rPr lang="es-ES" sz="1700"/>
              <a:t>Eskularruak</a:t>
            </a:r>
            <a:endParaRPr sz="1700"/>
          </a:p>
          <a:p>
            <a:pPr indent="-336550" lvl="0" marL="457200" rtl="0" algn="l">
              <a:lnSpc>
                <a:spcPct val="90000"/>
              </a:lnSpc>
              <a:spcBef>
                <a:spcPts val="0"/>
              </a:spcBef>
              <a:spcAft>
                <a:spcPts val="0"/>
              </a:spcAft>
              <a:buSzPts val="1700"/>
              <a:buChar char="-"/>
            </a:pPr>
            <a:r>
              <a:rPr lang="es-ES" sz="1700"/>
              <a:t>Maskarilla</a:t>
            </a:r>
            <a:endParaRPr sz="1700"/>
          </a:p>
          <a:p>
            <a:pPr indent="-336550" lvl="0" marL="457200" rtl="0" algn="l">
              <a:lnSpc>
                <a:spcPct val="90000"/>
              </a:lnSpc>
              <a:spcBef>
                <a:spcPts val="0"/>
              </a:spcBef>
              <a:spcAft>
                <a:spcPts val="0"/>
              </a:spcAft>
              <a:buSzPts val="1700"/>
              <a:buChar char="-"/>
            </a:pPr>
            <a:r>
              <a:rPr lang="es-ES" sz="1700"/>
              <a:t>Betaurrekoak.</a:t>
            </a:r>
            <a:endParaRPr sz="1700"/>
          </a:p>
          <a:p>
            <a:pPr indent="0" lvl="0" marL="0" rtl="0" algn="l">
              <a:lnSpc>
                <a:spcPct val="90000"/>
              </a:lnSpc>
              <a:spcBef>
                <a:spcPts val="750"/>
              </a:spcBef>
              <a:spcAft>
                <a:spcPts val="0"/>
              </a:spcAft>
              <a:buSzPts val="2100"/>
              <a:buNone/>
            </a:pPr>
            <a:r>
              <a:t/>
            </a:r>
            <a:endParaRPr sz="1700"/>
          </a:p>
          <a:p>
            <a:pPr indent="0" lvl="0" marL="0" rtl="0" algn="l">
              <a:lnSpc>
                <a:spcPct val="90000"/>
              </a:lnSpc>
              <a:spcBef>
                <a:spcPts val="750"/>
              </a:spcBef>
              <a:spcAft>
                <a:spcPts val="0"/>
              </a:spcAft>
              <a:buSzPts val="2100"/>
              <a:buNone/>
            </a:pPr>
            <a:r>
              <a:t/>
            </a:r>
            <a:endParaRPr sz="1700"/>
          </a:p>
          <a:p>
            <a:pPr indent="0" lvl="0" marL="0" rtl="0" algn="l">
              <a:lnSpc>
                <a:spcPct val="90000"/>
              </a:lnSpc>
              <a:spcBef>
                <a:spcPts val="750"/>
              </a:spcBef>
              <a:spcAft>
                <a:spcPts val="0"/>
              </a:spcAft>
              <a:buSzPts val="2100"/>
              <a:buNone/>
            </a:pPr>
            <a:r>
              <a:t/>
            </a:r>
            <a:endParaRPr sz="1700"/>
          </a:p>
        </p:txBody>
      </p:sp>
      <p:sp>
        <p:nvSpPr>
          <p:cNvPr id="395" name="Google Shape;395;g11413474e55_0_99"/>
          <p:cNvSpPr/>
          <p:nvPr/>
        </p:nvSpPr>
        <p:spPr>
          <a:xfrm>
            <a:off x="3603525" y="3521850"/>
            <a:ext cx="3214200" cy="29118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16"/>
          <p:cNvPicPr preferRelativeResize="0"/>
          <p:nvPr/>
        </p:nvPicPr>
        <p:blipFill rotWithShape="1">
          <a:blip r:embed="rId3">
            <a:alphaModFix/>
          </a:blip>
          <a:srcRect b="0" l="0" r="0" t="0"/>
          <a:stretch/>
        </p:blipFill>
        <p:spPr>
          <a:xfrm>
            <a:off x="0" y="215900"/>
            <a:ext cx="9144000" cy="641117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g115d71ed91e_0_42"/>
          <p:cNvSpPr/>
          <p:nvPr/>
        </p:nvSpPr>
        <p:spPr>
          <a:xfrm>
            <a:off x="1282473" y="2331701"/>
            <a:ext cx="3420300" cy="1380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12" name="Google Shape;112;g115d71ed91e_0_42"/>
          <p:cNvSpPr/>
          <p:nvPr/>
        </p:nvSpPr>
        <p:spPr>
          <a:xfrm>
            <a:off x="4922996" y="1989103"/>
            <a:ext cx="3085500" cy="20661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13" name="Google Shape;113;g115d71ed91e_0_42"/>
          <p:cNvSpPr txBox="1"/>
          <p:nvPr/>
        </p:nvSpPr>
        <p:spPr>
          <a:xfrm>
            <a:off x="1150475" y="4271050"/>
            <a:ext cx="7505100" cy="175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s-ES" sz="1700" u="none" cap="none" strike="noStrike">
                <a:solidFill>
                  <a:srgbClr val="000000"/>
                </a:solidFill>
                <a:latin typeface="Calibri"/>
                <a:ea typeface="Calibri"/>
                <a:cs typeface="Calibri"/>
                <a:sym typeface="Calibri"/>
              </a:rPr>
              <a:t>Materialaren propietateak zenbait faktoreren arabera baldintzatzen dira: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Matrizearen eta errefortzuaren propietateak</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Matrizearen edukia.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Errefortzuaren edukia.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Errefortzuaren orientazioa.</a:t>
            </a:r>
            <a:endParaRPr b="0" i="0" sz="1700" u="none" cap="none" strike="noStrike">
              <a:solidFill>
                <a:srgbClr val="000000"/>
              </a:solidFill>
              <a:latin typeface="Calibri"/>
              <a:ea typeface="Calibri"/>
              <a:cs typeface="Calibri"/>
              <a:sym typeface="Calibri"/>
            </a:endParaRPr>
          </a:p>
          <a:p>
            <a:pPr indent="-336550" lvl="0" marL="457200" marR="0" rtl="0" algn="l">
              <a:lnSpc>
                <a:spcPct val="100000"/>
              </a:lnSpc>
              <a:spcBef>
                <a:spcPts val="0"/>
              </a:spcBef>
              <a:spcAft>
                <a:spcPts val="0"/>
              </a:spcAft>
              <a:buClr>
                <a:srgbClr val="000000"/>
              </a:buClr>
              <a:buSzPts val="1700"/>
              <a:buFont typeface="Calibri"/>
              <a:buChar char="-"/>
            </a:pPr>
            <a:r>
              <a:rPr b="0" i="0" lang="es-ES" sz="1700" u="none" cap="none" strike="noStrike">
                <a:solidFill>
                  <a:srgbClr val="000000"/>
                </a:solidFill>
                <a:latin typeface="Calibri"/>
                <a:ea typeface="Calibri"/>
                <a:cs typeface="Calibri"/>
                <a:sym typeface="Calibri"/>
              </a:rPr>
              <a:t>Ekoizte prozedura</a:t>
            </a:r>
            <a:endParaRPr b="0" i="0" sz="17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g115d71ed91e_0_50"/>
          <p:cNvSpPr txBox="1"/>
          <p:nvPr>
            <p:ph type="title"/>
          </p:nvPr>
        </p:nvSpPr>
        <p:spPr>
          <a:xfrm>
            <a:off x="971550" y="5753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3300"/>
              <a:buFont typeface="Verdana"/>
              <a:buNone/>
            </a:pPr>
            <a:r>
              <a:rPr b="1" lang="es-ES"/>
              <a:t>SAILKAPENA</a:t>
            </a:r>
            <a:endParaRPr b="1"/>
          </a:p>
        </p:txBody>
      </p:sp>
      <p:sp>
        <p:nvSpPr>
          <p:cNvPr id="119" name="Google Shape;119;g115d71ed91e_0_50"/>
          <p:cNvSpPr txBox="1"/>
          <p:nvPr/>
        </p:nvSpPr>
        <p:spPr>
          <a:xfrm>
            <a:off x="661625" y="1680325"/>
            <a:ext cx="8037000" cy="4925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es-ES" sz="1900" u="none" cap="none" strike="noStrike">
                <a:solidFill>
                  <a:srgbClr val="000000"/>
                </a:solidFill>
                <a:latin typeface="Calibri"/>
                <a:ea typeface="Calibri"/>
                <a:cs typeface="Calibri"/>
                <a:sym typeface="Calibri"/>
              </a:rPr>
              <a:t>Gaur eguneko ibilgailuetan plastikozko pieza ugari topatu ditzakegu, era orokor baten horrela sailkatuko ditugu:</a:t>
            </a:r>
            <a:endParaRPr b="0" i="0" sz="19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1" i="0" lang="es-ES" sz="1900" u="none" cap="none" strike="noStrike">
                <a:solidFill>
                  <a:srgbClr val="000000"/>
                </a:solidFill>
                <a:latin typeface="Calibri"/>
                <a:ea typeface="Calibri"/>
                <a:cs typeface="Calibri"/>
                <a:sym typeface="Calibri"/>
              </a:rPr>
              <a:t>Errefortzu edo gehigarri  gabeko termoplastikoak ( Hauek ez dira konposatuak)</a:t>
            </a:r>
            <a:endParaRPr b="1" i="0" sz="19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800"/>
              <a:buFont typeface="Arial"/>
              <a:buNone/>
            </a:pPr>
            <a:r>
              <a:rPr b="1" i="0" lang="es-ES" sz="2800" u="none" cap="none" strike="noStrike">
                <a:solidFill>
                  <a:srgbClr val="000000"/>
                </a:solidFill>
                <a:latin typeface="Calibri"/>
                <a:ea typeface="Calibri"/>
                <a:cs typeface="Calibri"/>
                <a:sym typeface="Calibri"/>
              </a:rPr>
              <a:t>PP/PE/PVC</a:t>
            </a:r>
            <a:endParaRPr b="1" i="0" sz="28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349250" lvl="0" marL="457200" marR="0" rtl="0" algn="l">
              <a:lnSpc>
                <a:spcPct val="100000"/>
              </a:lnSpc>
              <a:spcBef>
                <a:spcPts val="0"/>
              </a:spcBef>
              <a:spcAft>
                <a:spcPts val="0"/>
              </a:spcAft>
              <a:buClr>
                <a:srgbClr val="000000"/>
              </a:buClr>
              <a:buSzPts val="1900"/>
              <a:buFont typeface="Calibri"/>
              <a:buChar char="-"/>
            </a:pPr>
            <a:r>
              <a:rPr b="1" i="0" lang="es-ES" sz="1900" u="none" cap="none" strike="noStrike">
                <a:solidFill>
                  <a:srgbClr val="000000"/>
                </a:solidFill>
                <a:latin typeface="Calibri"/>
                <a:ea typeface="Calibri"/>
                <a:cs typeface="Calibri"/>
                <a:sym typeface="Calibri"/>
              </a:rPr>
              <a:t>Errefortzuak  edo gehigarriak dituzten termoplastikoak</a:t>
            </a:r>
            <a:endParaRPr b="1" i="0" sz="19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Calibri"/>
                <a:ea typeface="Calibri"/>
                <a:cs typeface="Calibri"/>
                <a:sym typeface="Calibri"/>
              </a:rPr>
              <a:t>	</a:t>
            </a:r>
            <a:r>
              <a:rPr b="1" i="0" lang="es-ES" sz="2600" u="none" cap="none" strike="noStrike">
                <a:solidFill>
                  <a:srgbClr val="000000"/>
                </a:solidFill>
                <a:latin typeface="Calibri"/>
                <a:ea typeface="Calibri"/>
                <a:cs typeface="Calibri"/>
                <a:sym typeface="Calibri"/>
              </a:rPr>
              <a:t>PE  T  30                                        PP  GF 20</a:t>
            </a:r>
            <a:endParaRPr b="1" i="0" sz="26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a:p>
            <a:pPr indent="0" lvl="0" marL="45720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120" name="Google Shape;120;g115d71ed91e_0_50"/>
          <p:cNvPicPr preferRelativeResize="0"/>
          <p:nvPr/>
        </p:nvPicPr>
        <p:blipFill rotWithShape="1">
          <a:blip r:embed="rId3">
            <a:alphaModFix/>
          </a:blip>
          <a:srcRect b="0" l="0" r="0" t="0"/>
          <a:stretch/>
        </p:blipFill>
        <p:spPr>
          <a:xfrm>
            <a:off x="4073975" y="2980875"/>
            <a:ext cx="2966775" cy="1695025"/>
          </a:xfrm>
          <a:prstGeom prst="rect">
            <a:avLst/>
          </a:prstGeom>
          <a:noFill/>
          <a:ln>
            <a:noFill/>
          </a:ln>
        </p:spPr>
      </p:pic>
      <p:pic>
        <p:nvPicPr>
          <p:cNvPr id="121" name="Google Shape;121;g115d71ed91e_0_50"/>
          <p:cNvPicPr preferRelativeResize="0"/>
          <p:nvPr/>
        </p:nvPicPr>
        <p:blipFill rotWithShape="1">
          <a:blip r:embed="rId4">
            <a:alphaModFix/>
          </a:blip>
          <a:srcRect b="0" l="0" r="0" t="0"/>
          <a:stretch/>
        </p:blipFill>
        <p:spPr>
          <a:xfrm>
            <a:off x="2768238" y="5262350"/>
            <a:ext cx="2117037" cy="13433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g115d71ed91e_0_54"/>
          <p:cNvSpPr txBox="1"/>
          <p:nvPr/>
        </p:nvSpPr>
        <p:spPr>
          <a:xfrm>
            <a:off x="462200" y="247250"/>
            <a:ext cx="7169700" cy="1354500"/>
          </a:xfrm>
          <a:prstGeom prst="rect">
            <a:avLst/>
          </a:prstGeom>
          <a:noFill/>
          <a:ln>
            <a:noFill/>
          </a:ln>
        </p:spPr>
        <p:txBody>
          <a:bodyPr anchorCtr="0" anchor="t" bIns="91425" lIns="91425" spcFirstLastPara="1" rIns="91425" wrap="square" tIns="91425">
            <a:spAutoFit/>
          </a:bodyPr>
          <a:lstStyle/>
          <a:p>
            <a:pPr indent="-355600" lvl="0" marL="457200" marR="0" rtl="0" algn="l">
              <a:lnSpc>
                <a:spcPct val="100000"/>
              </a:lnSpc>
              <a:spcBef>
                <a:spcPts val="0"/>
              </a:spcBef>
              <a:spcAft>
                <a:spcPts val="0"/>
              </a:spcAft>
              <a:buClr>
                <a:schemeClr val="dk1"/>
              </a:buClr>
              <a:buSzPts val="2000"/>
              <a:buFont typeface="Calibri"/>
              <a:buChar char="-"/>
            </a:pPr>
            <a:r>
              <a:rPr b="1" i="0" lang="es-ES" sz="2000" u="none" cap="none" strike="noStrike">
                <a:solidFill>
                  <a:schemeClr val="dk1"/>
                </a:solidFill>
                <a:latin typeface="Calibri"/>
                <a:ea typeface="Calibri"/>
                <a:cs typeface="Calibri"/>
                <a:sym typeface="Calibri"/>
              </a:rPr>
              <a:t>Errefortzuak edo gehigarriak dituzten termoegonkorrak</a:t>
            </a:r>
            <a:endParaRPr b="1"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chemeClr val="dk1"/>
                </a:solidFill>
                <a:latin typeface="Calibri"/>
                <a:ea typeface="Calibri"/>
                <a:cs typeface="Calibri"/>
                <a:sym typeface="Calibri"/>
              </a:rPr>
              <a:t>	</a:t>
            </a:r>
            <a:r>
              <a:rPr b="1" i="0" lang="es-ES" sz="2800" u="none" cap="none" strike="noStrike">
                <a:solidFill>
                  <a:schemeClr val="dk1"/>
                </a:solidFill>
                <a:latin typeface="Calibri"/>
                <a:ea typeface="Calibri"/>
                <a:cs typeface="Calibri"/>
                <a:sym typeface="Calibri"/>
              </a:rPr>
              <a:t>UP  GF  50                                       EP CW   40   </a:t>
            </a:r>
            <a:endParaRPr b="1" i="0" sz="2800" u="none" cap="none" strike="noStrike">
              <a:solidFill>
                <a:schemeClr val="dk1"/>
              </a:solidFill>
              <a:latin typeface="Calibri"/>
              <a:ea typeface="Calibri"/>
              <a:cs typeface="Calibri"/>
              <a:sym typeface="Calibri"/>
            </a:endParaRPr>
          </a:p>
        </p:txBody>
      </p:sp>
      <p:pic>
        <p:nvPicPr>
          <p:cNvPr id="127" name="Google Shape;127;g115d71ed91e_0_54"/>
          <p:cNvPicPr preferRelativeResize="0"/>
          <p:nvPr/>
        </p:nvPicPr>
        <p:blipFill rotWithShape="1">
          <a:blip r:embed="rId3">
            <a:alphaModFix/>
          </a:blip>
          <a:srcRect b="0" l="0" r="0" t="0"/>
          <a:stretch/>
        </p:blipFill>
        <p:spPr>
          <a:xfrm>
            <a:off x="505225" y="1743075"/>
            <a:ext cx="2705100" cy="1685925"/>
          </a:xfrm>
          <a:prstGeom prst="rect">
            <a:avLst/>
          </a:prstGeom>
          <a:noFill/>
          <a:ln>
            <a:noFill/>
          </a:ln>
        </p:spPr>
      </p:pic>
      <p:pic>
        <p:nvPicPr>
          <p:cNvPr id="128" name="Google Shape;128;g115d71ed91e_0_54"/>
          <p:cNvPicPr preferRelativeResize="0"/>
          <p:nvPr/>
        </p:nvPicPr>
        <p:blipFill rotWithShape="1">
          <a:blip r:embed="rId4">
            <a:alphaModFix/>
          </a:blip>
          <a:srcRect b="0" l="0" r="0" t="0"/>
          <a:stretch/>
        </p:blipFill>
        <p:spPr>
          <a:xfrm>
            <a:off x="462200" y="3618125"/>
            <a:ext cx="3595399" cy="2698501"/>
          </a:xfrm>
          <a:prstGeom prst="rect">
            <a:avLst/>
          </a:prstGeom>
          <a:noFill/>
          <a:ln>
            <a:noFill/>
          </a:ln>
        </p:spPr>
      </p:pic>
      <p:pic>
        <p:nvPicPr>
          <p:cNvPr id="129" name="Google Shape;129;g115d71ed91e_0_54"/>
          <p:cNvPicPr preferRelativeResize="0"/>
          <p:nvPr/>
        </p:nvPicPr>
        <p:blipFill rotWithShape="1">
          <a:blip r:embed="rId5">
            <a:alphaModFix/>
          </a:blip>
          <a:srcRect b="0" l="0" r="0" t="0"/>
          <a:stretch/>
        </p:blipFill>
        <p:spPr>
          <a:xfrm>
            <a:off x="4572000" y="3274150"/>
            <a:ext cx="3733925" cy="2057476"/>
          </a:xfrm>
          <a:prstGeom prst="rect">
            <a:avLst/>
          </a:prstGeom>
          <a:noFill/>
          <a:ln>
            <a:noFill/>
          </a:ln>
        </p:spPr>
      </p:pic>
      <p:pic>
        <p:nvPicPr>
          <p:cNvPr id="130" name="Google Shape;130;g115d71ed91e_0_54"/>
          <p:cNvPicPr preferRelativeResize="0"/>
          <p:nvPr/>
        </p:nvPicPr>
        <p:blipFill rotWithShape="1">
          <a:blip r:embed="rId6">
            <a:alphaModFix/>
          </a:blip>
          <a:srcRect b="0" l="0" r="0" t="0"/>
          <a:stretch/>
        </p:blipFill>
        <p:spPr>
          <a:xfrm>
            <a:off x="4572000" y="1743075"/>
            <a:ext cx="3426325" cy="1632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116e03fcf96_0_9"/>
          <p:cNvSpPr txBox="1"/>
          <p:nvPr>
            <p:ph type="title"/>
          </p:nvPr>
        </p:nvSpPr>
        <p:spPr>
          <a:xfrm>
            <a:off x="971550" y="644953"/>
            <a:ext cx="7886700" cy="9426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300"/>
              <a:buNone/>
            </a:pPr>
            <a:r>
              <a:rPr b="1" lang="es-ES" sz="3030">
                <a:latin typeface="Calibri"/>
                <a:ea typeface="Calibri"/>
                <a:cs typeface="Calibri"/>
                <a:sym typeface="Calibri"/>
              </a:rPr>
              <a:t>ZUNTZAREKIN ERREFORTZATUTAKO PLASTIKOAK</a:t>
            </a:r>
            <a:endParaRPr b="1" sz="3030">
              <a:latin typeface="Calibri"/>
              <a:ea typeface="Calibri"/>
              <a:cs typeface="Calibri"/>
              <a:sym typeface="Calibri"/>
            </a:endParaRPr>
          </a:p>
          <a:p>
            <a:pPr indent="0" lvl="0" marL="0" rtl="0" algn="l">
              <a:lnSpc>
                <a:spcPct val="100000"/>
              </a:lnSpc>
              <a:spcBef>
                <a:spcPts val="0"/>
              </a:spcBef>
              <a:spcAft>
                <a:spcPts val="0"/>
              </a:spcAft>
              <a:buSzPts val="990"/>
              <a:buNone/>
            </a:pPr>
            <a:r>
              <a:t/>
            </a:r>
            <a:endParaRPr sz="4470"/>
          </a:p>
        </p:txBody>
      </p:sp>
      <p:sp>
        <p:nvSpPr>
          <p:cNvPr id="137" name="Google Shape;137;g116e03fcf96_0_9"/>
          <p:cNvSpPr txBox="1"/>
          <p:nvPr>
            <p:ph idx="1" type="body"/>
          </p:nvPr>
        </p:nvSpPr>
        <p:spPr>
          <a:xfrm>
            <a:off x="1005775" y="1825625"/>
            <a:ext cx="7886700" cy="26331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rmAutofit lnSpcReduction="10000"/>
          </a:bodyPr>
          <a:lstStyle/>
          <a:p>
            <a:pPr indent="0" lvl="0" marL="12700" rtl="0" algn="l">
              <a:lnSpc>
                <a:spcPct val="100000"/>
              </a:lnSpc>
              <a:spcBef>
                <a:spcPts val="790"/>
              </a:spcBef>
              <a:spcAft>
                <a:spcPts val="0"/>
              </a:spcAft>
              <a:buClr>
                <a:schemeClr val="dk1"/>
              </a:buClr>
              <a:buSzPts val="2100"/>
              <a:buFont typeface="Arial"/>
              <a:buNone/>
            </a:pPr>
            <a:r>
              <a:rPr b="1" i="1" lang="es-ES" sz="2000">
                <a:solidFill>
                  <a:srgbClr val="99CC00"/>
                </a:solidFill>
                <a:latin typeface="Arial"/>
                <a:ea typeface="Arial"/>
                <a:cs typeface="Arial"/>
                <a:sym typeface="Arial"/>
              </a:rPr>
              <a:t>Fibre-reinforced plastic (FRP) </a:t>
            </a:r>
            <a:r>
              <a:rPr i="1" lang="es-ES" sz="2000">
                <a:latin typeface="Arial"/>
                <a:ea typeface="Arial"/>
                <a:cs typeface="Arial"/>
                <a:sym typeface="Arial"/>
              </a:rPr>
              <a:t>: matriz  + fibras.</a:t>
            </a:r>
            <a:endParaRPr sz="2000">
              <a:latin typeface="Arial"/>
              <a:ea typeface="Arial"/>
              <a:cs typeface="Arial"/>
              <a:sym typeface="Arial"/>
            </a:endParaRPr>
          </a:p>
          <a:p>
            <a:pPr indent="0" lvl="0" marL="0" rtl="0" algn="l">
              <a:lnSpc>
                <a:spcPct val="100000"/>
              </a:lnSpc>
              <a:spcBef>
                <a:spcPts val="0"/>
              </a:spcBef>
              <a:spcAft>
                <a:spcPts val="0"/>
              </a:spcAft>
              <a:buClr>
                <a:schemeClr val="dk1"/>
              </a:buClr>
              <a:buSzPts val="2100"/>
              <a:buFont typeface="Arial"/>
              <a:buNone/>
            </a:pPr>
            <a:r>
              <a:t/>
            </a:r>
            <a:endParaRPr sz="2200">
              <a:latin typeface="Times New Roman"/>
              <a:ea typeface="Times New Roman"/>
              <a:cs typeface="Times New Roman"/>
              <a:sym typeface="Times New Roman"/>
            </a:endParaRPr>
          </a:p>
          <a:p>
            <a:pPr indent="0" lvl="0" marL="0" marR="3640453" rtl="0" algn="ctr">
              <a:lnSpc>
                <a:spcPct val="100000"/>
              </a:lnSpc>
              <a:spcBef>
                <a:spcPts val="1830"/>
              </a:spcBef>
              <a:spcAft>
                <a:spcPts val="0"/>
              </a:spcAft>
              <a:buClr>
                <a:schemeClr val="dk1"/>
              </a:buClr>
              <a:buSzPts val="2100"/>
              <a:buFont typeface="Arial"/>
              <a:buNone/>
            </a:pPr>
            <a:r>
              <a:rPr lang="es-ES" sz="2800">
                <a:latin typeface="Arial"/>
                <a:ea typeface="Arial"/>
                <a:cs typeface="Arial"/>
                <a:sym typeface="Arial"/>
              </a:rPr>
              <a:t>Matriz </a:t>
            </a:r>
            <a:endParaRPr sz="2800">
              <a:latin typeface="Arial"/>
              <a:ea typeface="Arial"/>
              <a:cs typeface="Arial"/>
              <a:sym typeface="Arial"/>
            </a:endParaRPr>
          </a:p>
          <a:p>
            <a:pPr indent="0" lvl="0" marL="0" marR="3637278" rtl="0" algn="ctr">
              <a:lnSpc>
                <a:spcPct val="100000"/>
              </a:lnSpc>
              <a:spcBef>
                <a:spcPts val="565"/>
              </a:spcBef>
              <a:spcAft>
                <a:spcPts val="0"/>
              </a:spcAft>
              <a:buClr>
                <a:schemeClr val="dk1"/>
              </a:buClr>
              <a:buSzPts val="2100"/>
              <a:buFont typeface="Arial"/>
              <a:buNone/>
            </a:pPr>
            <a:r>
              <a:rPr lang="es-ES" sz="2800">
                <a:latin typeface="Arial"/>
                <a:ea typeface="Arial"/>
                <a:cs typeface="Arial"/>
                <a:sym typeface="Arial"/>
              </a:rPr>
              <a:t>+</a:t>
            </a:r>
            <a:endParaRPr sz="2800">
              <a:latin typeface="Arial"/>
              <a:ea typeface="Arial"/>
              <a:cs typeface="Arial"/>
              <a:sym typeface="Arial"/>
            </a:endParaRPr>
          </a:p>
          <a:p>
            <a:pPr indent="0" lvl="0" marL="0" marR="3640453" rtl="0" algn="ctr">
              <a:lnSpc>
                <a:spcPct val="100000"/>
              </a:lnSpc>
              <a:spcBef>
                <a:spcPts val="565"/>
              </a:spcBef>
              <a:spcAft>
                <a:spcPts val="0"/>
              </a:spcAft>
              <a:buClr>
                <a:schemeClr val="dk1"/>
              </a:buClr>
              <a:buSzPts val="2100"/>
              <a:buFont typeface="Arial"/>
              <a:buNone/>
            </a:pPr>
            <a:r>
              <a:rPr lang="es-ES" sz="2800">
                <a:latin typeface="Arial"/>
                <a:ea typeface="Arial"/>
                <a:cs typeface="Arial"/>
                <a:sym typeface="Arial"/>
              </a:rPr>
              <a:t>Fibras</a:t>
            </a:r>
            <a:endParaRPr sz="2800">
              <a:latin typeface="Arial"/>
              <a:ea typeface="Arial"/>
              <a:cs typeface="Arial"/>
              <a:sym typeface="Arial"/>
            </a:endParaRPr>
          </a:p>
          <a:p>
            <a:pPr indent="0" lvl="0" marL="0" rtl="0" algn="l">
              <a:lnSpc>
                <a:spcPct val="90000"/>
              </a:lnSpc>
              <a:spcBef>
                <a:spcPts val="750"/>
              </a:spcBef>
              <a:spcAft>
                <a:spcPts val="0"/>
              </a:spcAft>
              <a:buSzPts val="2100"/>
              <a:buNone/>
            </a:pPr>
            <a:r>
              <a:t/>
            </a:r>
            <a:endParaRPr/>
          </a:p>
        </p:txBody>
      </p:sp>
      <p:pic>
        <p:nvPicPr>
          <p:cNvPr id="138" name="Google Shape;138;g116e03fcf96_0_9"/>
          <p:cNvPicPr preferRelativeResize="0"/>
          <p:nvPr/>
        </p:nvPicPr>
        <p:blipFill rotWithShape="1">
          <a:blip r:embed="rId3">
            <a:alphaModFix/>
          </a:blip>
          <a:srcRect b="0" l="0" r="0" t="0"/>
          <a:stretch/>
        </p:blipFill>
        <p:spPr>
          <a:xfrm>
            <a:off x="4572000" y="2404275"/>
            <a:ext cx="3429600" cy="2235750"/>
          </a:xfrm>
          <a:prstGeom prst="rect">
            <a:avLst/>
          </a:prstGeom>
          <a:noFill/>
          <a:ln>
            <a:noFill/>
          </a:ln>
        </p:spPr>
      </p:pic>
      <p:sp>
        <p:nvSpPr>
          <p:cNvPr id="139" name="Google Shape;139;g116e03fcf96_0_9"/>
          <p:cNvSpPr txBox="1"/>
          <p:nvPr/>
        </p:nvSpPr>
        <p:spPr>
          <a:xfrm>
            <a:off x="1074375" y="5004000"/>
            <a:ext cx="5591100" cy="1179000"/>
          </a:xfrm>
          <a:prstGeom prst="rect">
            <a:avLst/>
          </a:prstGeom>
          <a:noFill/>
          <a:ln>
            <a:noFill/>
          </a:ln>
        </p:spPr>
        <p:txBody>
          <a:bodyPr anchorCtr="0" anchor="t" bIns="91425" lIns="91425" spcFirstLastPara="1" rIns="91425" wrap="square" tIns="91425">
            <a:spAutoFit/>
          </a:bodyPr>
          <a:lstStyle/>
          <a:p>
            <a:pPr indent="0" lvl="0" marL="12700" marR="5080" rtl="0" algn="l">
              <a:lnSpc>
                <a:spcPct val="111500"/>
              </a:lnSpc>
              <a:spcBef>
                <a:spcPts val="0"/>
              </a:spcBef>
              <a:spcAft>
                <a:spcPts val="0"/>
              </a:spcAft>
              <a:buClr>
                <a:srgbClr val="000000"/>
              </a:buClr>
              <a:buSzPts val="2000"/>
              <a:buFont typeface="Arial"/>
              <a:buNone/>
            </a:pPr>
            <a:r>
              <a:rPr b="1" i="1" lang="es-ES" sz="2000" u="none" cap="none" strike="noStrike">
                <a:solidFill>
                  <a:srgbClr val="99CC00"/>
                </a:solidFill>
                <a:latin typeface="Arial"/>
                <a:ea typeface="Arial"/>
                <a:cs typeface="Arial"/>
                <a:sym typeface="Arial"/>
              </a:rPr>
              <a:t>CFRP : </a:t>
            </a:r>
            <a:r>
              <a:rPr b="0" i="1" lang="es-ES" sz="2000" u="none" cap="none" strike="noStrike">
                <a:solidFill>
                  <a:schemeClr val="dk1"/>
                </a:solidFill>
                <a:latin typeface="Arial"/>
                <a:ea typeface="Arial"/>
                <a:cs typeface="Arial"/>
                <a:sym typeface="Arial"/>
              </a:rPr>
              <a:t>Carbon Fiber Reinforced Plastic  </a:t>
            </a:r>
            <a:r>
              <a:rPr b="1" i="1" lang="es-ES" sz="2000" u="none" cap="none" strike="noStrike">
                <a:solidFill>
                  <a:srgbClr val="99CC00"/>
                </a:solidFill>
                <a:latin typeface="Arial"/>
                <a:ea typeface="Arial"/>
                <a:cs typeface="Arial"/>
                <a:sym typeface="Arial"/>
              </a:rPr>
              <a:t>GFRP: </a:t>
            </a:r>
            <a:r>
              <a:rPr b="0" i="1" lang="es-ES" sz="2000" u="none" cap="none" strike="noStrike">
                <a:solidFill>
                  <a:schemeClr val="dk1"/>
                </a:solidFill>
                <a:latin typeface="Arial"/>
                <a:ea typeface="Arial"/>
                <a:cs typeface="Arial"/>
                <a:sym typeface="Arial"/>
              </a:rPr>
              <a:t>Glass-Fiber Reinforced Plastic  </a:t>
            </a:r>
            <a:endParaRPr b="0" i="1" sz="2000" u="none" cap="none" strike="noStrike">
              <a:solidFill>
                <a:schemeClr val="dk1"/>
              </a:solidFill>
              <a:latin typeface="Arial"/>
              <a:ea typeface="Arial"/>
              <a:cs typeface="Arial"/>
              <a:sym typeface="Arial"/>
            </a:endParaRPr>
          </a:p>
          <a:p>
            <a:pPr indent="0" lvl="0" marL="12700" marR="5080" rtl="0" algn="l">
              <a:lnSpc>
                <a:spcPct val="111500"/>
              </a:lnSpc>
              <a:spcBef>
                <a:spcPts val="0"/>
              </a:spcBef>
              <a:spcAft>
                <a:spcPts val="0"/>
              </a:spcAft>
              <a:buClr>
                <a:srgbClr val="000000"/>
              </a:buClr>
              <a:buSzPts val="2000"/>
              <a:buFont typeface="Arial"/>
              <a:buNone/>
            </a:pPr>
            <a:r>
              <a:rPr b="1" i="1" lang="es-ES" sz="2000" u="none" cap="none" strike="noStrike">
                <a:solidFill>
                  <a:srgbClr val="99CC00"/>
                </a:solidFill>
                <a:latin typeface="Arial"/>
                <a:ea typeface="Arial"/>
                <a:cs typeface="Arial"/>
                <a:sym typeface="Arial"/>
              </a:rPr>
              <a:t>GRP: </a:t>
            </a:r>
            <a:r>
              <a:rPr b="0" i="1" lang="es-ES" sz="2000" u="none" cap="none" strike="noStrike">
                <a:solidFill>
                  <a:schemeClr val="dk1"/>
                </a:solidFill>
                <a:latin typeface="Arial"/>
                <a:ea typeface="Arial"/>
                <a:cs typeface="Arial"/>
                <a:sym typeface="Arial"/>
              </a:rPr>
              <a:t>Glass-Reinforced Plastic</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116e03fcf96_0_18"/>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750"/>
              </a:spcBef>
              <a:spcAft>
                <a:spcPts val="0"/>
              </a:spcAft>
              <a:buClr>
                <a:schemeClr val="dk1"/>
              </a:buClr>
              <a:buSzPts val="990"/>
              <a:buFont typeface="Arial"/>
              <a:buNone/>
            </a:pPr>
            <a:r>
              <a:rPr lang="es-ES" sz="2790"/>
              <a:t>ABANTAILAK:</a:t>
            </a:r>
            <a:endParaRPr sz="2790"/>
          </a:p>
          <a:p>
            <a:pPr indent="0" lvl="0" marL="0" rtl="0" algn="l">
              <a:lnSpc>
                <a:spcPct val="100000"/>
              </a:lnSpc>
              <a:spcBef>
                <a:spcPts val="0"/>
              </a:spcBef>
              <a:spcAft>
                <a:spcPts val="0"/>
              </a:spcAft>
              <a:buSzPts val="990"/>
              <a:buNone/>
            </a:pPr>
            <a:r>
              <a:t/>
            </a:r>
            <a:endParaRPr sz="1890"/>
          </a:p>
        </p:txBody>
      </p:sp>
      <p:sp>
        <p:nvSpPr>
          <p:cNvPr id="146" name="Google Shape;146;g116e03fcf96_0_18"/>
          <p:cNvSpPr txBox="1"/>
          <p:nvPr>
            <p:ph idx="1" type="body"/>
          </p:nvPr>
        </p:nvSpPr>
        <p:spPr>
          <a:xfrm>
            <a:off x="737051" y="1664400"/>
            <a:ext cx="62283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750"/>
              </a:spcBef>
              <a:spcAft>
                <a:spcPts val="0"/>
              </a:spcAft>
              <a:buSzPts val="2100"/>
              <a:buNone/>
            </a:pPr>
            <a:r>
              <a:t/>
            </a:r>
            <a:endParaRPr/>
          </a:p>
          <a:p>
            <a:pPr indent="-349250" lvl="0" marL="457200" rtl="0" algn="l">
              <a:lnSpc>
                <a:spcPct val="90000"/>
              </a:lnSpc>
              <a:spcBef>
                <a:spcPts val="750"/>
              </a:spcBef>
              <a:spcAft>
                <a:spcPts val="0"/>
              </a:spcAft>
              <a:buSzPts val="1900"/>
              <a:buChar char="-"/>
            </a:pPr>
            <a:r>
              <a:rPr lang="es-ES" sz="1900"/>
              <a:t>Abantaila nagusiena bere material hauek eduki ditzaketen erresistentzia mekanikoa dentsitate(pixu) bajuarekin.</a:t>
            </a:r>
            <a:endParaRPr sz="1900"/>
          </a:p>
          <a:p>
            <a:pPr indent="0" lvl="0" marL="457200" rtl="0" algn="l">
              <a:lnSpc>
                <a:spcPct val="90000"/>
              </a:lnSpc>
              <a:spcBef>
                <a:spcPts val="750"/>
              </a:spcBef>
              <a:spcAft>
                <a:spcPts val="0"/>
              </a:spcAft>
              <a:buSzPts val="2100"/>
              <a:buNone/>
            </a:pPr>
            <a:r>
              <a:t/>
            </a:r>
            <a:endParaRPr sz="1900"/>
          </a:p>
          <a:p>
            <a:pPr indent="-349250" lvl="0" marL="457200" rtl="0" algn="l">
              <a:lnSpc>
                <a:spcPct val="90000"/>
              </a:lnSpc>
              <a:spcBef>
                <a:spcPts val="750"/>
              </a:spcBef>
              <a:spcAft>
                <a:spcPts val="0"/>
              </a:spcAft>
              <a:buSzPts val="1900"/>
              <a:buChar char="-"/>
            </a:pPr>
            <a:r>
              <a:rPr lang="es-ES" sz="1900"/>
              <a:t>Errefortzuaren norabidearen arabera erresistentziaren norabide hau aldatu dezakegu.</a:t>
            </a:r>
            <a:endParaRPr sz="1900"/>
          </a:p>
          <a:p>
            <a:pPr indent="0" lvl="0" marL="0" rtl="0" algn="l">
              <a:lnSpc>
                <a:spcPct val="90000"/>
              </a:lnSpc>
              <a:spcBef>
                <a:spcPts val="750"/>
              </a:spcBef>
              <a:spcAft>
                <a:spcPts val="0"/>
              </a:spcAft>
              <a:buSzPts val="2100"/>
              <a:buNone/>
            </a:pPr>
            <a:r>
              <a:t/>
            </a:r>
            <a:endParaRPr sz="1900"/>
          </a:p>
          <a:p>
            <a:pPr indent="0" lvl="0" marL="0" rtl="0" algn="l">
              <a:lnSpc>
                <a:spcPct val="90000"/>
              </a:lnSpc>
              <a:spcBef>
                <a:spcPts val="750"/>
              </a:spcBef>
              <a:spcAft>
                <a:spcPts val="0"/>
              </a:spcAft>
              <a:buSzPts val="2100"/>
              <a:buNone/>
            </a:pPr>
            <a:r>
              <a:t/>
            </a:r>
            <a:endParaRPr sz="1900"/>
          </a:p>
          <a:p>
            <a:pPr indent="0" lvl="0" marL="457200" rtl="0" algn="l">
              <a:lnSpc>
                <a:spcPct val="90000"/>
              </a:lnSpc>
              <a:spcBef>
                <a:spcPts val="750"/>
              </a:spcBef>
              <a:spcAft>
                <a:spcPts val="0"/>
              </a:spcAft>
              <a:buSzPts val="2100"/>
              <a:buNone/>
            </a:pPr>
            <a:r>
              <a:t/>
            </a:r>
            <a:endParaRPr sz="1900"/>
          </a:p>
          <a:p>
            <a:pPr indent="-349250" lvl="0" marL="457200" rtl="0" algn="l">
              <a:lnSpc>
                <a:spcPct val="90000"/>
              </a:lnSpc>
              <a:spcBef>
                <a:spcPts val="750"/>
              </a:spcBef>
              <a:spcAft>
                <a:spcPts val="0"/>
              </a:spcAft>
              <a:buSzPts val="1900"/>
              <a:buChar char="-"/>
            </a:pPr>
            <a:r>
              <a:rPr lang="es-ES" sz="1900"/>
              <a:t>Forma konplexuak dituzten piezak ekoizteko aukera.</a:t>
            </a:r>
            <a:endParaRPr sz="1900"/>
          </a:p>
        </p:txBody>
      </p:sp>
      <p:pic>
        <p:nvPicPr>
          <p:cNvPr id="147" name="Google Shape;147;g116e03fcf96_0_18"/>
          <p:cNvPicPr preferRelativeResize="0"/>
          <p:nvPr/>
        </p:nvPicPr>
        <p:blipFill rotWithShape="1">
          <a:blip r:embed="rId3">
            <a:alphaModFix/>
          </a:blip>
          <a:srcRect b="0" l="0" r="0" t="0"/>
          <a:stretch/>
        </p:blipFill>
        <p:spPr>
          <a:xfrm>
            <a:off x="6191550" y="3139675"/>
            <a:ext cx="1615100" cy="1615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116e03fcf96_0_25"/>
          <p:cNvSpPr txBox="1"/>
          <p:nvPr>
            <p:ph type="title"/>
          </p:nvPr>
        </p:nvSpPr>
        <p:spPr>
          <a:xfrm>
            <a:off x="971550" y="971920"/>
            <a:ext cx="7886700" cy="6156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3300"/>
              <a:buNone/>
            </a:pPr>
            <a:r>
              <a:rPr lang="es-ES"/>
              <a:t>DESABANTAILAK</a:t>
            </a:r>
            <a:endParaRPr/>
          </a:p>
        </p:txBody>
      </p:sp>
      <p:sp>
        <p:nvSpPr>
          <p:cNvPr id="154" name="Google Shape;154;g116e03fcf96_0_25"/>
          <p:cNvSpPr txBox="1"/>
          <p:nvPr>
            <p:ph idx="1" type="body"/>
          </p:nvPr>
        </p:nvSpPr>
        <p:spPr>
          <a:xfrm>
            <a:off x="1005780" y="1825625"/>
            <a:ext cx="7886700" cy="4351200"/>
          </a:xfrm>
          <a:prstGeom prst="rect">
            <a:avLst/>
          </a:prstGeom>
          <a:noFill/>
          <a:ln>
            <a:noFill/>
          </a:ln>
        </p:spPr>
        <p:txBody>
          <a:bodyPr anchorCtr="0" anchor="t" bIns="45700" lIns="91425" spcFirstLastPara="1" rIns="91425" wrap="square" tIns="45700">
            <a:normAutofit/>
          </a:bodyPr>
          <a:lstStyle/>
          <a:p>
            <a:pPr indent="-361950" lvl="0" marL="457200" rtl="0" algn="l">
              <a:lnSpc>
                <a:spcPct val="90000"/>
              </a:lnSpc>
              <a:spcBef>
                <a:spcPts val="750"/>
              </a:spcBef>
              <a:spcAft>
                <a:spcPts val="0"/>
              </a:spcAft>
              <a:buSzPts val="2100"/>
              <a:buChar char="-"/>
            </a:pPr>
            <a:r>
              <a:rPr lang="es-ES"/>
              <a:t>Ekoizte prozedurak oso geldoak dira eta garestiak.</a:t>
            </a:r>
            <a:endParaRPr/>
          </a:p>
          <a:p>
            <a:pPr indent="0" lvl="0" marL="457200" rtl="0" algn="l">
              <a:lnSpc>
                <a:spcPct val="90000"/>
              </a:lnSpc>
              <a:spcBef>
                <a:spcPts val="750"/>
              </a:spcBef>
              <a:spcAft>
                <a:spcPts val="0"/>
              </a:spcAft>
              <a:buSzPts val="2100"/>
              <a:buNone/>
            </a:pPr>
            <a:r>
              <a:t/>
            </a:r>
            <a:endParaRPr/>
          </a:p>
          <a:p>
            <a:pPr indent="-361950" lvl="0" marL="457200" rtl="0" algn="l">
              <a:lnSpc>
                <a:spcPct val="90000"/>
              </a:lnSpc>
              <a:spcBef>
                <a:spcPts val="750"/>
              </a:spcBef>
              <a:spcAft>
                <a:spcPts val="0"/>
              </a:spcAft>
              <a:buSzPts val="2100"/>
              <a:buChar char="-"/>
            </a:pPr>
            <a:r>
              <a:rPr lang="es-ES"/>
              <a:t>Materialak garestiak dira.</a:t>
            </a:r>
            <a:endParaRPr/>
          </a:p>
          <a:p>
            <a:pPr indent="0" lvl="0" marL="457200" rtl="0" algn="l">
              <a:lnSpc>
                <a:spcPct val="90000"/>
              </a:lnSpc>
              <a:spcBef>
                <a:spcPts val="750"/>
              </a:spcBef>
              <a:spcAft>
                <a:spcPts val="0"/>
              </a:spcAft>
              <a:buSzPts val="2100"/>
              <a:buNone/>
            </a:pPr>
            <a:r>
              <a:t/>
            </a:r>
            <a:endParaRPr/>
          </a:p>
          <a:p>
            <a:pPr indent="-361950" lvl="0" marL="457200" rtl="0" algn="l">
              <a:lnSpc>
                <a:spcPct val="90000"/>
              </a:lnSpc>
              <a:spcBef>
                <a:spcPts val="750"/>
              </a:spcBef>
              <a:spcAft>
                <a:spcPts val="0"/>
              </a:spcAft>
              <a:buSzPts val="2100"/>
              <a:buChar char="-"/>
            </a:pPr>
            <a:r>
              <a:rPr lang="es-ES"/>
              <a:t>Materialaren duktilitatea oso bajua da.</a:t>
            </a:r>
            <a:endParaRPr/>
          </a:p>
        </p:txBody>
      </p:sp>
      <p:pic>
        <p:nvPicPr>
          <p:cNvPr id="155" name="Google Shape;155;g116e03fcf96_0_25"/>
          <p:cNvPicPr preferRelativeResize="0"/>
          <p:nvPr/>
        </p:nvPicPr>
        <p:blipFill rotWithShape="1">
          <a:blip r:embed="rId3">
            <a:alphaModFix/>
          </a:blip>
          <a:srcRect b="0" l="0" r="0" t="0"/>
          <a:stretch/>
        </p:blipFill>
        <p:spPr>
          <a:xfrm>
            <a:off x="1859025" y="3978375"/>
            <a:ext cx="4474225" cy="2505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orlojuak">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2019-10-11T09:55:18Z</dcterms:created>
  <dc:creator>Xabier Ituarte Aulestia</dc:creator>
</cp:coreProperties>
</file>