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5.xml" ContentType="application/vnd.openxmlformats-officedocument.presentationml.notesSlide+xml"/>
  <Override PartName="/ppt/notesSlides/_rels/notesSlide5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6E2A76F-15A9-4E46-B73F-F193C3EDFE51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F58EFE0-105D-45F3-9C69-1900A0F54F3F}" type="slidenum">
              <a:rPr b="0" lang="en-U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B149EBC-4063-4A9B-987F-CF359A249029}" type="slidenum">
              <a:rPr b="0" lang="en-US" sz="900" spc="-1" strike="noStrike">
                <a:solidFill>
                  <a:srgbClr val="888888"/>
                </a:solidFill>
                <a:latin typeface="Calibri"/>
                <a:ea typeface="Calibri"/>
              </a:rPr>
              <a:t>8</a:t>
            </a:fld>
            <a:endParaRPr b="0" lang="es-ES" sz="9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71640" y="972000"/>
            <a:ext cx="7886520" cy="61524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es-ES" sz="33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0584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1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1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1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1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1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1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1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Google Shape;22;p3" descr=""/>
          <p:cNvPicPr/>
          <p:nvPr/>
        </p:nvPicPr>
        <p:blipFill>
          <a:blip r:embed="rId2"/>
          <a:stretch/>
        </p:blipFill>
        <p:spPr>
          <a:xfrm>
            <a:off x="7017480" y="5229000"/>
            <a:ext cx="1840680" cy="1315800"/>
          </a:xfrm>
          <a:prstGeom prst="rect">
            <a:avLst/>
          </a:prstGeom>
          <a:ln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988560" y="1647720"/>
            <a:ext cx="6319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Google Shape;24;p3" descr=""/>
          <p:cNvPicPr/>
          <p:nvPr/>
        </p:nvPicPr>
        <p:blipFill>
          <a:blip r:embed="rId3"/>
          <a:srcRect l="36535" t="6466" r="8661" b="15957"/>
          <a:stretch/>
        </p:blipFill>
        <p:spPr>
          <a:xfrm>
            <a:off x="0" y="-27360"/>
            <a:ext cx="251280" cy="69123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"/>
          <p:cNvPicPr/>
          <p:nvPr/>
        </p:nvPicPr>
        <p:blipFill>
          <a:blip r:embed="rId1"/>
          <a:stretch/>
        </p:blipFill>
        <p:spPr>
          <a:xfrm>
            <a:off x="0" y="203040"/>
            <a:ext cx="9143640" cy="644112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899640" y="1989000"/>
            <a:ext cx="3888000" cy="31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Verdana"/>
                <a:ea typeface="Verdana"/>
              </a:rPr>
              <a:t>ABS SENTSORE AKTIBOEN EGIAZTAPENAK</a:t>
            </a:r>
            <a:endParaRPr b="0" lang="es-ES" sz="3500" spc="-1" strike="noStrike">
              <a:latin typeface="Arial"/>
            </a:endParaRPr>
          </a:p>
        </p:txBody>
      </p:sp>
      <p:pic>
        <p:nvPicPr>
          <p:cNvPr id="90" name="Google Shape;90;p13" descr=""/>
          <p:cNvPicPr/>
          <p:nvPr/>
        </p:nvPicPr>
        <p:blipFill>
          <a:blip r:embed="rId2"/>
          <a:srcRect l="0" t="43816" r="0" b="0"/>
          <a:stretch/>
        </p:blipFill>
        <p:spPr>
          <a:xfrm>
            <a:off x="5724000" y="5589360"/>
            <a:ext cx="2852280" cy="46080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6876360" y="6093360"/>
            <a:ext cx="1728000" cy="2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800" spc="-1" strike="noStrike">
                <a:solidFill>
                  <a:srgbClr val="ffffff"/>
                </a:solidFill>
                <a:latin typeface="Oswald"/>
                <a:ea typeface="Oswald"/>
              </a:rPr>
              <a:t>WWW.IARETXABALETA.COM</a:t>
            </a:r>
            <a:endParaRPr b="0" lang="es-ES" sz="800" spc="-1" strike="noStrike">
              <a:latin typeface="Arial"/>
            </a:endParaRPr>
          </a:p>
        </p:txBody>
      </p:sp>
      <p:pic>
        <p:nvPicPr>
          <p:cNvPr id="92" name="Google Shape;92;p13" descr=""/>
          <p:cNvPicPr/>
          <p:nvPr/>
        </p:nvPicPr>
        <p:blipFill>
          <a:blip r:embed="rId3"/>
          <a:stretch/>
        </p:blipFill>
        <p:spPr>
          <a:xfrm>
            <a:off x="4693320" y="1772640"/>
            <a:ext cx="3836520" cy="319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971640" y="972000"/>
            <a:ext cx="7886520" cy="615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000000"/>
                </a:solidFill>
                <a:latin typeface="Verdana"/>
                <a:ea typeface="Verdana"/>
              </a:rPr>
              <a:t>Sentsore aktibo edo magnetorresistiboa</a:t>
            </a:r>
            <a:endParaRPr b="0" lang="es-E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5184000" y="184104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61440">
              <a:lnSpc>
                <a:spcPct val="9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Verdana"/>
                <a:ea typeface="Verdana"/>
              </a:rPr>
              <a:t>Neurketa-zubia iman iraunkor alternatuek osatzen duten eraztun batek arakatzen du. 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90000"/>
              </a:lnSpc>
              <a:tabLst>
                <a:tab algn="l" pos="0"/>
              </a:tabLst>
            </a:pP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 marL="133200">
              <a:lnSpc>
                <a:spcPct val="90000"/>
              </a:lnSpc>
              <a:tabLst>
                <a:tab algn="l" pos="0"/>
              </a:tabLst>
            </a:pP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Google Shape;99;p14" descr=""/>
          <p:cNvPicPr/>
          <p:nvPr/>
        </p:nvPicPr>
        <p:blipFill>
          <a:blip r:embed="rId1"/>
          <a:stretch/>
        </p:blipFill>
        <p:spPr>
          <a:xfrm>
            <a:off x="936000" y="2304000"/>
            <a:ext cx="4320000" cy="374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971640" y="972000"/>
            <a:ext cx="7886520" cy="615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300" spc="-1" strike="noStrike">
                <a:solidFill>
                  <a:srgbClr val="000000"/>
                </a:solidFill>
                <a:latin typeface="Verdana"/>
                <a:ea typeface="Verdana"/>
              </a:rPr>
              <a:t>Iman iraunkor pista</a:t>
            </a:r>
            <a:endParaRPr b="0" lang="es-E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Google Shape;106;p15" descr=""/>
          <p:cNvPicPr/>
          <p:nvPr/>
        </p:nvPicPr>
        <p:blipFill>
          <a:blip r:embed="rId1"/>
          <a:stretch/>
        </p:blipFill>
        <p:spPr>
          <a:xfrm>
            <a:off x="1005840" y="2217240"/>
            <a:ext cx="3848400" cy="3567240"/>
          </a:xfrm>
          <a:prstGeom prst="rect">
            <a:avLst/>
          </a:prstGeom>
          <a:ln>
            <a:noFill/>
          </a:ln>
        </p:spPr>
      </p:pic>
      <p:sp>
        <p:nvSpPr>
          <p:cNvPr id="98" name="TextShape 2"/>
          <p:cNvSpPr txBox="1"/>
          <p:nvPr/>
        </p:nvSpPr>
        <p:spPr>
          <a:xfrm>
            <a:off x="504720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61440">
              <a:lnSpc>
                <a:spcPct val="9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Verdana"/>
                <a:ea typeface="Verdana"/>
              </a:rPr>
              <a:t>Eraztuna gurpil-abatzari edo kojinetearen barne-pistari lotuta dago, eta gurpilaren abiadura berean biratzen da.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971640" y="972000"/>
            <a:ext cx="7886520" cy="615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300" spc="-1" strike="noStrike">
                <a:solidFill>
                  <a:srgbClr val="000000"/>
                </a:solidFill>
                <a:latin typeface="Verdana"/>
                <a:ea typeface="Verdana"/>
              </a:rPr>
              <a:t>SENTSORE AKTIBOAK</a:t>
            </a:r>
            <a:endParaRPr b="0" lang="es-E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897480" y="169704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Verdana"/>
                <a:ea typeface="Verdana"/>
              </a:rPr>
              <a:t>ABSko sentsore aktiboen onurak:</a:t>
            </a:r>
            <a:endParaRPr b="0" lang="es-ES" sz="21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ES" sz="21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ES" sz="2100" spc="-1" strike="noStrike">
              <a:latin typeface="Arial"/>
            </a:endParaRPr>
          </a:p>
          <a:p>
            <a:pPr marL="457200" indent="-399600">
              <a:lnSpc>
                <a:spcPct val="97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Verdana"/>
                <a:ea typeface="Verdana"/>
              </a:rPr>
              <a:t>Abiadura 0, 1 km/h-ra arte neurtzen du</a:t>
            </a:r>
            <a:endParaRPr b="0" lang="es-ES" sz="1800" spc="-1" strike="noStrike">
              <a:latin typeface="Arial"/>
            </a:endParaRPr>
          </a:p>
          <a:p>
            <a:pPr marL="457200" indent="-399600">
              <a:lnSpc>
                <a:spcPct val="97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endParaRPr b="0" lang="es-ES" sz="1800" spc="-1" strike="noStrike">
              <a:latin typeface="Arial"/>
            </a:endParaRPr>
          </a:p>
          <a:p>
            <a:pPr marL="457200" indent="-418680">
              <a:lnSpc>
                <a:spcPct val="97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Verdana"/>
                <a:ea typeface="Verdana"/>
              </a:rPr>
              <a:t>Hall printzipioaren arabera lan egiten duten sentsoreek, aurreranzko eta atzeranzko mugimendua onartzen dute</a:t>
            </a:r>
            <a:endParaRPr b="0" lang="es-ES" sz="1800" spc="-1" strike="noStrike">
              <a:latin typeface="Arial"/>
            </a:endParaRPr>
          </a:p>
          <a:p>
            <a:pPr marL="457200" indent="-418680">
              <a:lnSpc>
                <a:spcPct val="97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endParaRPr b="0" lang="es-ES" sz="1800" spc="-1" strike="noStrike">
              <a:latin typeface="Arial"/>
            </a:endParaRPr>
          </a:p>
          <a:p>
            <a:pPr marL="457200" indent="-418680">
              <a:lnSpc>
                <a:spcPct val="97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Verdana"/>
                <a:ea typeface="Verdana"/>
              </a:rPr>
              <a:t>Sentsore honen forma txikiagoa eta arinagoa da</a:t>
            </a:r>
            <a:endParaRPr b="0" lang="es-ES" sz="1800" spc="-1" strike="noStrike">
              <a:latin typeface="Arial"/>
            </a:endParaRPr>
          </a:p>
          <a:p>
            <a:pPr marL="457200" indent="-418680">
              <a:lnSpc>
                <a:spcPct val="97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endParaRPr b="0" lang="es-ES" sz="1800" spc="-1" strike="noStrike">
              <a:latin typeface="Arial"/>
            </a:endParaRPr>
          </a:p>
          <a:p>
            <a:pPr marL="457200" indent="-418680">
              <a:lnSpc>
                <a:spcPct val="97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Verdana"/>
                <a:ea typeface="Verdana"/>
              </a:rPr>
              <a:t>Sentsorearen eta eraztun magnetikoaren arteko espazioan gertatzen diren aldaketek ez dute eragin zuzenik seinalean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5000"/>
              </a:lnSpc>
              <a:tabLst>
                <a:tab algn="l" pos="0"/>
              </a:tabLst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971640" y="536760"/>
            <a:ext cx="7886520" cy="615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300" spc="-1" strike="noStrike">
                <a:solidFill>
                  <a:srgbClr val="000000"/>
                </a:solidFill>
                <a:latin typeface="Verdana"/>
                <a:ea typeface="Verdana"/>
              </a:rPr>
              <a:t>DIAGNOSI MAKINAREKIN EGIAZTAPENAK</a:t>
            </a:r>
            <a:endParaRPr b="0" lang="es-E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00584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399600">
              <a:lnSpc>
                <a:spcPct val="97000"/>
              </a:lnSpc>
              <a:buClr>
                <a:srgbClr val="000000"/>
              </a:buClr>
              <a:buFont typeface="Aria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Verdana"/>
                <a:ea typeface="Verdana"/>
              </a:rPr>
              <a:t>Neurketa-balioen blokeak irakurri... 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7000"/>
              </a:lnSpc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7000"/>
              </a:lnSpc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5000"/>
              </a:lnSpc>
              <a:tabLst>
                <a:tab algn="l" pos="0"/>
              </a:tabLs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Google Shape;120;p17" descr=""/>
          <p:cNvPicPr/>
          <p:nvPr/>
        </p:nvPicPr>
        <p:blipFill>
          <a:blip r:embed="rId1"/>
          <a:stretch/>
        </p:blipFill>
        <p:spPr>
          <a:xfrm>
            <a:off x="540720" y="2496240"/>
            <a:ext cx="6618240" cy="395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971640" y="972000"/>
            <a:ext cx="7886520" cy="615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300" spc="-1" strike="noStrike">
                <a:solidFill>
                  <a:srgbClr val="000000"/>
                </a:solidFill>
                <a:latin typeface="Verdana"/>
                <a:ea typeface="Verdana"/>
              </a:rPr>
              <a:t>ALIMENTAZIO EGIAZTAPENA</a:t>
            </a:r>
            <a:endParaRPr b="0" lang="es-E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00584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71360" indent="-37800">
              <a:lnSpc>
                <a:spcPct val="9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61440">
              <a:lnSpc>
                <a:spcPct val="9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Verdana"/>
                <a:ea typeface="Verdana"/>
              </a:rPr>
              <a:t>Sentsoreari heltzen zaion tentsioa...</a:t>
            </a: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90000"/>
              </a:lnSpc>
              <a:tabLst>
                <a:tab algn="l" pos="0"/>
              </a:tabLst>
            </a:pPr>
            <a:endParaRPr b="0" lang="es-E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Google Shape;127;p18" descr=""/>
          <p:cNvPicPr/>
          <p:nvPr/>
        </p:nvPicPr>
        <p:blipFill>
          <a:blip r:embed="rId1"/>
          <a:stretch/>
        </p:blipFill>
        <p:spPr>
          <a:xfrm>
            <a:off x="1250640" y="2703600"/>
            <a:ext cx="5781240" cy="3970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971640" y="972000"/>
            <a:ext cx="7886520" cy="615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FUNTZIONAMENDU EGIAZTAPENA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512000" y="2088000"/>
            <a:ext cx="5781600" cy="139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s-ES" sz="2000" spc="-1" strike="noStrike">
                <a:latin typeface="Arial"/>
              </a:rPr>
              <a:t>- Diodo baten moduan lan egiten du, orduan...</a:t>
            </a:r>
            <a:r>
              <a:rPr b="0" lang="es-ES" sz="1800" spc="-1" strike="noStrike">
                <a:latin typeface="Arial"/>
              </a:rPr>
              <a:t> </a:t>
            </a:r>
            <a:endParaRPr b="0" lang="es-ES" sz="1800" spc="-1" strike="noStrike">
              <a:latin typeface="Arial"/>
            </a:endParaRPr>
          </a:p>
          <a:p>
            <a:endParaRPr b="0" lang="es-ES" sz="1800" spc="-1" strike="noStrike">
              <a:latin typeface="Arial"/>
            </a:endParaRPr>
          </a:p>
          <a:p>
            <a:endParaRPr b="0" lang="es-ES" sz="1800" spc="-1" strike="noStrike">
              <a:latin typeface="Arial"/>
            </a:endParaRPr>
          </a:p>
          <a:p>
            <a:endParaRPr b="0" lang="es-ES" sz="1800" spc="-1" strike="noStrike">
              <a:latin typeface="Arial"/>
            </a:endParaRPr>
          </a:p>
          <a:p>
            <a:endParaRPr b="0" lang="es-ES" sz="18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936000" y="2520000"/>
            <a:ext cx="5904000" cy="41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527480" y="972000"/>
            <a:ext cx="7330320" cy="615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300" spc="-1" strike="noStrike">
                <a:solidFill>
                  <a:srgbClr val="000000"/>
                </a:solidFill>
                <a:latin typeface="Verdana"/>
                <a:ea typeface="Verdana"/>
              </a:rPr>
              <a:t>SEINALE EGIAZTAPENA</a:t>
            </a:r>
            <a:endParaRPr b="0" lang="es-E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005840" y="1825560"/>
            <a:ext cx="7632000" cy="300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361440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b="1" lang="en-US" sz="2100" spc="-1" strike="noStrike">
                <a:solidFill>
                  <a:srgbClr val="000000"/>
                </a:solidFill>
                <a:latin typeface="Verdana"/>
                <a:ea typeface="Verdana"/>
              </a:rPr>
              <a:t>Osziloskopioarekin seinalea irakurri</a:t>
            </a:r>
            <a:endParaRPr b="1" lang="es-E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oogle Shape;134;p19" descr=""/>
          <p:cNvPicPr/>
          <p:nvPr/>
        </p:nvPicPr>
        <p:blipFill>
          <a:blip r:embed="rId1"/>
          <a:stretch/>
        </p:blipFill>
        <p:spPr>
          <a:xfrm>
            <a:off x="939600" y="2416320"/>
            <a:ext cx="6123960" cy="423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39;p20" descr=""/>
          <p:cNvPicPr/>
          <p:nvPr/>
        </p:nvPicPr>
        <p:blipFill>
          <a:blip r:embed="rId1"/>
          <a:stretch/>
        </p:blipFill>
        <p:spPr>
          <a:xfrm>
            <a:off x="0" y="216000"/>
            <a:ext cx="9143640" cy="6410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2020-10-15T21:28:50Z</dcterms:modified>
  <cp:revision>1</cp:revision>
  <dc:subject/>
  <dc:title/>
</cp:coreProperties>
</file>