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6858000" cx="9144000"/>
  <p:notesSz cx="6858000" cy="9144000"/>
  <p:embeddedFontLst>
    <p:embeddedFont>
      <p:font typeface="Oswald"/>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47" roundtripDataSignature="AMtx7mibtrm/6hf/3SuGiMFkGLctOWCi+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4C0C9B8-DF11-427B-BC5A-C2D82E1F4B9B}">
  <a:tblStyle styleId="{94C0C9B8-DF11-427B-BC5A-C2D82E1F4B9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font" Target="fonts/Oswald-bold.fntdata"/><Relationship Id="rId23" Type="http://schemas.openxmlformats.org/officeDocument/2006/relationships/slide" Target="slides/slide17.xml"/><Relationship Id="rId45" Type="http://schemas.openxmlformats.org/officeDocument/2006/relationships/font" Target="fonts/Oswa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customschemas.google.com/relationships/presentationmetadata" Target="meta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u-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15" name="Shape 15"/>
        <p:cNvGrpSpPr/>
        <p:nvPr/>
      </p:nvGrpSpPr>
      <p:grpSpPr>
        <a:xfrm>
          <a:off x="0" y="0"/>
          <a:ext cx="0" cy="0"/>
          <a:chOff x="0" y="0"/>
          <a:chExt cx="0" cy="0"/>
        </a:xfrm>
      </p:grpSpPr>
      <p:sp>
        <p:nvSpPr>
          <p:cNvPr id="16" name="Google Shape;16;p4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4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2" name="Shape 72"/>
        <p:cNvGrpSpPr/>
        <p:nvPr/>
      </p:nvGrpSpPr>
      <p:grpSpPr>
        <a:xfrm>
          <a:off x="0" y="0"/>
          <a:ext cx="0" cy="0"/>
          <a:chOff x="0" y="0"/>
          <a:chExt cx="0" cy="0"/>
        </a:xfrm>
      </p:grpSpPr>
      <p:sp>
        <p:nvSpPr>
          <p:cNvPr id="73" name="Google Shape;73;p4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9"/>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5" name="Google Shape;75;p4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8" name="Shape 78"/>
        <p:cNvGrpSpPr/>
        <p:nvPr/>
      </p:nvGrpSpPr>
      <p:grpSpPr>
        <a:xfrm>
          <a:off x="0" y="0"/>
          <a:ext cx="0" cy="0"/>
          <a:chOff x="0" y="0"/>
          <a:chExt cx="0" cy="0"/>
        </a:xfrm>
      </p:grpSpPr>
      <p:sp>
        <p:nvSpPr>
          <p:cNvPr id="79" name="Google Shape;79;p50"/>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0"/>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1" name="Google Shape;81;p5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9" name="Shape 19"/>
        <p:cNvGrpSpPr/>
        <p:nvPr/>
      </p:nvGrpSpPr>
      <p:grpSpPr>
        <a:xfrm>
          <a:off x="0" y="0"/>
          <a:ext cx="0" cy="0"/>
          <a:chOff x="0" y="0"/>
          <a:chExt cx="0" cy="0"/>
        </a:xfrm>
      </p:grpSpPr>
      <p:sp>
        <p:nvSpPr>
          <p:cNvPr id="20" name="Google Shape;20;p41"/>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3300"/>
              <a:buFont typeface="Verdana"/>
              <a:buNone/>
              <a:defRPr b="0" i="0">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1"/>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chemeClr val="dk1"/>
              </a:buClr>
              <a:buSzPts val="2100"/>
              <a:buChar char="•"/>
              <a:defRPr b="0" i="0">
                <a:latin typeface="Verdana"/>
                <a:ea typeface="Verdana"/>
                <a:cs typeface="Verdana"/>
                <a:sym typeface="Verdana"/>
              </a:defRPr>
            </a:lvl1pPr>
            <a:lvl2pPr indent="-342900" lvl="1" marL="914400" algn="l">
              <a:lnSpc>
                <a:spcPct val="90000"/>
              </a:lnSpc>
              <a:spcBef>
                <a:spcPts val="375"/>
              </a:spcBef>
              <a:spcAft>
                <a:spcPts val="0"/>
              </a:spcAft>
              <a:buClr>
                <a:schemeClr val="dk1"/>
              </a:buClr>
              <a:buSzPts val="1800"/>
              <a:buChar char="•"/>
              <a:defRPr b="0" i="0">
                <a:latin typeface="Verdana"/>
                <a:ea typeface="Verdana"/>
                <a:cs typeface="Verdana"/>
                <a:sym typeface="Verdana"/>
              </a:defRPr>
            </a:lvl2pPr>
            <a:lvl3pPr indent="-323850" lvl="2" marL="1371600" algn="l">
              <a:lnSpc>
                <a:spcPct val="90000"/>
              </a:lnSpc>
              <a:spcBef>
                <a:spcPts val="375"/>
              </a:spcBef>
              <a:spcAft>
                <a:spcPts val="0"/>
              </a:spcAft>
              <a:buClr>
                <a:schemeClr val="dk1"/>
              </a:buClr>
              <a:buSzPts val="1500"/>
              <a:buChar char="•"/>
              <a:defRPr b="0" i="0">
                <a:latin typeface="Verdana"/>
                <a:ea typeface="Verdana"/>
                <a:cs typeface="Verdana"/>
                <a:sym typeface="Verdana"/>
              </a:defRPr>
            </a:lvl3pPr>
            <a:lvl4pPr indent="-314325" lvl="3" marL="1828800" algn="l">
              <a:lnSpc>
                <a:spcPct val="90000"/>
              </a:lnSpc>
              <a:spcBef>
                <a:spcPts val="375"/>
              </a:spcBef>
              <a:spcAft>
                <a:spcPts val="0"/>
              </a:spcAft>
              <a:buClr>
                <a:schemeClr val="dk1"/>
              </a:buClr>
              <a:buSzPts val="1350"/>
              <a:buChar char="•"/>
              <a:defRPr b="0" i="0">
                <a:latin typeface="Verdana"/>
                <a:ea typeface="Verdana"/>
                <a:cs typeface="Verdana"/>
                <a:sym typeface="Verdana"/>
              </a:defRPr>
            </a:lvl4pPr>
            <a:lvl5pPr indent="-314325" lvl="4" marL="2286000" algn="l">
              <a:lnSpc>
                <a:spcPct val="90000"/>
              </a:lnSpc>
              <a:spcBef>
                <a:spcPts val="375"/>
              </a:spcBef>
              <a:spcAft>
                <a:spcPts val="0"/>
              </a:spcAft>
              <a:buClr>
                <a:schemeClr val="dk1"/>
              </a:buClr>
              <a:buSzPts val="1350"/>
              <a:buChar char="•"/>
              <a:defRPr b="0" i="0">
                <a:latin typeface="Verdana"/>
                <a:ea typeface="Verdana"/>
                <a:cs typeface="Verdana"/>
                <a:sym typeface="Verdana"/>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22" name="Google Shape;22;p41"/>
          <p:cNvPicPr preferRelativeResize="0"/>
          <p:nvPr/>
        </p:nvPicPr>
        <p:blipFill rotWithShape="1">
          <a:blip r:embed="rId2">
            <a:alphaModFix/>
          </a:blip>
          <a:srcRect b="0" l="0" r="0" t="0"/>
          <a:stretch/>
        </p:blipFill>
        <p:spPr>
          <a:xfrm>
            <a:off x="7017343" y="5228879"/>
            <a:ext cx="1840907" cy="1316120"/>
          </a:xfrm>
          <a:prstGeom prst="rect">
            <a:avLst/>
          </a:prstGeom>
          <a:noFill/>
          <a:ln>
            <a:noFill/>
          </a:ln>
        </p:spPr>
      </p:pic>
      <p:cxnSp>
        <p:nvCxnSpPr>
          <p:cNvPr id="23" name="Google Shape;23;p41"/>
          <p:cNvCxnSpPr/>
          <p:nvPr/>
        </p:nvCxnSpPr>
        <p:spPr>
          <a:xfrm>
            <a:off x="988690" y="1647757"/>
            <a:ext cx="6319614" cy="0"/>
          </a:xfrm>
          <a:prstGeom prst="straightConnector1">
            <a:avLst/>
          </a:prstGeom>
          <a:noFill/>
          <a:ln cap="flat" cmpd="sng" w="9525">
            <a:solidFill>
              <a:srgbClr val="C00000"/>
            </a:solidFill>
            <a:prstDash val="solid"/>
            <a:miter lim="800000"/>
            <a:headEnd len="sm" w="sm" type="none"/>
            <a:tailEnd len="sm" w="sm" type="none"/>
          </a:ln>
        </p:spPr>
      </p:cxnSp>
      <p:pic>
        <p:nvPicPr>
          <p:cNvPr id="24" name="Google Shape;24;p41"/>
          <p:cNvPicPr preferRelativeResize="0"/>
          <p:nvPr/>
        </p:nvPicPr>
        <p:blipFill rotWithShape="1">
          <a:blip r:embed="rId3">
            <a:alphaModFix/>
          </a:blip>
          <a:srcRect b="15955" l="36528" r="8681" t="6465"/>
          <a:stretch/>
        </p:blipFill>
        <p:spPr>
          <a:xfrm>
            <a:off x="0" y="-27383"/>
            <a:ext cx="251520" cy="691276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5" name="Shape 25"/>
        <p:cNvGrpSpPr/>
        <p:nvPr/>
      </p:nvGrpSpPr>
      <p:grpSpPr>
        <a:xfrm>
          <a:off x="0" y="0"/>
          <a:ext cx="0" cy="0"/>
          <a:chOff x="0" y="0"/>
          <a:chExt cx="0" cy="0"/>
        </a:xfrm>
      </p:grpSpPr>
      <p:sp>
        <p:nvSpPr>
          <p:cNvPr id="26" name="Google Shape;26;p42"/>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2"/>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28" name="Google Shape;28;p4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31" name="Shape 31"/>
        <p:cNvGrpSpPr/>
        <p:nvPr/>
      </p:nvGrpSpPr>
      <p:grpSpPr>
        <a:xfrm>
          <a:off x="0" y="0"/>
          <a:ext cx="0" cy="0"/>
          <a:chOff x="0" y="0"/>
          <a:chExt cx="0" cy="0"/>
        </a:xfrm>
      </p:grpSpPr>
      <p:sp>
        <p:nvSpPr>
          <p:cNvPr id="32" name="Google Shape;32;p43"/>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3"/>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34" name="Google Shape;34;p4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7" name="Shape 37"/>
        <p:cNvGrpSpPr/>
        <p:nvPr/>
      </p:nvGrpSpPr>
      <p:grpSpPr>
        <a:xfrm>
          <a:off x="0" y="0"/>
          <a:ext cx="0" cy="0"/>
          <a:chOff x="0" y="0"/>
          <a:chExt cx="0" cy="0"/>
        </a:xfrm>
      </p:grpSpPr>
      <p:sp>
        <p:nvSpPr>
          <p:cNvPr id="38" name="Google Shape;38;p4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4"/>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0" name="Google Shape;40;p44"/>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 name="Google Shape;41;p4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4" name="Shape 44"/>
        <p:cNvGrpSpPr/>
        <p:nvPr/>
      </p:nvGrpSpPr>
      <p:grpSpPr>
        <a:xfrm>
          <a:off x="0" y="0"/>
          <a:ext cx="0" cy="0"/>
          <a:chOff x="0" y="0"/>
          <a:chExt cx="0" cy="0"/>
        </a:xfrm>
      </p:grpSpPr>
      <p:sp>
        <p:nvSpPr>
          <p:cNvPr id="45" name="Google Shape;45;p45"/>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5"/>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7" name="Google Shape;47;p45"/>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 name="Google Shape;48;p45"/>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9" name="Google Shape;49;p45"/>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0" name="Google Shape;50;p4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53" name="Shape 53"/>
        <p:cNvGrpSpPr/>
        <p:nvPr/>
      </p:nvGrpSpPr>
      <p:grpSpPr>
        <a:xfrm>
          <a:off x="0" y="0"/>
          <a:ext cx="0" cy="0"/>
          <a:chOff x="0" y="0"/>
          <a:chExt cx="0" cy="0"/>
        </a:xfrm>
      </p:grpSpPr>
      <p:sp>
        <p:nvSpPr>
          <p:cNvPr id="54" name="Google Shape;54;p4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8" name="Shape 58"/>
        <p:cNvGrpSpPr/>
        <p:nvPr/>
      </p:nvGrpSpPr>
      <p:grpSpPr>
        <a:xfrm>
          <a:off x="0" y="0"/>
          <a:ext cx="0" cy="0"/>
          <a:chOff x="0" y="0"/>
          <a:chExt cx="0" cy="0"/>
        </a:xfrm>
      </p:grpSpPr>
      <p:sp>
        <p:nvSpPr>
          <p:cNvPr id="59" name="Google Shape;59;p47"/>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7"/>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1" name="Google Shape;61;p47"/>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2" name="Google Shape;62;p4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5" name="Shape 65"/>
        <p:cNvGrpSpPr/>
        <p:nvPr/>
      </p:nvGrpSpPr>
      <p:grpSpPr>
        <a:xfrm>
          <a:off x="0" y="0"/>
          <a:ext cx="0" cy="0"/>
          <a:chOff x="0" y="0"/>
          <a:chExt cx="0" cy="0"/>
        </a:xfrm>
      </p:grpSpPr>
      <p:sp>
        <p:nvSpPr>
          <p:cNvPr id="66" name="Google Shape;66;p48"/>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8"/>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75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68" name="Google Shape;68;p48"/>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9" name="Google Shape;69;p4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9"/>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 name="Google Shape;12;p3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u-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7.jpg"/><Relationship Id="rId7"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8.jpg"/><Relationship Id="rId5" Type="http://schemas.openxmlformats.org/officeDocument/2006/relationships/hyperlink" Target="https://www.youtube.com/watch?v=WI0h3Phy5R0" TargetMode="External"/><Relationship Id="rId6"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jpg"/><Relationship Id="rId4" Type="http://schemas.openxmlformats.org/officeDocument/2006/relationships/image" Target="../media/image45.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www.youtube.com/watch?v=rAGg8qbPa0k"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38.png"/><Relationship Id="rId5" Type="http://schemas.openxmlformats.org/officeDocument/2006/relationships/image" Target="../media/image32.png"/><Relationship Id="rId6" Type="http://schemas.openxmlformats.org/officeDocument/2006/relationships/image" Target="../media/image62.png"/><Relationship Id="rId7" Type="http://schemas.openxmlformats.org/officeDocument/2006/relationships/hyperlink" Target="https://www.youtube.com/watch?v=JHv4-nnFbS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www.youtube.com/watch?v=PZRyFXUIb4Y" TargetMode="External"/><Relationship Id="rId4" Type="http://schemas.openxmlformats.org/officeDocument/2006/relationships/hyperlink" Target="https://www.youtube.com/watch?v=ImEpdMfAbhI" TargetMode="External"/><Relationship Id="rId5" Type="http://schemas.openxmlformats.org/officeDocument/2006/relationships/hyperlink" Target="https://www.youtube.com/watch?v=tWipfaE_QPw&amp;t=190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25.jpg"/><Relationship Id="rId5" Type="http://schemas.openxmlformats.org/officeDocument/2006/relationships/image" Target="../media/image35.jpg"/><Relationship Id="rId6"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6.pn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9.jp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1.jpg"/><Relationship Id="rId4" Type="http://schemas.openxmlformats.org/officeDocument/2006/relationships/image" Target="../media/image42.png"/><Relationship Id="rId5" Type="http://schemas.openxmlformats.org/officeDocument/2006/relationships/image" Target="../media/image55.jpg"/><Relationship Id="rId6" Type="http://schemas.openxmlformats.org/officeDocument/2006/relationships/image" Target="../media/image5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6.jp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4.jpg"/><Relationship Id="rId4" Type="http://schemas.openxmlformats.org/officeDocument/2006/relationships/hyperlink" Target="https://www.youtube.com/watch?v=u3Y9nMLbHa0&amp;t=438s" TargetMode="External"/><Relationship Id="rId5" Type="http://schemas.openxmlformats.org/officeDocument/2006/relationships/hyperlink" Target="https://www.youtube.com/watch?v=Z3sQXcL5P7U" TargetMode="External"/><Relationship Id="rId6" Type="http://schemas.openxmlformats.org/officeDocument/2006/relationships/hyperlink" Target="https://www.youtube.com/watch?v=-BE5BfqT-VQ" TargetMode="External"/><Relationship Id="rId7" Type="http://schemas.openxmlformats.org/officeDocument/2006/relationships/hyperlink" Target="https://www.youtube.com/watch?v=ftXIpHjn7N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7.jp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4.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0.png"/><Relationship Id="rId4" Type="http://schemas.openxmlformats.org/officeDocument/2006/relationships/hyperlink" Target="https://www.youtube.com/watch?v=gIOLWrY-ECQ" TargetMode="External"/><Relationship Id="rId5" Type="http://schemas.openxmlformats.org/officeDocument/2006/relationships/hyperlink" Target="https://www.youtube.com/watch?v=0UowKtvXyKg" TargetMode="External"/><Relationship Id="rId6" Type="http://schemas.openxmlformats.org/officeDocument/2006/relationships/hyperlink" Target="https://www.youtube.com/watch?v=2ouFDjFTmkY" TargetMode="External"/><Relationship Id="rId7" Type="http://schemas.openxmlformats.org/officeDocument/2006/relationships/hyperlink" Target="https://www.youtube.com/watch?v=4oXrMe8heK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3.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b="0" l="0" r="0" t="0"/>
          <a:stretch/>
        </p:blipFill>
        <p:spPr>
          <a:xfrm>
            <a:off x="0" y="203200"/>
            <a:ext cx="9144000" cy="6441522"/>
          </a:xfrm>
          <a:prstGeom prst="rect">
            <a:avLst/>
          </a:prstGeom>
          <a:noFill/>
          <a:ln>
            <a:noFill/>
          </a:ln>
        </p:spPr>
      </p:pic>
      <p:sp>
        <p:nvSpPr>
          <p:cNvPr id="89" name="Google Shape;89;p1"/>
          <p:cNvSpPr txBox="1"/>
          <p:nvPr/>
        </p:nvSpPr>
        <p:spPr>
          <a:xfrm>
            <a:off x="395536" y="1988840"/>
            <a:ext cx="4968552"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u-ES" sz="4000" u="none" cap="none" strike="noStrike">
                <a:solidFill>
                  <a:schemeClr val="lt1"/>
                </a:solidFill>
                <a:latin typeface="Verdana"/>
                <a:ea typeface="Verdana"/>
                <a:cs typeface="Verdana"/>
                <a:sym typeface="Verdana"/>
              </a:rPr>
              <a:t>SOLDADURA IBILGAILUEN KONPONKETAN </a:t>
            </a:r>
            <a:endParaRPr sz="4000">
              <a:solidFill>
                <a:schemeClr val="lt1"/>
              </a:solidFill>
              <a:latin typeface="Verdana"/>
              <a:ea typeface="Verdana"/>
              <a:cs typeface="Verdana"/>
              <a:sym typeface="Verdana"/>
            </a:endParaRPr>
          </a:p>
        </p:txBody>
      </p:sp>
      <p:pic>
        <p:nvPicPr>
          <p:cNvPr id="90" name="Google Shape;90;p1"/>
          <p:cNvPicPr preferRelativeResize="0"/>
          <p:nvPr/>
        </p:nvPicPr>
        <p:blipFill rotWithShape="1">
          <a:blip r:embed="rId4">
            <a:alphaModFix/>
          </a:blip>
          <a:srcRect b="0" l="0" r="0" t="43843"/>
          <a:stretch/>
        </p:blipFill>
        <p:spPr>
          <a:xfrm>
            <a:off x="5724128" y="5589240"/>
            <a:ext cx="2852534" cy="461144"/>
          </a:xfrm>
          <a:prstGeom prst="rect">
            <a:avLst/>
          </a:prstGeom>
          <a:noFill/>
          <a:ln>
            <a:noFill/>
          </a:ln>
        </p:spPr>
      </p:pic>
      <p:sp>
        <p:nvSpPr>
          <p:cNvPr id="91" name="Google Shape;91;p1"/>
          <p:cNvSpPr txBox="1"/>
          <p:nvPr/>
        </p:nvSpPr>
        <p:spPr>
          <a:xfrm>
            <a:off x="6876256" y="6093296"/>
            <a:ext cx="1728192"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u-ES" sz="800">
                <a:solidFill>
                  <a:schemeClr val="lt1"/>
                </a:solidFill>
                <a:latin typeface="Oswald"/>
                <a:ea typeface="Oswald"/>
                <a:cs typeface="Oswald"/>
                <a:sym typeface="Oswald"/>
              </a:rPr>
              <a:t>WWW.IARETXABALETA.COM</a:t>
            </a:r>
            <a:endParaRPr b="1" sz="800">
              <a:solidFill>
                <a:schemeClr val="lt1"/>
              </a:solidFill>
              <a:latin typeface="Oswald"/>
              <a:ea typeface="Oswald"/>
              <a:cs typeface="Oswald"/>
              <a:sym typeface="Oswald"/>
            </a:endParaRPr>
          </a:p>
        </p:txBody>
      </p:sp>
      <p:pic>
        <p:nvPicPr>
          <p:cNvPr id="92" name="Google Shape;92;p1"/>
          <p:cNvPicPr preferRelativeResize="0"/>
          <p:nvPr/>
        </p:nvPicPr>
        <p:blipFill rotWithShape="1">
          <a:blip r:embed="rId5">
            <a:alphaModFix/>
          </a:blip>
          <a:srcRect b="0" l="0" r="0" t="0"/>
          <a:stretch/>
        </p:blipFill>
        <p:spPr>
          <a:xfrm>
            <a:off x="4693368" y="1772816"/>
            <a:ext cx="3836937" cy="31974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0"/>
          <p:cNvSpPr txBox="1"/>
          <p:nvPr>
            <p:ph idx="1" type="body"/>
          </p:nvPr>
        </p:nvSpPr>
        <p:spPr>
          <a:xfrm>
            <a:off x="833724" y="1672889"/>
            <a:ext cx="7936453" cy="129614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Urtze-puntu baxuko (400 ºC-tik beherako urtze-puntua) eranskin materiala erabiltzen da; oro har, </a:t>
            </a:r>
            <a:r>
              <a:rPr b="1" lang="eu-ES"/>
              <a:t>eztainua</a:t>
            </a:r>
            <a:r>
              <a:rPr lang="eu-ES"/>
              <a:t> erabiltzen da, </a:t>
            </a:r>
            <a:r>
              <a:rPr b="1" lang="eu-ES"/>
              <a:t>230 ºC eta 150 ºC </a:t>
            </a:r>
            <a:r>
              <a:rPr lang="eu-ES"/>
              <a:t>artean urtzen dena.</a:t>
            </a:r>
            <a:endParaRPr/>
          </a:p>
          <a:p>
            <a:pPr indent="0" lvl="0" marL="0" rtl="0" algn="l">
              <a:lnSpc>
                <a:spcPct val="90000"/>
              </a:lnSpc>
              <a:spcBef>
                <a:spcPts val="750"/>
              </a:spcBef>
              <a:spcAft>
                <a:spcPts val="0"/>
              </a:spcAft>
              <a:buClr>
                <a:schemeClr val="dk1"/>
              </a:buClr>
              <a:buSzPts val="2100"/>
              <a:buNone/>
            </a:pPr>
            <a:r>
              <a:t/>
            </a:r>
            <a:endParaRPr/>
          </a:p>
        </p:txBody>
      </p:sp>
      <p:pic>
        <p:nvPicPr>
          <p:cNvPr descr="Alternativas al uso de estaño-plomo – Revista CESVIMAP" id="153" name="Google Shape;153;p10"/>
          <p:cNvPicPr preferRelativeResize="0"/>
          <p:nvPr/>
        </p:nvPicPr>
        <p:blipFill rotWithShape="1">
          <a:blip r:embed="rId3">
            <a:alphaModFix/>
          </a:blip>
          <a:srcRect b="0" l="0" r="0" t="0"/>
          <a:stretch/>
        </p:blipFill>
        <p:spPr>
          <a:xfrm>
            <a:off x="6012160" y="2996952"/>
            <a:ext cx="2750586" cy="1728192"/>
          </a:xfrm>
          <a:prstGeom prst="rect">
            <a:avLst/>
          </a:prstGeom>
          <a:noFill/>
          <a:ln>
            <a:noFill/>
          </a:ln>
        </p:spPr>
      </p:pic>
      <p:pic>
        <p:nvPicPr>
          <p:cNvPr descr="Cómo soldar un poro en una tubería de cobre?" id="154" name="Google Shape;154;p10"/>
          <p:cNvPicPr preferRelativeResize="0"/>
          <p:nvPr/>
        </p:nvPicPr>
        <p:blipFill rotWithShape="1">
          <a:blip r:embed="rId4">
            <a:alphaModFix/>
          </a:blip>
          <a:srcRect b="0" l="0" r="0" t="0"/>
          <a:stretch/>
        </p:blipFill>
        <p:spPr>
          <a:xfrm>
            <a:off x="403963" y="2924074"/>
            <a:ext cx="2088232" cy="1656184"/>
          </a:xfrm>
          <a:prstGeom prst="rect">
            <a:avLst/>
          </a:prstGeom>
          <a:noFill/>
          <a:ln>
            <a:noFill/>
          </a:ln>
        </p:spPr>
      </p:pic>
      <p:pic>
        <p:nvPicPr>
          <p:cNvPr descr="Cómo soldar con estaño? - Guía PASO a PASO ✅ | SERECON" id="155" name="Google Shape;155;p10"/>
          <p:cNvPicPr preferRelativeResize="0"/>
          <p:nvPr/>
        </p:nvPicPr>
        <p:blipFill rotWithShape="1">
          <a:blip r:embed="rId5">
            <a:alphaModFix/>
          </a:blip>
          <a:srcRect b="0" l="0" r="0" t="0"/>
          <a:stretch/>
        </p:blipFill>
        <p:spPr>
          <a:xfrm>
            <a:off x="2787835" y="2924074"/>
            <a:ext cx="3155877" cy="2254198"/>
          </a:xfrm>
          <a:prstGeom prst="rect">
            <a:avLst/>
          </a:prstGeom>
          <a:noFill/>
          <a:ln>
            <a:noFill/>
          </a:ln>
        </p:spPr>
      </p:pic>
      <p:sp>
        <p:nvSpPr>
          <p:cNvPr id="156" name="Google Shape;156;p10"/>
          <p:cNvSpPr txBox="1"/>
          <p:nvPr/>
        </p:nvSpPr>
        <p:spPr>
          <a:xfrm>
            <a:off x="971600" y="548680"/>
            <a:ext cx="648072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u-ES" sz="4000">
                <a:solidFill>
                  <a:schemeClr val="dk1"/>
                </a:solidFill>
                <a:latin typeface="Calibri"/>
                <a:ea typeface="Calibri"/>
                <a:cs typeface="Calibri"/>
                <a:sym typeface="Calibri"/>
              </a:rPr>
              <a:t>1. SOLDADURA BIGUNA</a:t>
            </a:r>
            <a:endParaRPr b="1" sz="4000">
              <a:solidFill>
                <a:schemeClr val="dk1"/>
              </a:solidFill>
              <a:latin typeface="Calibri"/>
              <a:ea typeface="Calibri"/>
              <a:cs typeface="Calibri"/>
              <a:sym typeface="Calibri"/>
            </a:endParaRPr>
          </a:p>
        </p:txBody>
      </p:sp>
      <p:pic>
        <p:nvPicPr>
          <p:cNvPr descr="SOPLETE TIPO PISTOLA 2545901" id="157" name="Google Shape;157;p10"/>
          <p:cNvPicPr preferRelativeResize="0"/>
          <p:nvPr/>
        </p:nvPicPr>
        <p:blipFill rotWithShape="1">
          <a:blip r:embed="rId6">
            <a:alphaModFix/>
          </a:blip>
          <a:srcRect b="0" l="0" r="0" t="0"/>
          <a:stretch/>
        </p:blipFill>
        <p:spPr>
          <a:xfrm>
            <a:off x="403963" y="4338053"/>
            <a:ext cx="2320291" cy="1680437"/>
          </a:xfrm>
          <a:prstGeom prst="rect">
            <a:avLst/>
          </a:prstGeom>
          <a:noFill/>
          <a:ln>
            <a:noFill/>
          </a:ln>
        </p:spPr>
      </p:pic>
      <p:pic>
        <p:nvPicPr>
          <p:cNvPr descr="Velleman VTSSC40N/SP - Soldador Eléctrico - 48 W - 24 V - para ..." id="158" name="Google Shape;158;p10"/>
          <p:cNvPicPr preferRelativeResize="0"/>
          <p:nvPr/>
        </p:nvPicPr>
        <p:blipFill rotWithShape="1">
          <a:blip r:embed="rId7">
            <a:alphaModFix/>
          </a:blip>
          <a:srcRect b="0" l="0" r="0" t="0"/>
          <a:stretch/>
        </p:blipFill>
        <p:spPr>
          <a:xfrm>
            <a:off x="3382969" y="4725144"/>
            <a:ext cx="1965608" cy="1474206"/>
          </a:xfrm>
          <a:prstGeom prst="rect">
            <a:avLst/>
          </a:prstGeom>
          <a:noFill/>
          <a:ln>
            <a:noFill/>
          </a:ln>
        </p:spPr>
      </p:pic>
      <p:sp>
        <p:nvSpPr>
          <p:cNvPr id="159" name="Google Shape;159;p10"/>
          <p:cNvSpPr/>
          <p:nvPr/>
        </p:nvSpPr>
        <p:spPr>
          <a:xfrm>
            <a:off x="471735" y="5942284"/>
            <a:ext cx="45720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a:solidFill>
                  <a:schemeClr val="dk1"/>
                </a:solidFill>
                <a:latin typeface="Calibri"/>
                <a:ea typeface="Calibri"/>
                <a:cs typeface="Calibri"/>
                <a:sym typeface="Calibri"/>
              </a:rPr>
              <a:t>https://www.youtube.com/watch?v=jXQEYTP_RZo</a:t>
            </a:r>
            <a:endParaRPr/>
          </a:p>
        </p:txBody>
      </p:sp>
      <p:sp>
        <p:nvSpPr>
          <p:cNvPr id="160" name="Google Shape;160;p10"/>
          <p:cNvSpPr txBox="1"/>
          <p:nvPr/>
        </p:nvSpPr>
        <p:spPr>
          <a:xfrm>
            <a:off x="5122850" y="5942275"/>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u-ES"/>
              <a:t>https://www.youtube.com/watch?v=7jy7VKxP2Us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1"/>
          <p:cNvSpPr txBox="1"/>
          <p:nvPr>
            <p:ph idx="1" type="body"/>
          </p:nvPr>
        </p:nvSpPr>
        <p:spPr>
          <a:xfrm>
            <a:off x="1009304" y="1772816"/>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b="1" lang="eu-ES"/>
              <a:t> </a:t>
            </a:r>
            <a:r>
              <a:rPr lang="eu-ES"/>
              <a:t>Erabilitako materialari esker, aurreko lotura baino gogorragoa da. </a:t>
            </a:r>
            <a:r>
              <a:rPr b="1" lang="eu-ES"/>
              <a:t>Letoia edo estainu-zilarra </a:t>
            </a:r>
            <a:r>
              <a:rPr lang="eu-ES"/>
              <a:t>erabiltzen da oro har, </a:t>
            </a:r>
            <a:r>
              <a:rPr b="1" lang="eu-ES"/>
              <a:t>600 ºC eta 900 </a:t>
            </a:r>
            <a:r>
              <a:rPr lang="eu-ES"/>
              <a:t>ºC artean urtzen dena.</a:t>
            </a:r>
            <a:endParaRPr/>
          </a:p>
          <a:p>
            <a:pPr indent="0" lvl="0" marL="0" rtl="0" algn="l">
              <a:lnSpc>
                <a:spcPct val="90000"/>
              </a:lnSpc>
              <a:spcBef>
                <a:spcPts val="750"/>
              </a:spcBef>
              <a:spcAft>
                <a:spcPts val="0"/>
              </a:spcAft>
              <a:buClr>
                <a:schemeClr val="dk1"/>
              </a:buClr>
              <a:buSzPts val="2100"/>
              <a:buNone/>
            </a:pPr>
            <a:r>
              <a:t/>
            </a:r>
            <a:endParaRPr/>
          </a:p>
          <a:p>
            <a:pPr indent="0" lvl="0" marL="0" rtl="0" algn="l">
              <a:lnSpc>
                <a:spcPct val="90000"/>
              </a:lnSpc>
              <a:spcBef>
                <a:spcPts val="750"/>
              </a:spcBef>
              <a:spcAft>
                <a:spcPts val="0"/>
              </a:spcAft>
              <a:buClr>
                <a:schemeClr val="dk1"/>
              </a:buClr>
              <a:buSzPts val="2100"/>
              <a:buNone/>
            </a:pPr>
            <a:r>
              <a:rPr lang="eu-ES"/>
              <a:t> </a:t>
            </a:r>
            <a:endParaRPr/>
          </a:p>
          <a:p>
            <a:pPr indent="0" lvl="0" marL="0" rtl="0" algn="l">
              <a:lnSpc>
                <a:spcPct val="90000"/>
              </a:lnSpc>
              <a:spcBef>
                <a:spcPts val="750"/>
              </a:spcBef>
              <a:spcAft>
                <a:spcPts val="0"/>
              </a:spcAft>
              <a:buClr>
                <a:schemeClr val="dk1"/>
              </a:buClr>
              <a:buSzPts val="2100"/>
              <a:buNone/>
            </a:pPr>
            <a:r>
              <a:t/>
            </a:r>
            <a:endParaRPr b="1"/>
          </a:p>
        </p:txBody>
      </p:sp>
      <p:sp>
        <p:nvSpPr>
          <p:cNvPr id="166" name="Google Shape;166;p11"/>
          <p:cNvSpPr txBox="1"/>
          <p:nvPr/>
        </p:nvSpPr>
        <p:spPr>
          <a:xfrm>
            <a:off x="1043608" y="610393"/>
            <a:ext cx="648072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u-ES" sz="4000">
                <a:solidFill>
                  <a:schemeClr val="dk1"/>
                </a:solidFill>
                <a:latin typeface="Calibri"/>
                <a:ea typeface="Calibri"/>
                <a:cs typeface="Calibri"/>
                <a:sym typeface="Calibri"/>
              </a:rPr>
              <a:t>2. SOLDADURA GOGORRA</a:t>
            </a:r>
            <a:endParaRPr b="1" sz="4000">
              <a:solidFill>
                <a:schemeClr val="dk1"/>
              </a:solidFill>
              <a:latin typeface="Calibri"/>
              <a:ea typeface="Calibri"/>
              <a:cs typeface="Calibri"/>
              <a:sym typeface="Calibri"/>
            </a:endParaRPr>
          </a:p>
        </p:txBody>
      </p:sp>
      <p:sp>
        <p:nvSpPr>
          <p:cNvPr descr="Como soldar antimonio: Consejos prácticos para lograrlo" id="167" name="Google Shape;167;p11"/>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68" name="Google Shape;168;p11"/>
          <p:cNvPicPr preferRelativeResize="0"/>
          <p:nvPr/>
        </p:nvPicPr>
        <p:blipFill rotWithShape="1">
          <a:blip r:embed="rId3">
            <a:alphaModFix/>
          </a:blip>
          <a:srcRect b="0" l="0" r="0" t="0"/>
          <a:stretch/>
        </p:blipFill>
        <p:spPr>
          <a:xfrm>
            <a:off x="899592" y="3279477"/>
            <a:ext cx="3922736" cy="2579633"/>
          </a:xfrm>
          <a:prstGeom prst="rect">
            <a:avLst/>
          </a:prstGeom>
          <a:noFill/>
          <a:ln>
            <a:noFill/>
          </a:ln>
        </p:spPr>
      </p:pic>
      <p:pic>
        <p:nvPicPr>
          <p:cNvPr descr="SOLDADURA: CURSOS Y HOMOLOGACIONES: Soldadura de latón" id="169" name="Google Shape;169;p11"/>
          <p:cNvPicPr preferRelativeResize="0"/>
          <p:nvPr/>
        </p:nvPicPr>
        <p:blipFill rotWithShape="1">
          <a:blip r:embed="rId4">
            <a:alphaModFix/>
          </a:blip>
          <a:srcRect b="0" l="0" r="0" t="0"/>
          <a:stretch/>
        </p:blipFill>
        <p:spPr>
          <a:xfrm>
            <a:off x="5868144" y="3294856"/>
            <a:ext cx="2667000" cy="1666875"/>
          </a:xfrm>
          <a:prstGeom prst="rect">
            <a:avLst/>
          </a:prstGeom>
          <a:noFill/>
          <a:ln>
            <a:noFill/>
          </a:ln>
        </p:spPr>
      </p:pic>
      <p:sp>
        <p:nvSpPr>
          <p:cNvPr id="170" name="Google Shape;170;p11"/>
          <p:cNvSpPr/>
          <p:nvPr/>
        </p:nvSpPr>
        <p:spPr>
          <a:xfrm>
            <a:off x="1475656" y="6238711"/>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u="sng">
                <a:solidFill>
                  <a:schemeClr val="dk1"/>
                </a:solidFill>
                <a:latin typeface="Calibri"/>
                <a:ea typeface="Calibri"/>
                <a:cs typeface="Calibri"/>
                <a:sym typeface="Calibri"/>
                <a:hlinkClick r:id="rId5">
                  <a:extLst>
                    <a:ext uri="{A12FA001-AC4F-418D-AE19-62706E023703}">
                      <ahyp:hlinkClr val="tx"/>
                    </a:ext>
                  </a:extLst>
                </a:hlinkClick>
              </a:rPr>
              <a:t>https://www.youtube.com/watch?v=WI0h3Phy5R0</a:t>
            </a:r>
            <a:endParaRPr sz="1800">
              <a:solidFill>
                <a:schemeClr val="dk1"/>
              </a:solidFill>
              <a:latin typeface="Calibri"/>
              <a:ea typeface="Calibri"/>
              <a:cs typeface="Calibri"/>
              <a:sym typeface="Calibri"/>
            </a:endParaRPr>
          </a:p>
        </p:txBody>
      </p:sp>
      <p:pic>
        <p:nvPicPr>
          <p:cNvPr id="171" name="Google Shape;171;p11"/>
          <p:cNvPicPr preferRelativeResize="0"/>
          <p:nvPr/>
        </p:nvPicPr>
        <p:blipFill rotWithShape="1">
          <a:blip r:embed="rId6">
            <a:alphaModFix/>
          </a:blip>
          <a:srcRect b="0" l="0" r="0" t="0"/>
          <a:stretch/>
        </p:blipFill>
        <p:spPr>
          <a:xfrm>
            <a:off x="3906436" y="3278242"/>
            <a:ext cx="2092435" cy="26710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2"/>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b="1" lang="eu-ES"/>
              <a:t>3.SOLDADURA OXIAZETILENIKOA</a:t>
            </a:r>
            <a:endParaRPr b="1"/>
          </a:p>
        </p:txBody>
      </p:sp>
      <p:sp>
        <p:nvSpPr>
          <p:cNvPr id="177" name="Google Shape;177;p12"/>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100"/>
              <a:buNone/>
            </a:pPr>
            <a:r>
              <a:rPr lang="eu-ES"/>
              <a:t>	Bere garaian, elektromekanikako tailerretan eta gehien bat karrozerietan, gehien erabiltzen zen soldadura mota. Gaur egun, ez da asko erabiltzen. </a:t>
            </a:r>
            <a:endParaRPr/>
          </a:p>
          <a:p>
            <a:pPr indent="0" lvl="0" marL="0" rtl="0" algn="l">
              <a:lnSpc>
                <a:spcPct val="90000"/>
              </a:lnSpc>
              <a:spcBef>
                <a:spcPts val="750"/>
              </a:spcBef>
              <a:spcAft>
                <a:spcPts val="0"/>
              </a:spcAft>
              <a:buClr>
                <a:schemeClr val="dk1"/>
              </a:buClr>
              <a:buSzPts val="2100"/>
              <a:buNone/>
            </a:pPr>
            <a:r>
              <a:rPr lang="eu-ES"/>
              <a:t>		Soldatu beharreko piezen ertzak urtu behar dira, azetilenozko eta oxigenozko nahasketa erretzean sortzen den garraren beroaren bidez. Bi gasak soplete soldatzailean nahasten eta dosifikatzen dira eta,irtetean, su hartzen dute eta gar oxiazetilenikoa sortzen da.</a:t>
            </a:r>
            <a:endParaRPr/>
          </a:p>
          <a:p>
            <a:pPr indent="0" lvl="0" marL="0" rtl="0" algn="l">
              <a:lnSpc>
                <a:spcPct val="90000"/>
              </a:lnSpc>
              <a:spcBef>
                <a:spcPts val="750"/>
              </a:spcBef>
              <a:spcAft>
                <a:spcPts val="0"/>
              </a:spcAft>
              <a:buClr>
                <a:schemeClr val="dk1"/>
              </a:buClr>
              <a:buSzPts val="2100"/>
              <a:buNone/>
            </a:pPr>
            <a:r>
              <a:rPr lang="eu-ES"/>
              <a:t>	Soldadura oxiazetilenikoaren bitartez hainbat material solda daiteke, hala nola, altzairua, kobrea, letoia, aluminioa, magnesioa, burdinurtua eta horien aleazioak. Soldadura gogorrerako erabiltzen da.</a:t>
            </a:r>
            <a:endParaRPr/>
          </a:p>
          <a:p>
            <a:pPr indent="0" lvl="0" marL="0" rtl="0" algn="l">
              <a:lnSpc>
                <a:spcPct val="90000"/>
              </a:lnSpc>
              <a:spcBef>
                <a:spcPts val="750"/>
              </a:spcBef>
              <a:spcAft>
                <a:spcPts val="0"/>
              </a:spcAft>
              <a:buClr>
                <a:schemeClr val="dk1"/>
              </a:buClr>
              <a:buSzPts val="2100"/>
              <a:buNone/>
            </a:pPr>
            <a:r>
              <a:t/>
            </a:r>
            <a:endParaRPr/>
          </a:p>
          <a:p>
            <a:pPr indent="0" lvl="0" marL="0" rtl="0" algn="l">
              <a:lnSpc>
                <a:spcPct val="90000"/>
              </a:lnSpc>
              <a:spcBef>
                <a:spcPts val="750"/>
              </a:spcBef>
              <a:spcAft>
                <a:spcPts val="0"/>
              </a:spcAft>
              <a:buClr>
                <a:schemeClr val="dk1"/>
              </a:buClr>
              <a:buSzPts val="2100"/>
              <a:buNone/>
            </a:pPr>
            <a:r>
              <a:rPr lang="eu-ES"/>
              <a:t> </a:t>
            </a:r>
            <a:endParaRPr/>
          </a:p>
          <a:p>
            <a:pPr indent="0" lvl="0" marL="0" rtl="0" algn="l">
              <a:lnSpc>
                <a:spcPct val="90000"/>
              </a:lnSpc>
              <a:spcBef>
                <a:spcPts val="750"/>
              </a:spcBef>
              <a:spcAft>
                <a:spcPts val="0"/>
              </a:spcAft>
              <a:buClr>
                <a:schemeClr val="dk1"/>
              </a:buClr>
              <a:buSzPts val="21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Comprar Oxiacetileno ROLLFLAM con manómetro Precio 2 109,75 €" id="182" name="Google Shape;182;p13"/>
          <p:cNvPicPr preferRelativeResize="0"/>
          <p:nvPr>
            <p:ph idx="1" type="body"/>
          </p:nvPr>
        </p:nvPicPr>
        <p:blipFill rotWithShape="1">
          <a:blip r:embed="rId3">
            <a:alphaModFix/>
          </a:blip>
          <a:srcRect b="0" l="0" r="0" t="0"/>
          <a:stretch/>
        </p:blipFill>
        <p:spPr>
          <a:xfrm>
            <a:off x="611560" y="476672"/>
            <a:ext cx="3524250" cy="4181475"/>
          </a:xfrm>
          <a:prstGeom prst="rect">
            <a:avLst/>
          </a:prstGeom>
          <a:noFill/>
          <a:ln>
            <a:noFill/>
          </a:ln>
        </p:spPr>
      </p:pic>
      <p:pic>
        <p:nvPicPr>
          <p:cNvPr descr="Modulo I - CarlosElectricidadyFrio" id="183" name="Google Shape;183;p13"/>
          <p:cNvPicPr preferRelativeResize="0"/>
          <p:nvPr/>
        </p:nvPicPr>
        <p:blipFill rotWithShape="1">
          <a:blip r:embed="rId4">
            <a:alphaModFix/>
          </a:blip>
          <a:srcRect b="0" l="0" r="0" t="0"/>
          <a:stretch/>
        </p:blipFill>
        <p:spPr>
          <a:xfrm>
            <a:off x="4135810" y="257596"/>
            <a:ext cx="3895725" cy="4400551"/>
          </a:xfrm>
          <a:prstGeom prst="rect">
            <a:avLst/>
          </a:prstGeom>
          <a:noFill/>
          <a:ln>
            <a:noFill/>
          </a:ln>
        </p:spPr>
      </p:pic>
      <p:sp>
        <p:nvSpPr>
          <p:cNvPr id="184" name="Google Shape;184;p13"/>
          <p:cNvSpPr txBox="1"/>
          <p:nvPr/>
        </p:nvSpPr>
        <p:spPr>
          <a:xfrm>
            <a:off x="899592" y="5229200"/>
            <a:ext cx="5688632"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2000">
                <a:solidFill>
                  <a:schemeClr val="dk1"/>
                </a:solidFill>
                <a:latin typeface="Verdana"/>
                <a:ea typeface="Verdana"/>
                <a:cs typeface="Verdana"/>
                <a:sym typeface="Verdana"/>
              </a:rPr>
              <a:t>Bi gas erabiltzen ditu. Alde batetik </a:t>
            </a:r>
            <a:r>
              <a:rPr b="1" lang="eu-ES" sz="2000">
                <a:solidFill>
                  <a:schemeClr val="dk1"/>
                </a:solidFill>
                <a:latin typeface="Verdana"/>
                <a:ea typeface="Verdana"/>
                <a:cs typeface="Verdana"/>
                <a:sym typeface="Verdana"/>
              </a:rPr>
              <a:t>oxigenoa </a:t>
            </a:r>
            <a:r>
              <a:rPr lang="eu-ES" sz="2000">
                <a:solidFill>
                  <a:schemeClr val="dk1"/>
                </a:solidFill>
                <a:latin typeface="Verdana"/>
                <a:ea typeface="Verdana"/>
                <a:cs typeface="Verdana"/>
                <a:sym typeface="Verdana"/>
              </a:rPr>
              <a:t>eta bestetik </a:t>
            </a:r>
            <a:r>
              <a:rPr b="1" lang="eu-ES" sz="2000">
                <a:solidFill>
                  <a:schemeClr val="dk1"/>
                </a:solidFill>
                <a:latin typeface="Verdana"/>
                <a:ea typeface="Verdana"/>
                <a:cs typeface="Verdana"/>
                <a:sym typeface="Verdana"/>
              </a:rPr>
              <a:t>azetilenoa, </a:t>
            </a:r>
            <a:r>
              <a:rPr lang="eu-ES" sz="2000">
                <a:solidFill>
                  <a:schemeClr val="dk1"/>
                </a:solidFill>
                <a:latin typeface="Verdana"/>
                <a:ea typeface="Verdana"/>
                <a:cs typeface="Verdana"/>
                <a:sym typeface="Verdana"/>
              </a:rPr>
              <a:t>bigarren hau da erregaia.</a:t>
            </a:r>
            <a:endParaRPr b="1" sz="2000">
              <a:solidFill>
                <a:schemeClr val="dk1"/>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4"/>
          <p:cNvSpPr txBox="1"/>
          <p:nvPr>
            <p:ph type="title"/>
          </p:nvPr>
        </p:nvSpPr>
        <p:spPr>
          <a:xfrm>
            <a:off x="971550" y="836712"/>
            <a:ext cx="7886700" cy="130495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lang="eu-ES" sz="2000"/>
              <a:t>Lehenengo atala pitaren kanpoaldean bertan dago, eta </a:t>
            </a:r>
            <a:r>
              <a:rPr b="1" lang="eu-ES" sz="2000"/>
              <a:t>dardo izena du</a:t>
            </a:r>
            <a:r>
              <a:rPr lang="eu-ES" sz="2000"/>
              <a:t>. Dardoaren inguruan eremu urdinxka dago, eremu erreduktorea izenekoa, eta bertan, dardoaren puntatik </a:t>
            </a:r>
            <a:r>
              <a:rPr b="1" lang="eu-ES" sz="2000"/>
              <a:t>5 bat mm-ra, hartzen da tenperatura handiena; 3.100 ºC-raino igo daiteke.</a:t>
            </a:r>
            <a:endParaRPr/>
          </a:p>
        </p:txBody>
      </p:sp>
      <p:pic>
        <p:nvPicPr>
          <p:cNvPr id="190" name="Google Shape;190;p14"/>
          <p:cNvPicPr preferRelativeResize="0"/>
          <p:nvPr>
            <p:ph idx="1" type="body"/>
          </p:nvPr>
        </p:nvPicPr>
        <p:blipFill rotWithShape="1">
          <a:blip r:embed="rId3">
            <a:alphaModFix/>
          </a:blip>
          <a:srcRect b="0" l="0" r="0" t="0"/>
          <a:stretch/>
        </p:blipFill>
        <p:spPr>
          <a:xfrm>
            <a:off x="971550" y="2677415"/>
            <a:ext cx="2961905" cy="3580952"/>
          </a:xfrm>
          <a:prstGeom prst="rect">
            <a:avLst/>
          </a:prstGeom>
          <a:noFill/>
          <a:ln>
            <a:noFill/>
          </a:ln>
        </p:spPr>
      </p:pic>
      <p:pic>
        <p:nvPicPr>
          <p:cNvPr descr="LLAMA oxiacetilenica partes - YouTube" id="191" name="Google Shape;191;p14"/>
          <p:cNvPicPr preferRelativeResize="0"/>
          <p:nvPr/>
        </p:nvPicPr>
        <p:blipFill rotWithShape="1">
          <a:blip r:embed="rId4">
            <a:alphaModFix/>
          </a:blip>
          <a:srcRect b="0" l="0" r="0" t="0"/>
          <a:stretch/>
        </p:blipFill>
        <p:spPr>
          <a:xfrm>
            <a:off x="4572000" y="2677415"/>
            <a:ext cx="3383087" cy="19029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5"/>
          <p:cNvSpPr txBox="1"/>
          <p:nvPr>
            <p:ph idx="1" type="body"/>
          </p:nvPr>
        </p:nvSpPr>
        <p:spPr>
          <a:xfrm>
            <a:off x="683568" y="620688"/>
            <a:ext cx="7894953" cy="4324412"/>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u-ES"/>
              <a:t>	Gar oxiazetilenikoa pizteko, oxigenoaren giltza ireki behar da lehenik, irekitzen hain gogorra ez izateko; oso oxigeno gutxiz erregulatu behar da. </a:t>
            </a:r>
            <a:endParaRPr/>
          </a:p>
          <a:p>
            <a:pPr indent="0" lvl="0" marL="0" rtl="0" algn="l">
              <a:lnSpc>
                <a:spcPct val="90000"/>
              </a:lnSpc>
              <a:spcBef>
                <a:spcPts val="750"/>
              </a:spcBef>
              <a:spcAft>
                <a:spcPts val="0"/>
              </a:spcAft>
              <a:buClr>
                <a:schemeClr val="dk1"/>
              </a:buClr>
              <a:buSzPct val="100000"/>
              <a:buNone/>
            </a:pPr>
            <a:r>
              <a:rPr lang="eu-ES"/>
              <a:t>	Jarraian, azetilenoaren giltza ireki behar da, eta gasei su eman behar zaie; kontuz ibili behar da eta ez da gar laburra erabili behar, hatzak ez erretzeko.</a:t>
            </a:r>
            <a:endParaRPr/>
          </a:p>
          <a:p>
            <a:pPr indent="0" lvl="0" marL="0" rtl="0" algn="l">
              <a:lnSpc>
                <a:spcPct val="90000"/>
              </a:lnSpc>
              <a:spcBef>
                <a:spcPts val="750"/>
              </a:spcBef>
              <a:spcAft>
                <a:spcPts val="0"/>
              </a:spcAft>
              <a:buClr>
                <a:schemeClr val="dk1"/>
              </a:buClr>
              <a:buSzPct val="100000"/>
              <a:buNone/>
            </a:pPr>
            <a:r>
              <a:rPr lang="eu-ES"/>
              <a:t>	 Sopletea oso oxigeno gutxiz piztuz gero, garra kolore zuri-gorri zehaztugabekoa da, eta kea eta kedarra botatzen du. </a:t>
            </a:r>
            <a:endParaRPr/>
          </a:p>
          <a:p>
            <a:pPr indent="0" lvl="0" marL="0" rtl="0" algn="l">
              <a:lnSpc>
                <a:spcPct val="90000"/>
              </a:lnSpc>
              <a:spcBef>
                <a:spcPts val="750"/>
              </a:spcBef>
              <a:spcAft>
                <a:spcPts val="0"/>
              </a:spcAft>
              <a:buClr>
                <a:schemeClr val="dk1"/>
              </a:buClr>
              <a:buSzPct val="100000"/>
              <a:buNone/>
            </a:pPr>
            <a:r>
              <a:rPr lang="eu-ES"/>
              <a:t>	Oxigenoaren giltza gehiago irekitzean, garraren forma aldatu egiten da, eta dardoak aureola zuri oso distiratsua du inguruan; ingerada, berriz, nahiko zehaztugabea da. </a:t>
            </a:r>
            <a:endParaRPr/>
          </a:p>
          <a:p>
            <a:pPr indent="0" lvl="0" marL="0" rtl="0" algn="l">
              <a:lnSpc>
                <a:spcPct val="90000"/>
              </a:lnSpc>
              <a:spcBef>
                <a:spcPts val="750"/>
              </a:spcBef>
              <a:spcAft>
                <a:spcPts val="0"/>
              </a:spcAft>
              <a:buClr>
                <a:schemeClr val="dk1"/>
              </a:buClr>
              <a:buSzPct val="100000"/>
              <a:buNone/>
            </a:pPr>
            <a:r>
              <a:rPr lang="eu-ES"/>
              <a:t>	Oxigeno maila handitu ahala, dardo zuri eta laburra azaltzen da. Orduan da garra neutroa, eta huraxe erabiltzen da oro har.</a:t>
            </a:r>
            <a:endParaRPr/>
          </a:p>
          <a:p>
            <a:pPr indent="-48133" lvl="0" marL="171450" rtl="0" algn="l">
              <a:lnSpc>
                <a:spcPct val="90000"/>
              </a:lnSpc>
              <a:spcBef>
                <a:spcPts val="750"/>
              </a:spcBef>
              <a:spcAft>
                <a:spcPts val="0"/>
              </a:spcAft>
              <a:buClr>
                <a:schemeClr val="dk1"/>
              </a:buClr>
              <a:buSzPct val="100000"/>
              <a:buNone/>
            </a:pPr>
            <a:r>
              <a:t/>
            </a:r>
            <a:endParaRPr/>
          </a:p>
        </p:txBody>
      </p:sp>
      <p:sp>
        <p:nvSpPr>
          <p:cNvPr id="197" name="Google Shape;197;p15"/>
          <p:cNvSpPr/>
          <p:nvPr/>
        </p:nvSpPr>
        <p:spPr>
          <a:xfrm>
            <a:off x="1619672" y="4945100"/>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u="sng">
                <a:solidFill>
                  <a:schemeClr val="dk1"/>
                </a:solidFill>
                <a:latin typeface="Calibri"/>
                <a:ea typeface="Calibri"/>
                <a:cs typeface="Calibri"/>
                <a:sym typeface="Calibri"/>
                <a:hlinkClick r:id="rId3">
                  <a:extLst>
                    <a:ext uri="{A12FA001-AC4F-418D-AE19-62706E023703}">
                      <ahyp:hlinkClr val="tx"/>
                    </a:ext>
                  </a:extLst>
                </a:hlinkClick>
              </a:rPr>
              <a:t>https://www.youtube.com/watch?v=rAGg8qbPa0k</a:t>
            </a: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6"/>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Gaur egungo karrozeriak soldatzeko erabiltzen den teknika da. Deskarga elektriko baten bitartez, altzairua urtzen da eta lotu nahi diren elementuak soldatzen dira.</a:t>
            </a:r>
            <a:endParaRPr/>
          </a:p>
          <a:p>
            <a:pPr indent="0" lvl="0" marL="0" rtl="0" algn="l">
              <a:lnSpc>
                <a:spcPct val="90000"/>
              </a:lnSpc>
              <a:spcBef>
                <a:spcPts val="750"/>
              </a:spcBef>
              <a:spcAft>
                <a:spcPts val="0"/>
              </a:spcAft>
              <a:buClr>
                <a:schemeClr val="dk1"/>
              </a:buClr>
              <a:buSzPts val="2100"/>
              <a:buNone/>
            </a:pPr>
            <a:r>
              <a:rPr lang="eu-ES"/>
              <a:t>Ez da eranskin materialik erabiltzen.</a:t>
            </a:r>
            <a:endParaRPr/>
          </a:p>
          <a:p>
            <a:pPr indent="0" lvl="0" marL="0" rtl="0" algn="l">
              <a:lnSpc>
                <a:spcPct val="90000"/>
              </a:lnSpc>
              <a:spcBef>
                <a:spcPts val="750"/>
              </a:spcBef>
              <a:spcAft>
                <a:spcPts val="0"/>
              </a:spcAft>
              <a:buClr>
                <a:schemeClr val="dk1"/>
              </a:buClr>
              <a:buSzPts val="2100"/>
              <a:buNone/>
            </a:pPr>
            <a:r>
              <a:rPr lang="eu-ES"/>
              <a:t>Karrozeria tailerrean erabiltzen den teknika da.</a:t>
            </a:r>
            <a:endParaRPr/>
          </a:p>
        </p:txBody>
      </p:sp>
      <p:sp>
        <p:nvSpPr>
          <p:cNvPr id="203" name="Google Shape;203;p16"/>
          <p:cNvSpPr txBox="1"/>
          <p:nvPr>
            <p:ph type="title"/>
          </p:nvPr>
        </p:nvSpPr>
        <p:spPr>
          <a:xfrm>
            <a:off x="971550" y="648779"/>
            <a:ext cx="7886700" cy="1261884"/>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Clr>
                <a:schemeClr val="dk1"/>
              </a:buClr>
              <a:buSzPts val="4000"/>
              <a:buFont typeface="Verdana"/>
              <a:buNone/>
            </a:pPr>
            <a:r>
              <a:rPr b="1" lang="eu-ES" sz="4000"/>
              <a:t>4</a:t>
            </a:r>
            <a:r>
              <a:rPr b="1" lang="eu-ES" sz="3600"/>
              <a:t>. </a:t>
            </a:r>
            <a:r>
              <a:rPr b="1" lang="eu-ES" sz="3200"/>
              <a:t>Erresistentzia puntu bitartez.</a:t>
            </a:r>
            <a:br>
              <a:rPr b="1" lang="eu-ES" sz="3600"/>
            </a:br>
            <a:endParaRPr b="1" sz="3600"/>
          </a:p>
        </p:txBody>
      </p:sp>
      <p:sp>
        <p:nvSpPr>
          <p:cNvPr descr="La soldadura por puntos. Principales características. | Maquituls ..." id="204" name="Google Shape;204;p1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5" name="Google Shape;205;p16"/>
          <p:cNvPicPr preferRelativeResize="0"/>
          <p:nvPr/>
        </p:nvPicPr>
        <p:blipFill rotWithShape="1">
          <a:blip r:embed="rId3">
            <a:alphaModFix/>
          </a:blip>
          <a:srcRect b="0" l="0" r="0" t="0"/>
          <a:stretch/>
        </p:blipFill>
        <p:spPr>
          <a:xfrm>
            <a:off x="6143625" y="3573016"/>
            <a:ext cx="2714625" cy="1685925"/>
          </a:xfrm>
          <a:prstGeom prst="rect">
            <a:avLst/>
          </a:prstGeom>
          <a:noFill/>
          <a:ln>
            <a:noFill/>
          </a:ln>
        </p:spPr>
      </p:pic>
      <p:pic>
        <p:nvPicPr>
          <p:cNvPr id="206" name="Google Shape;206;p16"/>
          <p:cNvPicPr preferRelativeResize="0"/>
          <p:nvPr/>
        </p:nvPicPr>
        <p:blipFill rotWithShape="1">
          <a:blip r:embed="rId4">
            <a:alphaModFix/>
          </a:blip>
          <a:srcRect b="0" l="0" r="0" t="0"/>
          <a:stretch/>
        </p:blipFill>
        <p:spPr>
          <a:xfrm>
            <a:off x="971549" y="3875249"/>
            <a:ext cx="4824587" cy="265009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17"/>
          <p:cNvPicPr preferRelativeResize="0"/>
          <p:nvPr>
            <p:ph idx="1" type="body"/>
          </p:nvPr>
        </p:nvPicPr>
        <p:blipFill rotWithShape="1">
          <a:blip r:embed="rId3">
            <a:alphaModFix/>
          </a:blip>
          <a:srcRect b="0" l="0" r="0" t="0"/>
          <a:stretch/>
        </p:blipFill>
        <p:spPr>
          <a:xfrm>
            <a:off x="539552" y="82887"/>
            <a:ext cx="4176464" cy="2592288"/>
          </a:xfrm>
          <a:prstGeom prst="rect">
            <a:avLst/>
          </a:prstGeom>
          <a:noFill/>
          <a:ln>
            <a:noFill/>
          </a:ln>
        </p:spPr>
      </p:pic>
      <p:pic>
        <p:nvPicPr>
          <p:cNvPr id="212" name="Google Shape;212;p17"/>
          <p:cNvPicPr preferRelativeResize="0"/>
          <p:nvPr/>
        </p:nvPicPr>
        <p:blipFill rotWithShape="1">
          <a:blip r:embed="rId4">
            <a:alphaModFix/>
          </a:blip>
          <a:srcRect b="0" l="0" r="0" t="0"/>
          <a:stretch/>
        </p:blipFill>
        <p:spPr>
          <a:xfrm>
            <a:off x="5364088" y="279301"/>
            <a:ext cx="2857500" cy="2266950"/>
          </a:xfrm>
          <a:prstGeom prst="rect">
            <a:avLst/>
          </a:prstGeom>
          <a:noFill/>
          <a:ln>
            <a:noFill/>
          </a:ln>
        </p:spPr>
      </p:pic>
      <p:pic>
        <p:nvPicPr>
          <p:cNvPr id="213" name="Google Shape;213;p17"/>
          <p:cNvPicPr preferRelativeResize="0"/>
          <p:nvPr/>
        </p:nvPicPr>
        <p:blipFill rotWithShape="1">
          <a:blip r:embed="rId5">
            <a:alphaModFix/>
          </a:blip>
          <a:srcRect b="0" l="0" r="0" t="0"/>
          <a:stretch/>
        </p:blipFill>
        <p:spPr>
          <a:xfrm>
            <a:off x="5076056" y="2708920"/>
            <a:ext cx="3686496" cy="2098467"/>
          </a:xfrm>
          <a:prstGeom prst="rect">
            <a:avLst/>
          </a:prstGeom>
          <a:noFill/>
          <a:ln>
            <a:noFill/>
          </a:ln>
        </p:spPr>
      </p:pic>
      <p:pic>
        <p:nvPicPr>
          <p:cNvPr id="214" name="Google Shape;214;p17"/>
          <p:cNvPicPr preferRelativeResize="0"/>
          <p:nvPr/>
        </p:nvPicPr>
        <p:blipFill rotWithShape="1">
          <a:blip r:embed="rId6">
            <a:alphaModFix/>
          </a:blip>
          <a:srcRect b="0" l="0" r="0" t="0"/>
          <a:stretch/>
        </p:blipFill>
        <p:spPr>
          <a:xfrm>
            <a:off x="341784" y="2708920"/>
            <a:ext cx="4230216" cy="3024336"/>
          </a:xfrm>
          <a:prstGeom prst="rect">
            <a:avLst/>
          </a:prstGeom>
          <a:noFill/>
          <a:ln>
            <a:noFill/>
          </a:ln>
        </p:spPr>
      </p:pic>
      <p:sp>
        <p:nvSpPr>
          <p:cNvPr id="215" name="Google Shape;215;p17"/>
          <p:cNvSpPr/>
          <p:nvPr/>
        </p:nvSpPr>
        <p:spPr>
          <a:xfrm>
            <a:off x="2430016" y="5949280"/>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u="sng">
                <a:solidFill>
                  <a:schemeClr val="dk1"/>
                </a:solidFill>
                <a:latin typeface="Calibri"/>
                <a:ea typeface="Calibri"/>
                <a:cs typeface="Calibri"/>
                <a:sym typeface="Calibri"/>
                <a:hlinkClick r:id="rId7">
                  <a:extLst>
                    <a:ext uri="{A12FA001-AC4F-418D-AE19-62706E023703}">
                      <ahyp:hlinkClr val="tx"/>
                    </a:ext>
                  </a:extLst>
                </a:hlinkClick>
              </a:rPr>
              <a:t>https://www.youtube.com/watch?v=JHv4-nnFbSs</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8"/>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b="1" lang="eu-ES"/>
              <a:t>5. Arku estalizko soldadura elektrikoa.(elektrodoa)</a:t>
            </a:r>
            <a:br>
              <a:rPr b="1" lang="eu-ES"/>
            </a:br>
            <a:endParaRPr b="1"/>
          </a:p>
        </p:txBody>
      </p:sp>
      <p:sp>
        <p:nvSpPr>
          <p:cNvPr id="221" name="Google Shape;221;p18"/>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Arku estalizko soldadura elektrikoa egiteko, bi polaritateko eroaleren artean arku elektrikoa sortzeak eragiten duen beroa erabiltzen da. Prozedura honen bitartez lortzen den temperatura 3.500 ºC-koa baino handiagoa da, beharrezkoa baita soldadura-eremua urtzeko.</a:t>
            </a:r>
            <a:endParaRPr/>
          </a:p>
          <a:p>
            <a:pPr indent="-38100" lvl="0" marL="171450" rtl="0" algn="l">
              <a:lnSpc>
                <a:spcPct val="90000"/>
              </a:lnSpc>
              <a:spcBef>
                <a:spcPts val="750"/>
              </a:spcBef>
              <a:spcAft>
                <a:spcPts val="0"/>
              </a:spcAft>
              <a:buClr>
                <a:schemeClr val="dk1"/>
              </a:buClr>
              <a:buSzPts val="2100"/>
              <a:buNone/>
            </a:pPr>
            <a:r>
              <a:t/>
            </a:r>
            <a:endParaRPr/>
          </a:p>
        </p:txBody>
      </p:sp>
      <p:pic>
        <p:nvPicPr>
          <p:cNvPr id="222" name="Google Shape;222;p18"/>
          <p:cNvPicPr preferRelativeResize="0"/>
          <p:nvPr/>
        </p:nvPicPr>
        <p:blipFill rotWithShape="1">
          <a:blip r:embed="rId3">
            <a:alphaModFix/>
          </a:blip>
          <a:srcRect b="0" l="0" r="0" t="0"/>
          <a:stretch/>
        </p:blipFill>
        <p:spPr>
          <a:xfrm>
            <a:off x="1979712" y="3717032"/>
            <a:ext cx="4371732" cy="245993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9"/>
          <p:cNvSpPr txBox="1"/>
          <p:nvPr>
            <p:ph idx="1" type="body"/>
          </p:nvPr>
        </p:nvSpPr>
        <p:spPr>
          <a:xfrm>
            <a:off x="899592" y="156143"/>
            <a:ext cx="7886700" cy="423207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Hala eratutako arku elektrikoak metala urtzen du, eta "krater" izeneko sakonune txikia sorrarazten du piezan; aldi berean, elektrodoa urtzen da, eta tanta bailitzan jariatzen da. Tanta hori piezari eransten zaio, eta soldatu.</a:t>
            </a:r>
            <a:endParaRPr/>
          </a:p>
          <a:p>
            <a:pPr indent="0" lvl="0" marL="0" rtl="0" algn="l">
              <a:lnSpc>
                <a:spcPct val="90000"/>
              </a:lnSpc>
              <a:spcBef>
                <a:spcPts val="750"/>
              </a:spcBef>
              <a:spcAft>
                <a:spcPts val="0"/>
              </a:spcAft>
              <a:buClr>
                <a:schemeClr val="dk1"/>
              </a:buClr>
              <a:buSzPts val="2100"/>
              <a:buNone/>
            </a:pPr>
            <a:r>
              <a:rPr lang="eu-ES"/>
              <a:t>	Txapa finak soldatzeko ez da egokia, zaila egiten da tenperatura kontrolatzea eta zuloak egin ditzakegu. Elektromekanikako tailerrean ez da oso erabilgarria beste aplikazio batzuetan oso hedatuta egon arren.</a:t>
            </a:r>
            <a:endParaRPr/>
          </a:p>
          <a:p>
            <a:pPr indent="0" lvl="0" marL="0" rtl="0" algn="l">
              <a:lnSpc>
                <a:spcPct val="90000"/>
              </a:lnSpc>
              <a:spcBef>
                <a:spcPts val="750"/>
              </a:spcBef>
              <a:spcAft>
                <a:spcPts val="0"/>
              </a:spcAft>
              <a:buClr>
                <a:schemeClr val="dk1"/>
              </a:buClr>
              <a:buSzPts val="2100"/>
              <a:buNone/>
            </a:pPr>
            <a:r>
              <a:rPr lang="eu-ES"/>
              <a:t>	Elektrodo mota ugari daude, soldatu beharreko materialaren eta egin beharreko lanaren arabera hautatzen dira. Beti ere, elektrodoak hezetasunetik babestu behar dira biltegiratuta daudenean.</a:t>
            </a:r>
            <a:endParaRPr/>
          </a:p>
        </p:txBody>
      </p:sp>
      <p:sp>
        <p:nvSpPr>
          <p:cNvPr id="228" name="Google Shape;228;p19"/>
          <p:cNvSpPr/>
          <p:nvPr/>
        </p:nvSpPr>
        <p:spPr>
          <a:xfrm>
            <a:off x="971600" y="4388213"/>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u="sng">
                <a:solidFill>
                  <a:schemeClr val="dk1"/>
                </a:solidFill>
                <a:latin typeface="Calibri"/>
                <a:ea typeface="Calibri"/>
                <a:cs typeface="Calibri"/>
                <a:sym typeface="Calibri"/>
                <a:hlinkClick r:id="rId3">
                  <a:extLst>
                    <a:ext uri="{A12FA001-AC4F-418D-AE19-62706E023703}">
                      <ahyp:hlinkClr val="tx"/>
                    </a:ext>
                  </a:extLst>
                </a:hlinkClick>
              </a:rPr>
              <a:t>https://www.youtube.com/watch?v=PZRyFXUIb4Y</a:t>
            </a:r>
            <a:endParaRPr sz="1800">
              <a:solidFill>
                <a:schemeClr val="dk1"/>
              </a:solidFill>
              <a:latin typeface="Calibri"/>
              <a:ea typeface="Calibri"/>
              <a:cs typeface="Calibri"/>
              <a:sym typeface="Calibri"/>
            </a:endParaRPr>
          </a:p>
        </p:txBody>
      </p:sp>
      <p:sp>
        <p:nvSpPr>
          <p:cNvPr id="229" name="Google Shape;229;p19"/>
          <p:cNvSpPr/>
          <p:nvPr/>
        </p:nvSpPr>
        <p:spPr>
          <a:xfrm>
            <a:off x="971600" y="5159726"/>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u="sng">
                <a:solidFill>
                  <a:schemeClr val="dk1"/>
                </a:solidFill>
                <a:latin typeface="Calibri"/>
                <a:ea typeface="Calibri"/>
                <a:cs typeface="Calibri"/>
                <a:sym typeface="Calibri"/>
                <a:hlinkClick r:id="rId4">
                  <a:extLst>
                    <a:ext uri="{A12FA001-AC4F-418D-AE19-62706E023703}">
                      <ahyp:hlinkClr val="tx"/>
                    </a:ext>
                  </a:extLst>
                </a:hlinkClick>
              </a:rPr>
              <a:t>https://www.youtube.com/watch?v=ImEpdMfAbhI</a:t>
            </a:r>
            <a:endParaRPr sz="1800">
              <a:solidFill>
                <a:schemeClr val="dk1"/>
              </a:solidFill>
              <a:latin typeface="Calibri"/>
              <a:ea typeface="Calibri"/>
              <a:cs typeface="Calibri"/>
              <a:sym typeface="Calibri"/>
            </a:endParaRPr>
          </a:p>
        </p:txBody>
      </p:sp>
      <p:sp>
        <p:nvSpPr>
          <p:cNvPr id="230" name="Google Shape;230;p19"/>
          <p:cNvSpPr/>
          <p:nvPr/>
        </p:nvSpPr>
        <p:spPr>
          <a:xfrm>
            <a:off x="971600" y="6056421"/>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u="sng">
                <a:solidFill>
                  <a:schemeClr val="dk1"/>
                </a:solidFill>
                <a:latin typeface="Calibri"/>
                <a:ea typeface="Calibri"/>
                <a:cs typeface="Calibri"/>
                <a:sym typeface="Calibri"/>
                <a:hlinkClick r:id="rId5">
                  <a:extLst>
                    <a:ext uri="{A12FA001-AC4F-418D-AE19-62706E023703}">
                      <ahyp:hlinkClr val="tx"/>
                    </a:ext>
                  </a:extLst>
                </a:hlinkClick>
              </a:rPr>
              <a:t>https://www.youtube.com/watch?v=tWipfaE_QPw&amp;t=190s</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
          <p:cNvSpPr txBox="1"/>
          <p:nvPr>
            <p:ph idx="1" type="body"/>
          </p:nvPr>
        </p:nvSpPr>
        <p:spPr>
          <a:xfrm>
            <a:off x="539552" y="1988840"/>
            <a:ext cx="8229600" cy="4680520"/>
          </a:xfrm>
          <a:prstGeom prst="rect">
            <a:avLst/>
          </a:prstGeom>
          <a:noFill/>
          <a:ln>
            <a:noFill/>
          </a:ln>
        </p:spPr>
        <p:txBody>
          <a:bodyPr anchorCtr="0" anchor="t" bIns="45700" lIns="91425" spcFirstLastPara="1" rIns="91425" wrap="square" tIns="45700">
            <a:normAutofit/>
          </a:bodyPr>
          <a:lstStyle/>
          <a:p>
            <a:pPr indent="0" lvl="1" marL="342900" rtl="0" algn="l">
              <a:lnSpc>
                <a:spcPct val="90000"/>
              </a:lnSpc>
              <a:spcBef>
                <a:spcPts val="0"/>
              </a:spcBef>
              <a:spcAft>
                <a:spcPts val="0"/>
              </a:spcAft>
              <a:buClr>
                <a:schemeClr val="dk1"/>
              </a:buClr>
              <a:buSzPts val="1800"/>
              <a:buNone/>
            </a:pPr>
            <a:r>
              <a:t/>
            </a:r>
            <a:endParaRPr>
              <a:latin typeface="Verdana"/>
              <a:ea typeface="Verdana"/>
              <a:cs typeface="Verdana"/>
              <a:sym typeface="Verdana"/>
            </a:endParaRPr>
          </a:p>
          <a:p>
            <a:pPr indent="0" lvl="0" marL="0" rtl="0" algn="l">
              <a:lnSpc>
                <a:spcPct val="90000"/>
              </a:lnSpc>
              <a:spcBef>
                <a:spcPts val="750"/>
              </a:spcBef>
              <a:spcAft>
                <a:spcPts val="0"/>
              </a:spcAft>
              <a:buClr>
                <a:schemeClr val="dk1"/>
              </a:buClr>
              <a:buSzPts val="2400"/>
              <a:buNone/>
            </a:pPr>
            <a:r>
              <a:rPr b="1" lang="eu-ES" sz="2400"/>
              <a:t>Soldatzaileak bere burua babesteko materiala:</a:t>
            </a:r>
            <a:endParaRPr sz="2000"/>
          </a:p>
          <a:p>
            <a:pPr indent="0" lvl="0" marL="0" rtl="0" algn="l">
              <a:lnSpc>
                <a:spcPct val="90000"/>
              </a:lnSpc>
              <a:spcBef>
                <a:spcPts val="750"/>
              </a:spcBef>
              <a:spcAft>
                <a:spcPts val="0"/>
              </a:spcAft>
              <a:buClr>
                <a:schemeClr val="dk1"/>
              </a:buClr>
              <a:buSzPts val="2400"/>
              <a:buNone/>
            </a:pPr>
            <a:r>
              <a:rPr b="1" lang="eu-ES" sz="2400"/>
              <a:t> </a:t>
            </a:r>
            <a:r>
              <a:rPr lang="eu-ES" sz="2400"/>
              <a:t> </a:t>
            </a:r>
            <a:endParaRPr sz="2400"/>
          </a:p>
          <a:p>
            <a:pPr indent="-171450" lvl="0" marL="171450" rtl="0" algn="l">
              <a:lnSpc>
                <a:spcPct val="90000"/>
              </a:lnSpc>
              <a:spcBef>
                <a:spcPts val="750"/>
              </a:spcBef>
              <a:spcAft>
                <a:spcPts val="0"/>
              </a:spcAft>
              <a:buClr>
                <a:schemeClr val="dk1"/>
              </a:buClr>
              <a:buSzPts val="2400"/>
              <a:buChar char="•"/>
            </a:pPr>
            <a:r>
              <a:rPr lang="eu-ES" sz="2400"/>
              <a:t>Larruzko eskularruak</a:t>
            </a:r>
            <a:endParaRPr sz="2000"/>
          </a:p>
          <a:p>
            <a:pPr indent="0" lvl="0" marL="0" rtl="0" algn="l">
              <a:lnSpc>
                <a:spcPct val="90000"/>
              </a:lnSpc>
              <a:spcBef>
                <a:spcPts val="750"/>
              </a:spcBef>
              <a:spcAft>
                <a:spcPts val="0"/>
              </a:spcAft>
              <a:buClr>
                <a:schemeClr val="dk1"/>
              </a:buClr>
              <a:buSzPts val="2400"/>
              <a:buNone/>
            </a:pPr>
            <a:r>
              <a:rPr lang="eu-ES" sz="2400"/>
              <a:t> </a:t>
            </a:r>
            <a:endParaRPr sz="2400"/>
          </a:p>
          <a:p>
            <a:pPr indent="-171450" lvl="0" marL="171450" rtl="0" algn="l">
              <a:lnSpc>
                <a:spcPct val="90000"/>
              </a:lnSpc>
              <a:spcBef>
                <a:spcPts val="750"/>
              </a:spcBef>
              <a:spcAft>
                <a:spcPts val="0"/>
              </a:spcAft>
              <a:buClr>
                <a:schemeClr val="dk1"/>
              </a:buClr>
              <a:buSzPts val="2400"/>
              <a:buChar char="•"/>
            </a:pPr>
            <a:r>
              <a:rPr lang="eu-ES" sz="2400"/>
              <a:t>Petoa eta polainak, larruzkoak oro har</a:t>
            </a:r>
            <a:endParaRPr sz="2000"/>
          </a:p>
          <a:p>
            <a:pPr indent="0" lvl="0" marL="0" rtl="0" algn="l">
              <a:lnSpc>
                <a:spcPct val="90000"/>
              </a:lnSpc>
              <a:spcBef>
                <a:spcPts val="750"/>
              </a:spcBef>
              <a:spcAft>
                <a:spcPts val="0"/>
              </a:spcAft>
              <a:buClr>
                <a:schemeClr val="dk1"/>
              </a:buClr>
              <a:buSzPts val="2400"/>
              <a:buNone/>
            </a:pPr>
            <a:r>
              <a:rPr lang="eu-ES" sz="2400"/>
              <a:t> </a:t>
            </a:r>
            <a:endParaRPr sz="2400"/>
          </a:p>
          <a:p>
            <a:pPr indent="0" lvl="1" marL="342900" rtl="0" algn="l">
              <a:lnSpc>
                <a:spcPct val="90000"/>
              </a:lnSpc>
              <a:spcBef>
                <a:spcPts val="375"/>
              </a:spcBef>
              <a:spcAft>
                <a:spcPts val="0"/>
              </a:spcAft>
              <a:buClr>
                <a:schemeClr val="dk1"/>
              </a:buClr>
              <a:buSzPts val="1800"/>
              <a:buNone/>
            </a:pPr>
            <a:r>
              <a:t/>
            </a:r>
            <a:endParaRPr>
              <a:latin typeface="Verdana"/>
              <a:ea typeface="Verdana"/>
              <a:cs typeface="Verdana"/>
              <a:sym typeface="Verdana"/>
            </a:endParaRPr>
          </a:p>
          <a:p>
            <a:pPr indent="0" lvl="0" marL="0" rtl="0" algn="l">
              <a:lnSpc>
                <a:spcPct val="90000"/>
              </a:lnSpc>
              <a:spcBef>
                <a:spcPts val="750"/>
              </a:spcBef>
              <a:spcAft>
                <a:spcPts val="0"/>
              </a:spcAft>
              <a:buClr>
                <a:schemeClr val="dk1"/>
              </a:buClr>
              <a:buSzPts val="2100"/>
              <a:buNone/>
            </a:pPr>
            <a:r>
              <a:t/>
            </a:r>
            <a:endParaRPr>
              <a:latin typeface="Verdana"/>
              <a:ea typeface="Verdana"/>
              <a:cs typeface="Verdana"/>
              <a:sym typeface="Verdana"/>
            </a:endParaRPr>
          </a:p>
        </p:txBody>
      </p:sp>
      <p:sp>
        <p:nvSpPr>
          <p:cNvPr id="98" name="Google Shape;98;p2"/>
          <p:cNvSpPr txBox="1"/>
          <p:nvPr/>
        </p:nvSpPr>
        <p:spPr>
          <a:xfrm>
            <a:off x="1115616" y="836712"/>
            <a:ext cx="597666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u-ES" sz="3600">
                <a:solidFill>
                  <a:schemeClr val="dk1"/>
                </a:solidFill>
                <a:latin typeface="Calibri"/>
                <a:ea typeface="Calibri"/>
                <a:cs typeface="Calibri"/>
                <a:sym typeface="Calibri"/>
              </a:rPr>
              <a:t>SEGURTASUN ARAUAK </a:t>
            </a:r>
            <a:endParaRPr b="1" sz="3600">
              <a:solidFill>
                <a:schemeClr val="dk1"/>
              </a:solidFill>
              <a:latin typeface="Calibri"/>
              <a:ea typeface="Calibri"/>
              <a:cs typeface="Calibri"/>
              <a:sym typeface="Calibri"/>
            </a:endParaRPr>
          </a:p>
        </p:txBody>
      </p:sp>
      <p:pic>
        <p:nvPicPr>
          <p:cNvPr descr="Guantes, soldador, seguridad laboral, protección." id="99" name="Google Shape;99;p2"/>
          <p:cNvPicPr preferRelativeResize="0"/>
          <p:nvPr/>
        </p:nvPicPr>
        <p:blipFill rotWithShape="1">
          <a:blip r:embed="rId3">
            <a:alphaModFix/>
          </a:blip>
          <a:srcRect b="0" l="0" r="0" t="0"/>
          <a:stretch/>
        </p:blipFill>
        <p:spPr>
          <a:xfrm>
            <a:off x="6801272" y="2852936"/>
            <a:ext cx="1967880" cy="1151160"/>
          </a:xfrm>
          <a:prstGeom prst="rect">
            <a:avLst/>
          </a:prstGeom>
          <a:noFill/>
          <a:ln>
            <a:noFill/>
          </a:ln>
        </p:spPr>
      </p:pic>
      <p:pic>
        <p:nvPicPr>
          <p:cNvPr id="100" name="Google Shape;100;p2"/>
          <p:cNvPicPr preferRelativeResize="0"/>
          <p:nvPr/>
        </p:nvPicPr>
        <p:blipFill rotWithShape="1">
          <a:blip r:embed="rId4">
            <a:alphaModFix/>
          </a:blip>
          <a:srcRect b="0" l="0" r="0" t="0"/>
          <a:stretch/>
        </p:blipFill>
        <p:spPr>
          <a:xfrm>
            <a:off x="1847019" y="4869160"/>
            <a:ext cx="4513858" cy="1562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Como elegir electrodo seleccionar | De Máquinas y Herramientas" id="235" name="Google Shape;235;p20"/>
          <p:cNvPicPr preferRelativeResize="0"/>
          <p:nvPr>
            <p:ph idx="1" type="body"/>
          </p:nvPr>
        </p:nvPicPr>
        <p:blipFill rotWithShape="1">
          <a:blip r:embed="rId3">
            <a:alphaModFix/>
          </a:blip>
          <a:srcRect b="0" l="0" r="0" t="0"/>
          <a:stretch/>
        </p:blipFill>
        <p:spPr>
          <a:xfrm>
            <a:off x="467544" y="260648"/>
            <a:ext cx="4583832" cy="2520280"/>
          </a:xfrm>
          <a:prstGeom prst="rect">
            <a:avLst/>
          </a:prstGeom>
          <a:noFill/>
          <a:ln>
            <a:noFill/>
          </a:ln>
        </p:spPr>
      </p:pic>
      <p:pic>
        <p:nvPicPr>
          <p:cNvPr descr="Soldadura con Electrodo Revestido" id="236" name="Google Shape;236;p20"/>
          <p:cNvPicPr preferRelativeResize="0"/>
          <p:nvPr/>
        </p:nvPicPr>
        <p:blipFill rotWithShape="1">
          <a:blip r:embed="rId4">
            <a:alphaModFix/>
          </a:blip>
          <a:srcRect b="0" l="0" r="0" t="0"/>
          <a:stretch/>
        </p:blipFill>
        <p:spPr>
          <a:xfrm>
            <a:off x="3995936" y="1004664"/>
            <a:ext cx="4618286" cy="1776264"/>
          </a:xfrm>
          <a:prstGeom prst="rect">
            <a:avLst/>
          </a:prstGeom>
          <a:noFill/>
          <a:ln>
            <a:noFill/>
          </a:ln>
        </p:spPr>
      </p:pic>
      <p:graphicFrame>
        <p:nvGraphicFramePr>
          <p:cNvPr id="237" name="Google Shape;237;p20"/>
          <p:cNvGraphicFramePr/>
          <p:nvPr/>
        </p:nvGraphicFramePr>
        <p:xfrm>
          <a:off x="1259632" y="3262689"/>
          <a:ext cx="3000000" cy="3000000"/>
        </p:xfrm>
        <a:graphic>
          <a:graphicData uri="http://schemas.openxmlformats.org/drawingml/2006/table">
            <a:tbl>
              <a:tblPr>
                <a:noFill/>
                <a:tableStyleId>{94C0C9B8-DF11-427B-BC5A-C2D82E1F4B9B}</a:tableStyleId>
              </a:tblPr>
              <a:tblGrid>
                <a:gridCol w="2319025"/>
                <a:gridCol w="624850"/>
                <a:gridCol w="624850"/>
                <a:gridCol w="624850"/>
                <a:gridCol w="624850"/>
                <a:gridCol w="624850"/>
                <a:gridCol w="624850"/>
                <a:gridCol w="624850"/>
              </a:tblGrid>
              <a:tr h="174625">
                <a:tc>
                  <a:txBody>
                    <a:bodyPr/>
                    <a:lstStyle/>
                    <a:p>
                      <a:pPr indent="0" lvl="0" marL="67945" marR="0" rtl="0" algn="l">
                        <a:lnSpc>
                          <a:spcPct val="106666"/>
                        </a:lnSpc>
                        <a:spcBef>
                          <a:spcPts val="0"/>
                        </a:spcBef>
                        <a:spcAft>
                          <a:spcPts val="0"/>
                        </a:spcAft>
                        <a:buNone/>
                      </a:pPr>
                      <a:r>
                        <a:rPr b="1" lang="eu-ES" sz="1200" u="none" cap="none" strike="noStrike">
                          <a:latin typeface="Arial"/>
                          <a:ea typeface="Arial"/>
                          <a:cs typeface="Arial"/>
                          <a:sym typeface="Arial"/>
                        </a:rPr>
                        <a:t>Xaflaren lodiera mm-tan</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945" marR="0" rtl="0" algn="l">
                        <a:lnSpc>
                          <a:spcPct val="106666"/>
                        </a:lnSpc>
                        <a:spcBef>
                          <a:spcPts val="0"/>
                        </a:spcBef>
                        <a:spcAft>
                          <a:spcPts val="0"/>
                        </a:spcAft>
                        <a:buNone/>
                      </a:pPr>
                      <a:r>
                        <a:rPr lang="eu-ES" sz="1200" u="none" cap="none" strike="noStrike">
                          <a:latin typeface="Arial"/>
                          <a:ea typeface="Arial"/>
                          <a:cs typeface="Arial"/>
                          <a:sym typeface="Arial"/>
                        </a:rPr>
                        <a:t>1</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945" marR="0" rtl="0" algn="l">
                        <a:lnSpc>
                          <a:spcPct val="106666"/>
                        </a:lnSpc>
                        <a:spcBef>
                          <a:spcPts val="0"/>
                        </a:spcBef>
                        <a:spcAft>
                          <a:spcPts val="0"/>
                        </a:spcAft>
                        <a:buNone/>
                      </a:pPr>
                      <a:r>
                        <a:rPr lang="eu-ES" sz="1200" u="none" cap="none" strike="noStrike">
                          <a:latin typeface="Arial"/>
                          <a:ea typeface="Arial"/>
                          <a:cs typeface="Arial"/>
                          <a:sym typeface="Arial"/>
                        </a:rPr>
                        <a:t>1.5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945" marR="0" rtl="0" algn="l">
                        <a:lnSpc>
                          <a:spcPct val="106666"/>
                        </a:lnSpc>
                        <a:spcBef>
                          <a:spcPts val="0"/>
                        </a:spcBef>
                        <a:spcAft>
                          <a:spcPts val="0"/>
                        </a:spcAft>
                        <a:buNone/>
                      </a:pPr>
                      <a:r>
                        <a:rPr lang="eu-ES" sz="1200" u="none" cap="none" strike="noStrike">
                          <a:latin typeface="Arial"/>
                          <a:ea typeface="Arial"/>
                          <a:cs typeface="Arial"/>
                          <a:sym typeface="Arial"/>
                        </a:rPr>
                        <a:t>2</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8580" marR="0" rtl="0" algn="l">
                        <a:lnSpc>
                          <a:spcPct val="106666"/>
                        </a:lnSpc>
                        <a:spcBef>
                          <a:spcPts val="0"/>
                        </a:spcBef>
                        <a:spcAft>
                          <a:spcPts val="0"/>
                        </a:spcAft>
                        <a:buNone/>
                      </a:pPr>
                      <a:r>
                        <a:rPr lang="eu-ES" sz="1200" u="none" cap="none" strike="noStrike">
                          <a:latin typeface="Arial"/>
                          <a:ea typeface="Arial"/>
                          <a:cs typeface="Arial"/>
                          <a:sym typeface="Arial"/>
                        </a:rPr>
                        <a:t>2.5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310" marR="0" rtl="0" algn="l">
                        <a:lnSpc>
                          <a:spcPct val="106666"/>
                        </a:lnSpc>
                        <a:spcBef>
                          <a:spcPts val="0"/>
                        </a:spcBef>
                        <a:spcAft>
                          <a:spcPts val="0"/>
                        </a:spcAft>
                        <a:buNone/>
                      </a:pPr>
                      <a:r>
                        <a:rPr lang="eu-ES" sz="1200" u="none" cap="none" strike="noStrike">
                          <a:latin typeface="Arial"/>
                          <a:ea typeface="Arial"/>
                          <a:cs typeface="Arial"/>
                          <a:sym typeface="Arial"/>
                        </a:rPr>
                        <a:t>3</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310" marR="0" rtl="0" algn="l">
                        <a:lnSpc>
                          <a:spcPct val="106666"/>
                        </a:lnSpc>
                        <a:spcBef>
                          <a:spcPts val="0"/>
                        </a:spcBef>
                        <a:spcAft>
                          <a:spcPts val="0"/>
                        </a:spcAft>
                        <a:buNone/>
                      </a:pPr>
                      <a:r>
                        <a:rPr lang="eu-ES" sz="1200" u="none" cap="none" strike="noStrike">
                          <a:latin typeface="Arial"/>
                          <a:ea typeface="Arial"/>
                          <a:cs typeface="Arial"/>
                          <a:sym typeface="Arial"/>
                        </a:rPr>
                        <a:t>4</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310" marR="0" rtl="0" algn="l">
                        <a:lnSpc>
                          <a:spcPct val="106666"/>
                        </a:lnSpc>
                        <a:spcBef>
                          <a:spcPts val="0"/>
                        </a:spcBef>
                        <a:spcAft>
                          <a:spcPts val="0"/>
                        </a:spcAft>
                        <a:buNone/>
                      </a:pPr>
                      <a:r>
                        <a:rPr lang="eu-ES" sz="1200" u="none" cap="none" strike="noStrike">
                          <a:latin typeface="Arial"/>
                          <a:ea typeface="Arial"/>
                          <a:cs typeface="Arial"/>
                          <a:sym typeface="Arial"/>
                        </a:rPr>
                        <a:t>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74625">
                <a:tc>
                  <a:txBody>
                    <a:bodyPr/>
                    <a:lstStyle/>
                    <a:p>
                      <a:pPr indent="0" lvl="0" marL="67945" marR="0" rtl="0" algn="l">
                        <a:lnSpc>
                          <a:spcPct val="106666"/>
                        </a:lnSpc>
                        <a:spcBef>
                          <a:spcPts val="0"/>
                        </a:spcBef>
                        <a:spcAft>
                          <a:spcPts val="0"/>
                        </a:spcAft>
                        <a:buNone/>
                      </a:pPr>
                      <a:r>
                        <a:rPr b="1" lang="eu-ES" sz="1200" u="none" cap="none" strike="noStrike">
                          <a:latin typeface="Arial"/>
                          <a:ea typeface="Arial"/>
                          <a:cs typeface="Arial"/>
                          <a:sym typeface="Arial"/>
                        </a:rPr>
                        <a:t>Elektrodoaren diametroa</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945" marR="0" rtl="0" algn="l">
                        <a:lnSpc>
                          <a:spcPct val="106666"/>
                        </a:lnSpc>
                        <a:spcBef>
                          <a:spcPts val="0"/>
                        </a:spcBef>
                        <a:spcAft>
                          <a:spcPts val="0"/>
                        </a:spcAft>
                        <a:buNone/>
                      </a:pPr>
                      <a:r>
                        <a:rPr lang="eu-ES" sz="1200" u="none" cap="none" strike="noStrike">
                          <a:latin typeface="Arial"/>
                          <a:ea typeface="Arial"/>
                          <a:cs typeface="Arial"/>
                          <a:sym typeface="Arial"/>
                        </a:rPr>
                        <a:t>1.5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310" marR="0" rtl="0" algn="l">
                        <a:lnSpc>
                          <a:spcPct val="106666"/>
                        </a:lnSpc>
                        <a:spcBef>
                          <a:spcPts val="0"/>
                        </a:spcBef>
                        <a:spcAft>
                          <a:spcPts val="0"/>
                        </a:spcAft>
                        <a:buNone/>
                      </a:pPr>
                      <a:r>
                        <a:rPr lang="eu-ES" sz="1200" u="none" cap="none" strike="noStrike">
                          <a:latin typeface="Arial"/>
                          <a:ea typeface="Arial"/>
                          <a:cs typeface="Arial"/>
                          <a:sym typeface="Arial"/>
                        </a:rPr>
                        <a:t>2</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945" marR="0" rtl="0" algn="l">
                        <a:lnSpc>
                          <a:spcPct val="106666"/>
                        </a:lnSpc>
                        <a:spcBef>
                          <a:spcPts val="0"/>
                        </a:spcBef>
                        <a:spcAft>
                          <a:spcPts val="0"/>
                        </a:spcAft>
                        <a:buNone/>
                      </a:pPr>
                      <a:r>
                        <a:rPr lang="eu-ES" sz="1200" u="none" cap="none" strike="noStrike">
                          <a:latin typeface="Arial"/>
                          <a:ea typeface="Arial"/>
                          <a:cs typeface="Arial"/>
                          <a:sym typeface="Arial"/>
                        </a:rPr>
                        <a:t>2.5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310" marR="0" rtl="0" algn="l">
                        <a:lnSpc>
                          <a:spcPct val="106666"/>
                        </a:lnSpc>
                        <a:spcBef>
                          <a:spcPts val="0"/>
                        </a:spcBef>
                        <a:spcAft>
                          <a:spcPts val="0"/>
                        </a:spcAft>
                        <a:buNone/>
                      </a:pPr>
                      <a:r>
                        <a:rPr lang="eu-ES" sz="1200" u="none" cap="none" strike="noStrike">
                          <a:latin typeface="Arial"/>
                          <a:ea typeface="Arial"/>
                          <a:cs typeface="Arial"/>
                          <a:sym typeface="Arial"/>
                        </a:rPr>
                        <a:t>2.5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310" marR="0" rtl="0" algn="l">
                        <a:lnSpc>
                          <a:spcPct val="106666"/>
                        </a:lnSpc>
                        <a:spcBef>
                          <a:spcPts val="0"/>
                        </a:spcBef>
                        <a:spcAft>
                          <a:spcPts val="0"/>
                        </a:spcAft>
                        <a:buNone/>
                      </a:pPr>
                      <a:r>
                        <a:rPr lang="eu-ES" sz="1200" u="none" cap="none" strike="noStrike">
                          <a:latin typeface="Arial"/>
                          <a:ea typeface="Arial"/>
                          <a:cs typeface="Arial"/>
                          <a:sym typeface="Arial"/>
                        </a:rPr>
                        <a:t>3.25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6675" marR="0" rtl="0" algn="l">
                        <a:lnSpc>
                          <a:spcPct val="106666"/>
                        </a:lnSpc>
                        <a:spcBef>
                          <a:spcPts val="0"/>
                        </a:spcBef>
                        <a:spcAft>
                          <a:spcPts val="0"/>
                        </a:spcAft>
                        <a:buNone/>
                      </a:pPr>
                      <a:r>
                        <a:rPr lang="eu-ES" sz="1200" u="none" cap="none" strike="noStrike">
                          <a:latin typeface="Arial"/>
                          <a:ea typeface="Arial"/>
                          <a:cs typeface="Arial"/>
                          <a:sym typeface="Arial"/>
                        </a:rPr>
                        <a:t>3.25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6675" marR="0" rtl="0" algn="l">
                        <a:lnSpc>
                          <a:spcPct val="106666"/>
                        </a:lnSpc>
                        <a:spcBef>
                          <a:spcPts val="0"/>
                        </a:spcBef>
                        <a:spcAft>
                          <a:spcPts val="0"/>
                        </a:spcAft>
                        <a:buNone/>
                      </a:pPr>
                      <a:r>
                        <a:rPr lang="eu-ES" sz="1200" u="none" cap="none" strike="noStrike">
                          <a:latin typeface="Arial"/>
                          <a:ea typeface="Arial"/>
                          <a:cs typeface="Arial"/>
                          <a:sym typeface="Arial"/>
                        </a:rPr>
                        <a:t>4</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75250">
                <a:tc>
                  <a:txBody>
                    <a:bodyPr/>
                    <a:lstStyle/>
                    <a:p>
                      <a:pPr indent="0" lvl="0" marL="67945" marR="0" rtl="0" algn="l">
                        <a:lnSpc>
                          <a:spcPct val="107083"/>
                        </a:lnSpc>
                        <a:spcBef>
                          <a:spcPts val="0"/>
                        </a:spcBef>
                        <a:spcAft>
                          <a:spcPts val="0"/>
                        </a:spcAft>
                        <a:buNone/>
                      </a:pPr>
                      <a:r>
                        <a:rPr b="1" lang="eu-ES" sz="1200" u="none" cap="none" strike="noStrike">
                          <a:latin typeface="Arial"/>
                          <a:ea typeface="Arial"/>
                          <a:cs typeface="Arial"/>
                          <a:sym typeface="Arial"/>
                        </a:rPr>
                        <a:t>Bataz besteko intentsitatea</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945" marR="0" rtl="0" algn="l">
                        <a:lnSpc>
                          <a:spcPct val="107083"/>
                        </a:lnSpc>
                        <a:spcBef>
                          <a:spcPts val="0"/>
                        </a:spcBef>
                        <a:spcAft>
                          <a:spcPts val="0"/>
                        </a:spcAft>
                        <a:buNone/>
                      </a:pPr>
                      <a:r>
                        <a:rPr lang="eu-ES" sz="1200" u="none" cap="none" strike="noStrike">
                          <a:latin typeface="Arial"/>
                          <a:ea typeface="Arial"/>
                          <a:cs typeface="Arial"/>
                          <a:sym typeface="Arial"/>
                        </a:rPr>
                        <a:t>30</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945" marR="0" rtl="0" algn="l">
                        <a:lnSpc>
                          <a:spcPct val="107083"/>
                        </a:lnSpc>
                        <a:spcBef>
                          <a:spcPts val="0"/>
                        </a:spcBef>
                        <a:spcAft>
                          <a:spcPts val="0"/>
                        </a:spcAft>
                        <a:buNone/>
                      </a:pPr>
                      <a:r>
                        <a:rPr lang="eu-ES" sz="1200" u="none" cap="none" strike="noStrike">
                          <a:latin typeface="Arial"/>
                          <a:ea typeface="Arial"/>
                          <a:cs typeface="Arial"/>
                          <a:sym typeface="Arial"/>
                        </a:rPr>
                        <a:t>50</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8580" marR="0" rtl="0" algn="l">
                        <a:lnSpc>
                          <a:spcPct val="107083"/>
                        </a:lnSpc>
                        <a:spcBef>
                          <a:spcPts val="0"/>
                        </a:spcBef>
                        <a:spcAft>
                          <a:spcPts val="0"/>
                        </a:spcAft>
                        <a:buNone/>
                      </a:pPr>
                      <a:r>
                        <a:rPr lang="eu-ES" sz="1200" u="none" cap="none" strike="noStrike">
                          <a:latin typeface="Arial"/>
                          <a:ea typeface="Arial"/>
                          <a:cs typeface="Arial"/>
                          <a:sym typeface="Arial"/>
                        </a:rPr>
                        <a:t>70</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8580" marR="0" rtl="0" algn="l">
                        <a:lnSpc>
                          <a:spcPct val="107083"/>
                        </a:lnSpc>
                        <a:spcBef>
                          <a:spcPts val="0"/>
                        </a:spcBef>
                        <a:spcAft>
                          <a:spcPts val="0"/>
                        </a:spcAft>
                        <a:buNone/>
                      </a:pPr>
                      <a:r>
                        <a:rPr lang="eu-ES" sz="1200" u="none" cap="none" strike="noStrike">
                          <a:latin typeface="Arial"/>
                          <a:ea typeface="Arial"/>
                          <a:cs typeface="Arial"/>
                          <a:sym typeface="Arial"/>
                        </a:rPr>
                        <a:t>70</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9215" marR="0" rtl="0" algn="l">
                        <a:lnSpc>
                          <a:spcPct val="107083"/>
                        </a:lnSpc>
                        <a:spcBef>
                          <a:spcPts val="0"/>
                        </a:spcBef>
                        <a:spcAft>
                          <a:spcPts val="0"/>
                        </a:spcAft>
                        <a:buNone/>
                      </a:pPr>
                      <a:r>
                        <a:rPr lang="eu-ES" sz="1200" u="none" cap="none" strike="noStrike">
                          <a:latin typeface="Arial"/>
                          <a:ea typeface="Arial"/>
                          <a:cs typeface="Arial"/>
                          <a:sym typeface="Arial"/>
                        </a:rPr>
                        <a:t>105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8580" marR="0" rtl="0" algn="l">
                        <a:lnSpc>
                          <a:spcPct val="107083"/>
                        </a:lnSpc>
                        <a:spcBef>
                          <a:spcPts val="0"/>
                        </a:spcBef>
                        <a:spcAft>
                          <a:spcPts val="0"/>
                        </a:spcAft>
                        <a:buNone/>
                      </a:pPr>
                      <a:r>
                        <a:rPr lang="eu-ES" sz="1200" u="none" cap="none" strike="noStrike">
                          <a:latin typeface="Arial"/>
                          <a:ea typeface="Arial"/>
                          <a:cs typeface="Arial"/>
                          <a:sym typeface="Arial"/>
                        </a:rPr>
                        <a:t>105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945" marR="0" rtl="0" algn="l">
                        <a:lnSpc>
                          <a:spcPct val="107083"/>
                        </a:lnSpc>
                        <a:spcBef>
                          <a:spcPts val="0"/>
                        </a:spcBef>
                        <a:spcAft>
                          <a:spcPts val="0"/>
                        </a:spcAft>
                        <a:buNone/>
                      </a:pPr>
                      <a:r>
                        <a:rPr lang="eu-ES" sz="1200" u="none" cap="none" strike="noStrike">
                          <a:latin typeface="Arial"/>
                          <a:ea typeface="Arial"/>
                          <a:cs typeface="Arial"/>
                          <a:sym typeface="Arial"/>
                        </a:rPr>
                        <a:t>105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descr="Soldador MMA 160A / 220V Dc, Pantalla Digital, Tamaño Máximo De ..." id="238" name="Google Shape;238;p20"/>
          <p:cNvPicPr preferRelativeResize="0"/>
          <p:nvPr/>
        </p:nvPicPr>
        <p:blipFill rotWithShape="1">
          <a:blip r:embed="rId5">
            <a:alphaModFix/>
          </a:blip>
          <a:srcRect b="0" l="0" r="0" t="0"/>
          <a:stretch/>
        </p:blipFill>
        <p:spPr>
          <a:xfrm>
            <a:off x="1043608" y="3933056"/>
            <a:ext cx="2664296" cy="2627511"/>
          </a:xfrm>
          <a:prstGeom prst="rect">
            <a:avLst/>
          </a:prstGeom>
          <a:noFill/>
          <a:ln>
            <a:noFill/>
          </a:ln>
        </p:spPr>
      </p:pic>
      <p:pic>
        <p:nvPicPr>
          <p:cNvPr id="239" name="Google Shape;239;p20"/>
          <p:cNvPicPr preferRelativeResize="0"/>
          <p:nvPr/>
        </p:nvPicPr>
        <p:blipFill rotWithShape="1">
          <a:blip r:embed="rId6">
            <a:alphaModFix/>
          </a:blip>
          <a:srcRect b="0" l="0" r="0" t="0"/>
          <a:stretch/>
        </p:blipFill>
        <p:spPr>
          <a:xfrm>
            <a:off x="3995936" y="4289548"/>
            <a:ext cx="3168352" cy="216378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1"/>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300"/>
              <a:buFont typeface="Verdana"/>
              <a:buNone/>
            </a:pPr>
            <a:r>
              <a:rPr b="1" lang="eu-ES"/>
              <a:t>6.MIG-MAG(Semiautomatikoa</a:t>
            </a:r>
            <a:r>
              <a:rPr lang="eu-ES"/>
              <a:t>)</a:t>
            </a:r>
            <a:endParaRPr/>
          </a:p>
        </p:txBody>
      </p:sp>
      <p:sp>
        <p:nvSpPr>
          <p:cNvPr id="245" name="Google Shape;245;p21"/>
          <p:cNvSpPr txBox="1"/>
          <p:nvPr>
            <p:ph idx="1" type="body"/>
          </p:nvPr>
        </p:nvSpPr>
        <p:spPr>
          <a:xfrm>
            <a:off x="1005780" y="1825625"/>
            <a:ext cx="7742684" cy="196341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100"/>
              <a:buNone/>
            </a:pPr>
            <a:r>
              <a:rPr lang="eu-ES"/>
              <a:t>	Gaur egun gehien erabiltzen den soldadura mota da, ibilgailuak konpontzeko garaian behintzat.</a:t>
            </a:r>
            <a:endParaRPr/>
          </a:p>
          <a:p>
            <a:pPr indent="0" lvl="0" marL="0" rtl="0" algn="l">
              <a:lnSpc>
                <a:spcPct val="90000"/>
              </a:lnSpc>
              <a:spcBef>
                <a:spcPts val="750"/>
              </a:spcBef>
              <a:spcAft>
                <a:spcPts val="0"/>
              </a:spcAft>
              <a:buClr>
                <a:schemeClr val="dk1"/>
              </a:buClr>
              <a:buSzPts val="2100"/>
              <a:buNone/>
            </a:pPr>
            <a:r>
              <a:rPr lang="eu-ES"/>
              <a:t>	Arku elektrikozko soldadura-prozesuak dira, metalezko elektrodo urgarriarekin eta gas babeslearekin eginak. </a:t>
            </a:r>
            <a:endParaRPr/>
          </a:p>
          <a:p>
            <a:pPr indent="0" lvl="0" marL="0" rtl="0" algn="l">
              <a:lnSpc>
                <a:spcPct val="90000"/>
              </a:lnSpc>
              <a:spcBef>
                <a:spcPts val="750"/>
              </a:spcBef>
              <a:spcAft>
                <a:spcPts val="0"/>
              </a:spcAft>
              <a:buClr>
                <a:schemeClr val="dk1"/>
              </a:buClr>
              <a:buSzPts val="2100"/>
              <a:buNone/>
            </a:pPr>
            <a:r>
              <a:rPr lang="eu-ES"/>
              <a:t>	</a:t>
            </a:r>
            <a:endParaRPr/>
          </a:p>
        </p:txBody>
      </p:sp>
      <p:sp>
        <p:nvSpPr>
          <p:cNvPr id="246" name="Google Shape;246;p21"/>
          <p:cNvSpPr txBox="1"/>
          <p:nvPr/>
        </p:nvSpPr>
        <p:spPr>
          <a:xfrm>
            <a:off x="1005780" y="3429000"/>
            <a:ext cx="5870476" cy="31700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u-ES" sz="2000">
                <a:solidFill>
                  <a:schemeClr val="dk1"/>
                </a:solidFill>
                <a:latin typeface="Verdana"/>
                <a:ea typeface="Verdana"/>
                <a:cs typeface="Verdana"/>
                <a:sym typeface="Verdana"/>
              </a:rPr>
              <a:t>MAG</a:t>
            </a:r>
            <a:r>
              <a:rPr lang="eu-ES" sz="2000">
                <a:solidFill>
                  <a:schemeClr val="dk1"/>
                </a:solidFill>
                <a:latin typeface="Verdana"/>
                <a:ea typeface="Verdana"/>
                <a:cs typeface="Verdana"/>
                <a:sym typeface="Verdana"/>
              </a:rPr>
              <a:t> (</a:t>
            </a:r>
            <a:r>
              <a:rPr i="1" lang="eu-ES" sz="2000">
                <a:solidFill>
                  <a:schemeClr val="dk1"/>
                </a:solidFill>
                <a:latin typeface="Verdana"/>
                <a:ea typeface="Verdana"/>
                <a:cs typeface="Verdana"/>
                <a:sym typeface="Verdana"/>
              </a:rPr>
              <a:t>Metal Active Gas</a:t>
            </a:r>
            <a:r>
              <a:rPr lang="eu-ES" sz="2000">
                <a:solidFill>
                  <a:schemeClr val="dk1"/>
                </a:solidFill>
                <a:latin typeface="Verdana"/>
                <a:ea typeface="Verdana"/>
                <a:cs typeface="Verdana"/>
                <a:sym typeface="Verdana"/>
              </a:rPr>
              <a:t>) izenez ezagutzen da, baldin eta gas babesle gisa </a:t>
            </a:r>
            <a:r>
              <a:rPr b="1" lang="eu-ES" sz="2000">
                <a:solidFill>
                  <a:schemeClr val="dk1"/>
                </a:solidFill>
                <a:latin typeface="Verdana"/>
                <a:ea typeface="Verdana"/>
                <a:cs typeface="Verdana"/>
                <a:sym typeface="Verdana"/>
              </a:rPr>
              <a:t>CO2</a:t>
            </a:r>
            <a:r>
              <a:rPr lang="eu-ES" sz="2000">
                <a:solidFill>
                  <a:schemeClr val="dk1"/>
                </a:solidFill>
                <a:latin typeface="Verdana"/>
                <a:ea typeface="Verdana"/>
                <a:cs typeface="Verdana"/>
                <a:sym typeface="Verdana"/>
              </a:rPr>
              <a:t> edo antzeko gas eragileren bat erabiltzen bada, eta </a:t>
            </a:r>
            <a:r>
              <a:rPr b="1" lang="eu-ES" sz="2000">
                <a:solidFill>
                  <a:schemeClr val="dk1"/>
                </a:solidFill>
                <a:latin typeface="Verdana"/>
                <a:ea typeface="Verdana"/>
                <a:cs typeface="Verdana"/>
                <a:sym typeface="Verdana"/>
              </a:rPr>
              <a:t>MIG</a:t>
            </a:r>
            <a:r>
              <a:rPr lang="eu-ES" sz="2000">
                <a:solidFill>
                  <a:schemeClr val="dk1"/>
                </a:solidFill>
                <a:latin typeface="Verdana"/>
                <a:ea typeface="Verdana"/>
                <a:cs typeface="Verdana"/>
                <a:sym typeface="Verdana"/>
              </a:rPr>
              <a:t> (</a:t>
            </a:r>
            <a:r>
              <a:rPr i="1" lang="eu-ES" sz="2000">
                <a:solidFill>
                  <a:schemeClr val="dk1"/>
                </a:solidFill>
                <a:latin typeface="Verdana"/>
                <a:ea typeface="Verdana"/>
                <a:cs typeface="Verdana"/>
                <a:sym typeface="Verdana"/>
              </a:rPr>
              <a:t>Metal Inert Gas)</a:t>
            </a:r>
            <a:r>
              <a:rPr lang="eu-ES" sz="2000">
                <a:solidFill>
                  <a:schemeClr val="dk1"/>
                </a:solidFill>
                <a:latin typeface="Verdana"/>
                <a:ea typeface="Verdana"/>
                <a:cs typeface="Verdana"/>
                <a:sym typeface="Verdana"/>
              </a:rPr>
              <a:t>izenez ezagutzen da, baldin eta gas babesle gisa </a:t>
            </a:r>
            <a:r>
              <a:rPr b="1" lang="eu-ES" sz="2000">
                <a:solidFill>
                  <a:schemeClr val="dk1"/>
                </a:solidFill>
                <a:latin typeface="Verdana"/>
                <a:ea typeface="Verdana"/>
                <a:cs typeface="Verdana"/>
                <a:sym typeface="Verdana"/>
              </a:rPr>
              <a:t>gas geldoa </a:t>
            </a:r>
            <a:r>
              <a:rPr lang="eu-ES" sz="2000">
                <a:solidFill>
                  <a:schemeClr val="dk1"/>
                </a:solidFill>
                <a:latin typeface="Verdana"/>
                <a:ea typeface="Verdana"/>
                <a:cs typeface="Verdana"/>
                <a:sym typeface="Verdana"/>
              </a:rPr>
              <a:t>(inertea) erabiltzen bada, hala nola </a:t>
            </a:r>
            <a:r>
              <a:rPr b="1" lang="eu-ES" sz="2000">
                <a:solidFill>
                  <a:schemeClr val="dk1"/>
                </a:solidFill>
                <a:latin typeface="Verdana"/>
                <a:ea typeface="Verdana"/>
                <a:cs typeface="Verdana"/>
                <a:sym typeface="Verdana"/>
              </a:rPr>
              <a:t>argona, helioa edo horien nahasteak</a:t>
            </a:r>
            <a:r>
              <a:rPr lang="eu-ES" sz="2000">
                <a:solidFill>
                  <a:schemeClr val="dk1"/>
                </a:solidFill>
                <a:latin typeface="Verdana"/>
                <a:ea typeface="Verdana"/>
                <a:cs typeface="Verdana"/>
                <a:sym typeface="Verdana"/>
              </a:rPr>
              <a:t>. Prozesu horien beste aldaera bat bere burua babestutako (autobabestutako) tutu-erako hariarekin soldatzea da.</a:t>
            </a:r>
            <a:endParaRPr sz="2000">
              <a:solidFill>
                <a:schemeClr val="dk1"/>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2"/>
          <p:cNvSpPr txBox="1"/>
          <p:nvPr>
            <p:ph idx="1" type="body"/>
          </p:nvPr>
        </p:nvSpPr>
        <p:spPr>
          <a:xfrm>
            <a:off x="683568" y="476672"/>
            <a:ext cx="7886700" cy="196341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Ekarpen-metala metalezko hari betea edo tutu-erakoa izaten da, beti ere haril moduan hornitua eta automatikoki elikatzen da, arkuaren eraginez urtzen doan heinean.Hariaren elikadura automatikoa denez eta junturan zeharreko arkuaren gidatzea eskuz egin ohi denez, soldadura erdi-automatiko deitzen zaio.</a:t>
            </a:r>
            <a:endParaRPr/>
          </a:p>
          <a:p>
            <a:pPr indent="0" lvl="0" marL="0" rtl="0" algn="l">
              <a:lnSpc>
                <a:spcPct val="90000"/>
              </a:lnSpc>
              <a:spcBef>
                <a:spcPts val="750"/>
              </a:spcBef>
              <a:spcAft>
                <a:spcPts val="0"/>
              </a:spcAft>
              <a:buClr>
                <a:schemeClr val="dk1"/>
              </a:buClr>
              <a:buSzPts val="2100"/>
              <a:buNone/>
            </a:pPr>
            <a:r>
              <a:t/>
            </a:r>
            <a:endParaRPr/>
          </a:p>
        </p:txBody>
      </p:sp>
      <p:pic>
        <p:nvPicPr>
          <p:cNvPr id="252" name="Google Shape;252;p22"/>
          <p:cNvPicPr preferRelativeResize="0"/>
          <p:nvPr/>
        </p:nvPicPr>
        <p:blipFill rotWithShape="1">
          <a:blip r:embed="rId3">
            <a:alphaModFix/>
          </a:blip>
          <a:srcRect b="0" l="0" r="0" t="0"/>
          <a:stretch/>
        </p:blipFill>
        <p:spPr>
          <a:xfrm>
            <a:off x="3635896" y="3284984"/>
            <a:ext cx="3456384" cy="3096344"/>
          </a:xfrm>
          <a:prstGeom prst="rect">
            <a:avLst/>
          </a:prstGeom>
          <a:noFill/>
          <a:ln>
            <a:noFill/>
          </a:ln>
        </p:spPr>
      </p:pic>
      <p:pic>
        <p:nvPicPr>
          <p:cNvPr descr="Antorcha MB 36 GRIP para soldadura MIG/MAG 4 MTS - Ferreteria Caro ..." id="253" name="Google Shape;253;p22"/>
          <p:cNvPicPr preferRelativeResize="0"/>
          <p:nvPr/>
        </p:nvPicPr>
        <p:blipFill rotWithShape="1">
          <a:blip r:embed="rId4">
            <a:alphaModFix/>
          </a:blip>
          <a:srcRect b="0" l="0" r="0" t="0"/>
          <a:stretch/>
        </p:blipFill>
        <p:spPr>
          <a:xfrm>
            <a:off x="971600" y="3501008"/>
            <a:ext cx="2809875" cy="244827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3"/>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Font typeface="Verdana"/>
              <a:buNone/>
            </a:pPr>
            <a:r>
              <a:rPr lang="eu-ES" sz="2400"/>
              <a:t>Ekipoaren atalak</a:t>
            </a:r>
            <a:endParaRPr sz="2400"/>
          </a:p>
        </p:txBody>
      </p:sp>
      <p:sp>
        <p:nvSpPr>
          <p:cNvPr id="259" name="Google Shape;259;p23"/>
          <p:cNvSpPr txBox="1"/>
          <p:nvPr>
            <p:ph idx="1" type="body"/>
          </p:nvPr>
        </p:nvSpPr>
        <p:spPr>
          <a:xfrm>
            <a:off x="827584" y="1825625"/>
            <a:ext cx="4320480" cy="2035423"/>
          </a:xfrm>
          <a:prstGeom prst="rect">
            <a:avLst/>
          </a:prstGeom>
          <a:noFill/>
          <a:ln>
            <a:noFill/>
          </a:ln>
        </p:spPr>
        <p:txBody>
          <a:bodyPr anchorCtr="0" anchor="t" bIns="45700" lIns="91425" spcFirstLastPara="1" rIns="91425" wrap="square" tIns="45700">
            <a:normAutofit/>
          </a:bodyPr>
          <a:lstStyle/>
          <a:p>
            <a:pPr indent="-171450" lvl="2" marL="857250" rtl="0" algn="l">
              <a:lnSpc>
                <a:spcPct val="90000"/>
              </a:lnSpc>
              <a:spcBef>
                <a:spcPts val="0"/>
              </a:spcBef>
              <a:spcAft>
                <a:spcPts val="0"/>
              </a:spcAft>
              <a:buClr>
                <a:schemeClr val="dk1"/>
              </a:buClr>
              <a:buSzPts val="2000"/>
              <a:buChar char="•"/>
            </a:pPr>
            <a:r>
              <a:rPr lang="eu-ES" sz="2000"/>
              <a:t>Energia-iturria</a:t>
            </a:r>
            <a:endParaRPr/>
          </a:p>
          <a:p>
            <a:pPr indent="-171450" lvl="2" marL="857250" rtl="0" algn="l">
              <a:lnSpc>
                <a:spcPct val="90000"/>
              </a:lnSpc>
              <a:spcBef>
                <a:spcPts val="375"/>
              </a:spcBef>
              <a:spcAft>
                <a:spcPts val="0"/>
              </a:spcAft>
              <a:buClr>
                <a:schemeClr val="dk1"/>
              </a:buClr>
              <a:buSzPts val="2000"/>
              <a:buChar char="•"/>
            </a:pPr>
            <a:r>
              <a:rPr lang="eu-ES" sz="2000"/>
              <a:t>Hariaren elikatze-sistema</a:t>
            </a:r>
            <a:endParaRPr sz="2000"/>
          </a:p>
          <a:p>
            <a:pPr indent="-171450" lvl="2" marL="857250" rtl="0" algn="l">
              <a:lnSpc>
                <a:spcPct val="90000"/>
              </a:lnSpc>
              <a:spcBef>
                <a:spcPts val="375"/>
              </a:spcBef>
              <a:spcAft>
                <a:spcPts val="0"/>
              </a:spcAft>
              <a:buClr>
                <a:schemeClr val="dk1"/>
              </a:buClr>
              <a:buSzPts val="2000"/>
              <a:buChar char="•"/>
            </a:pPr>
            <a:r>
              <a:rPr lang="eu-ES" sz="2000"/>
              <a:t>Gas-hornikuntzako iturria</a:t>
            </a:r>
            <a:endParaRPr sz="2000"/>
          </a:p>
          <a:p>
            <a:pPr indent="-171450" lvl="2" marL="857250" rtl="0" algn="l">
              <a:lnSpc>
                <a:spcPct val="90000"/>
              </a:lnSpc>
              <a:spcBef>
                <a:spcPts val="375"/>
              </a:spcBef>
              <a:spcAft>
                <a:spcPts val="0"/>
              </a:spcAft>
              <a:buClr>
                <a:schemeClr val="dk1"/>
              </a:buClr>
              <a:buSzPts val="2000"/>
              <a:buChar char="•"/>
            </a:pPr>
            <a:r>
              <a:rPr lang="eu-ES" sz="2000"/>
              <a:t>Pistola</a:t>
            </a:r>
            <a:endParaRPr sz="2000"/>
          </a:p>
          <a:p>
            <a:pPr indent="-171450" lvl="2" marL="857250" rtl="0" algn="l">
              <a:lnSpc>
                <a:spcPct val="90000"/>
              </a:lnSpc>
              <a:spcBef>
                <a:spcPts val="375"/>
              </a:spcBef>
              <a:spcAft>
                <a:spcPts val="0"/>
              </a:spcAft>
              <a:buClr>
                <a:schemeClr val="dk1"/>
              </a:buClr>
              <a:buSzPts val="2000"/>
              <a:buChar char="•"/>
            </a:pPr>
            <a:r>
              <a:rPr lang="eu-ES" sz="2000"/>
              <a:t>Kableak eta tutu malguak</a:t>
            </a:r>
            <a:endParaRPr sz="2000"/>
          </a:p>
          <a:p>
            <a:pPr indent="0" lvl="0" marL="0" rtl="0" algn="l">
              <a:lnSpc>
                <a:spcPct val="90000"/>
              </a:lnSpc>
              <a:spcBef>
                <a:spcPts val="750"/>
              </a:spcBef>
              <a:spcAft>
                <a:spcPts val="0"/>
              </a:spcAft>
              <a:buClr>
                <a:schemeClr val="dk1"/>
              </a:buClr>
              <a:buSzPts val="2100"/>
              <a:buNone/>
            </a:pPr>
            <a:r>
              <a:t/>
            </a:r>
            <a:endParaRPr/>
          </a:p>
        </p:txBody>
      </p:sp>
      <p:pic>
        <p:nvPicPr>
          <p:cNvPr id="260" name="Google Shape;260;p23"/>
          <p:cNvPicPr preferRelativeResize="0"/>
          <p:nvPr/>
        </p:nvPicPr>
        <p:blipFill rotWithShape="1">
          <a:blip r:embed="rId3">
            <a:alphaModFix/>
          </a:blip>
          <a:srcRect b="0" l="0" r="0" t="0"/>
          <a:stretch/>
        </p:blipFill>
        <p:spPr>
          <a:xfrm>
            <a:off x="1187624" y="3892948"/>
            <a:ext cx="5400600" cy="2704403"/>
          </a:xfrm>
          <a:prstGeom prst="rect">
            <a:avLst/>
          </a:prstGeom>
          <a:noFill/>
          <a:ln>
            <a:noFill/>
          </a:ln>
        </p:spPr>
      </p:pic>
      <p:pic>
        <p:nvPicPr>
          <p:cNvPr id="261" name="Google Shape;261;p23"/>
          <p:cNvPicPr preferRelativeResize="0"/>
          <p:nvPr/>
        </p:nvPicPr>
        <p:blipFill rotWithShape="1">
          <a:blip r:embed="rId4">
            <a:alphaModFix/>
          </a:blip>
          <a:srcRect b="0" l="0" r="0" t="0"/>
          <a:stretch/>
        </p:blipFill>
        <p:spPr>
          <a:xfrm>
            <a:off x="5508104" y="152902"/>
            <a:ext cx="2880320" cy="374441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4"/>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lang="eu-ES" sz="3600"/>
              <a:t>Energia-iturria</a:t>
            </a:r>
            <a:br>
              <a:rPr lang="eu-ES" sz="3200"/>
            </a:br>
            <a:endParaRPr/>
          </a:p>
        </p:txBody>
      </p:sp>
      <p:sp>
        <p:nvSpPr>
          <p:cNvPr id="267" name="Google Shape;267;p24"/>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220v edo 380v ra elikatuak izaten dira. Korronte alternu hau korrente zuzenera bihurtzen dute.</a:t>
            </a:r>
            <a:endParaRPr/>
          </a:p>
          <a:p>
            <a:pPr indent="0" lvl="0" marL="0" rtl="0" algn="l">
              <a:lnSpc>
                <a:spcPct val="90000"/>
              </a:lnSpc>
              <a:spcBef>
                <a:spcPts val="750"/>
              </a:spcBef>
              <a:spcAft>
                <a:spcPts val="0"/>
              </a:spcAft>
              <a:buClr>
                <a:schemeClr val="dk1"/>
              </a:buClr>
              <a:buSzPts val="2100"/>
              <a:buNone/>
            </a:pPr>
            <a:r>
              <a:rPr lang="eu-ES"/>
              <a:t>Oinarrizko makinetan, bi parametro doitu ditzakegu:</a:t>
            </a:r>
            <a:endParaRPr/>
          </a:p>
          <a:p>
            <a:pPr indent="0" lvl="0" marL="0" rtl="0" algn="l">
              <a:lnSpc>
                <a:spcPct val="90000"/>
              </a:lnSpc>
              <a:spcBef>
                <a:spcPts val="750"/>
              </a:spcBef>
              <a:spcAft>
                <a:spcPts val="0"/>
              </a:spcAft>
              <a:buClr>
                <a:schemeClr val="dk1"/>
              </a:buClr>
              <a:buSzPts val="2100"/>
              <a:buNone/>
            </a:pPr>
            <a:r>
              <a:rPr lang="eu-ES"/>
              <a:t>-Tentzioa.</a:t>
            </a:r>
            <a:endParaRPr/>
          </a:p>
          <a:p>
            <a:pPr indent="0" lvl="0" marL="0" rtl="0" algn="l">
              <a:lnSpc>
                <a:spcPct val="90000"/>
              </a:lnSpc>
              <a:spcBef>
                <a:spcPts val="750"/>
              </a:spcBef>
              <a:spcAft>
                <a:spcPts val="0"/>
              </a:spcAft>
              <a:buClr>
                <a:schemeClr val="dk1"/>
              </a:buClr>
              <a:buSzPts val="2100"/>
              <a:buNone/>
            </a:pPr>
            <a:r>
              <a:rPr lang="eu-ES"/>
              <a:t>-Hariaren irteera abiadura.</a:t>
            </a:r>
            <a:endParaRPr/>
          </a:p>
          <a:p>
            <a:pPr indent="0" lvl="0" marL="0" rtl="0" algn="l">
              <a:lnSpc>
                <a:spcPct val="90000"/>
              </a:lnSpc>
              <a:spcBef>
                <a:spcPts val="750"/>
              </a:spcBef>
              <a:spcAft>
                <a:spcPts val="0"/>
              </a:spcAft>
              <a:buClr>
                <a:schemeClr val="dk1"/>
              </a:buClr>
              <a:buSzPts val="2100"/>
              <a:buNone/>
            </a:pPr>
            <a:r>
              <a:t/>
            </a:r>
            <a:endParaRPr/>
          </a:p>
        </p:txBody>
      </p:sp>
      <p:pic>
        <p:nvPicPr>
          <p:cNvPr id="268" name="Google Shape;268;p24"/>
          <p:cNvPicPr preferRelativeResize="0"/>
          <p:nvPr/>
        </p:nvPicPr>
        <p:blipFill rotWithShape="1">
          <a:blip r:embed="rId3">
            <a:alphaModFix/>
          </a:blip>
          <a:srcRect b="0" l="0" r="0" t="0"/>
          <a:stretch/>
        </p:blipFill>
        <p:spPr>
          <a:xfrm>
            <a:off x="1005780" y="4001294"/>
            <a:ext cx="5573709" cy="19971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5"/>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lang="eu-ES" sz="3600"/>
              <a:t>Hariaren elikatze-sistema</a:t>
            </a:r>
            <a:br>
              <a:rPr lang="eu-ES" sz="3200"/>
            </a:br>
            <a:endParaRPr/>
          </a:p>
        </p:txBody>
      </p:sp>
      <p:sp>
        <p:nvSpPr>
          <p:cNvPr id="274" name="Google Shape;274;p25"/>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Hau, energia iturriaren barnean dago.</a:t>
            </a:r>
            <a:endParaRPr/>
          </a:p>
          <a:p>
            <a:pPr indent="0" lvl="0" marL="0" rtl="0" algn="l">
              <a:lnSpc>
                <a:spcPct val="90000"/>
              </a:lnSpc>
              <a:spcBef>
                <a:spcPts val="750"/>
              </a:spcBef>
              <a:spcAft>
                <a:spcPts val="0"/>
              </a:spcAft>
              <a:buClr>
                <a:schemeClr val="dk1"/>
              </a:buClr>
              <a:buSzPts val="2100"/>
              <a:buNone/>
            </a:pPr>
            <a:r>
              <a:rPr lang="eu-ES"/>
              <a:t>	Haria, eranskin materiala da eta soldatu beharreko materialaren arabera hautatuko dugu. Hari diametro ezberdinak ere badaude eta egin beharreko lanaren arabera hautatzen da. Orokorrean 0.6mm eta 1mm arteko hariak erabiltzen dira 0.8mm takoa erabiliena izanda.</a:t>
            </a:r>
            <a:endParaRPr/>
          </a:p>
          <a:p>
            <a:pPr indent="0" lvl="0" marL="0" rtl="0" algn="l">
              <a:lnSpc>
                <a:spcPct val="90000"/>
              </a:lnSpc>
              <a:spcBef>
                <a:spcPts val="750"/>
              </a:spcBef>
              <a:spcAft>
                <a:spcPts val="0"/>
              </a:spcAft>
              <a:buClr>
                <a:schemeClr val="dk1"/>
              </a:buClr>
              <a:buSzPts val="2100"/>
              <a:buNone/>
            </a:pPr>
            <a:r>
              <a:t/>
            </a:r>
            <a:endParaRPr/>
          </a:p>
        </p:txBody>
      </p:sp>
      <p:pic>
        <p:nvPicPr>
          <p:cNvPr descr="Bobina hilo soldar 0.8mm no gas 1/2kg SOLTER - 2356003" id="275" name="Google Shape;275;p25"/>
          <p:cNvPicPr preferRelativeResize="0"/>
          <p:nvPr/>
        </p:nvPicPr>
        <p:blipFill rotWithShape="1">
          <a:blip r:embed="rId3">
            <a:alphaModFix/>
          </a:blip>
          <a:srcRect b="0" l="0" r="0" t="0"/>
          <a:stretch/>
        </p:blipFill>
        <p:spPr>
          <a:xfrm>
            <a:off x="1187624" y="4074340"/>
            <a:ext cx="2270076" cy="2399728"/>
          </a:xfrm>
          <a:prstGeom prst="rect">
            <a:avLst/>
          </a:prstGeom>
          <a:noFill/>
          <a:ln>
            <a:noFill/>
          </a:ln>
        </p:spPr>
      </p:pic>
      <p:pic>
        <p:nvPicPr>
          <p:cNvPr id="276" name="Google Shape;276;p25"/>
          <p:cNvPicPr preferRelativeResize="0"/>
          <p:nvPr/>
        </p:nvPicPr>
        <p:blipFill rotWithShape="1">
          <a:blip r:embed="rId4">
            <a:alphaModFix/>
          </a:blip>
          <a:srcRect b="0" l="0" r="0" t="0"/>
          <a:stretch/>
        </p:blipFill>
        <p:spPr>
          <a:xfrm>
            <a:off x="4283968" y="3988326"/>
            <a:ext cx="2469654" cy="233718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6"/>
          <p:cNvSpPr txBox="1"/>
          <p:nvPr>
            <p:ph idx="1" type="body"/>
          </p:nvPr>
        </p:nvSpPr>
        <p:spPr>
          <a:xfrm>
            <a:off x="719571" y="116632"/>
            <a:ext cx="7840065" cy="129614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Hariaren diametroa kontuan eduki behar da hari elikatze sistema doitzeko. Sistemak, haria zakatzen dituzten rodillo batzuk ditu. Rodillo hauek hariaren diametroaren arabera aldatzen dira.</a:t>
            </a:r>
            <a:endParaRPr/>
          </a:p>
          <a:p>
            <a:pPr indent="0" lvl="0" marL="0" rtl="0" algn="l">
              <a:lnSpc>
                <a:spcPct val="90000"/>
              </a:lnSpc>
              <a:spcBef>
                <a:spcPts val="750"/>
              </a:spcBef>
              <a:spcAft>
                <a:spcPts val="0"/>
              </a:spcAft>
              <a:buClr>
                <a:schemeClr val="dk1"/>
              </a:buClr>
              <a:buSzPts val="2100"/>
              <a:buNone/>
            </a:pPr>
            <a:r>
              <a:t/>
            </a:r>
            <a:endParaRPr/>
          </a:p>
          <a:p>
            <a:pPr indent="0" lvl="0" marL="0" rtl="0" algn="l">
              <a:lnSpc>
                <a:spcPct val="90000"/>
              </a:lnSpc>
              <a:spcBef>
                <a:spcPts val="750"/>
              </a:spcBef>
              <a:spcAft>
                <a:spcPts val="0"/>
              </a:spcAft>
              <a:buClr>
                <a:schemeClr val="dk1"/>
              </a:buClr>
              <a:buSzPts val="2100"/>
              <a:buNone/>
            </a:pPr>
            <a:r>
              <a:t/>
            </a:r>
            <a:endParaRPr/>
          </a:p>
        </p:txBody>
      </p:sp>
      <p:pic>
        <p:nvPicPr>
          <p:cNvPr descr="KUNSE Mig Soldadura Acero 0.6-0.8 Alambre Feed Impulsión Rodillo ..." id="282" name="Google Shape;282;p26"/>
          <p:cNvPicPr preferRelativeResize="0"/>
          <p:nvPr/>
        </p:nvPicPr>
        <p:blipFill rotWithShape="1">
          <a:blip r:embed="rId3">
            <a:alphaModFix/>
          </a:blip>
          <a:srcRect b="0" l="0" r="0" t="0"/>
          <a:stretch/>
        </p:blipFill>
        <p:spPr>
          <a:xfrm>
            <a:off x="4859346" y="4131293"/>
            <a:ext cx="2007417" cy="2007417"/>
          </a:xfrm>
          <a:prstGeom prst="rect">
            <a:avLst/>
          </a:prstGeom>
          <a:noFill/>
          <a:ln>
            <a:noFill/>
          </a:ln>
        </p:spPr>
      </p:pic>
      <p:pic>
        <p:nvPicPr>
          <p:cNvPr id="283" name="Google Shape;283;p26"/>
          <p:cNvPicPr preferRelativeResize="0"/>
          <p:nvPr/>
        </p:nvPicPr>
        <p:blipFill rotWithShape="1">
          <a:blip r:embed="rId4">
            <a:alphaModFix/>
          </a:blip>
          <a:srcRect b="0" l="0" r="0" t="0"/>
          <a:stretch/>
        </p:blipFill>
        <p:spPr>
          <a:xfrm>
            <a:off x="5076056" y="2121098"/>
            <a:ext cx="1573998" cy="1391667"/>
          </a:xfrm>
          <a:prstGeom prst="rect">
            <a:avLst/>
          </a:prstGeom>
          <a:noFill/>
          <a:ln>
            <a:noFill/>
          </a:ln>
        </p:spPr>
      </p:pic>
      <p:pic>
        <p:nvPicPr>
          <p:cNvPr descr="MOTORES Y RODILLOS ARRASTRE MIG/MAG HELVI" id="284" name="Google Shape;284;p26"/>
          <p:cNvPicPr preferRelativeResize="0"/>
          <p:nvPr/>
        </p:nvPicPr>
        <p:blipFill rotWithShape="1">
          <a:blip r:embed="rId5">
            <a:alphaModFix/>
          </a:blip>
          <a:srcRect b="0" l="0" r="0" t="0"/>
          <a:stretch/>
        </p:blipFill>
        <p:spPr>
          <a:xfrm>
            <a:off x="481440" y="4107265"/>
            <a:ext cx="2750735" cy="2750735"/>
          </a:xfrm>
          <a:prstGeom prst="rect">
            <a:avLst/>
          </a:prstGeom>
          <a:noFill/>
          <a:ln>
            <a:noFill/>
          </a:ln>
        </p:spPr>
      </p:pic>
      <p:pic>
        <p:nvPicPr>
          <p:cNvPr descr="Equipos para soldadura: MIG-MAG -Ordesactiva – Lacor Formación" id="285" name="Google Shape;285;p26"/>
          <p:cNvPicPr preferRelativeResize="0"/>
          <p:nvPr/>
        </p:nvPicPr>
        <p:blipFill rotWithShape="1">
          <a:blip r:embed="rId6">
            <a:alphaModFix/>
          </a:blip>
          <a:srcRect b="0" l="0" r="0" t="0"/>
          <a:stretch/>
        </p:blipFill>
        <p:spPr>
          <a:xfrm>
            <a:off x="827584" y="1857511"/>
            <a:ext cx="2960146" cy="222174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7"/>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lang="eu-ES" sz="3600"/>
              <a:t>Gas-hornikuntzako iturria</a:t>
            </a:r>
            <a:br>
              <a:rPr lang="eu-ES" sz="3200"/>
            </a:br>
            <a:endParaRPr/>
          </a:p>
        </p:txBody>
      </p:sp>
      <p:sp>
        <p:nvSpPr>
          <p:cNvPr id="291" name="Google Shape;291;p27"/>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Gasez babestutako metalezko arku bidezko soldaduran gas babesleak duen funtsezko helburua metal urtua inguruan duen atmosfera edo giroaren kutsadura eta kalteetatik babestea da. </a:t>
            </a:r>
            <a:endParaRPr/>
          </a:p>
          <a:p>
            <a:pPr indent="0" lvl="0" marL="0" rtl="0" algn="l">
              <a:lnSpc>
                <a:spcPct val="90000"/>
              </a:lnSpc>
              <a:spcBef>
                <a:spcPts val="750"/>
              </a:spcBef>
              <a:spcAft>
                <a:spcPts val="0"/>
              </a:spcAft>
              <a:buClr>
                <a:schemeClr val="dk1"/>
              </a:buClr>
              <a:buSzPts val="2100"/>
              <a:buNone/>
            </a:pPr>
            <a:r>
              <a:rPr lang="eu-ES"/>
              <a:t>	Beste parametro batzuk baldintzatzen bagaituzte ere, soldatu beharreko materialaren arabera hautatuko dugu gasa. </a:t>
            </a:r>
            <a:endParaRPr/>
          </a:p>
          <a:p>
            <a:pPr indent="0" lvl="0" marL="0" rtl="0" algn="l">
              <a:lnSpc>
                <a:spcPct val="90000"/>
              </a:lnSpc>
              <a:spcBef>
                <a:spcPts val="750"/>
              </a:spcBef>
              <a:spcAft>
                <a:spcPts val="0"/>
              </a:spcAft>
              <a:buClr>
                <a:schemeClr val="dk1"/>
              </a:buClr>
              <a:buSzPts val="2100"/>
              <a:buNone/>
            </a:pPr>
            <a:r>
              <a:t/>
            </a:r>
            <a:endParaRPr/>
          </a:p>
        </p:txBody>
      </p:sp>
      <p:pic>
        <p:nvPicPr>
          <p:cNvPr id="292" name="Google Shape;292;p27"/>
          <p:cNvPicPr preferRelativeResize="0"/>
          <p:nvPr/>
        </p:nvPicPr>
        <p:blipFill rotWithShape="1">
          <a:blip r:embed="rId3">
            <a:alphaModFix/>
          </a:blip>
          <a:srcRect b="0" l="0" r="0" t="0"/>
          <a:stretch/>
        </p:blipFill>
        <p:spPr>
          <a:xfrm>
            <a:off x="2339752" y="4001295"/>
            <a:ext cx="4158605" cy="241377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8"/>
          <p:cNvSpPr txBox="1"/>
          <p:nvPr>
            <p:ph idx="1" type="body"/>
          </p:nvPr>
        </p:nvSpPr>
        <p:spPr>
          <a:xfrm>
            <a:off x="1005780" y="1825625"/>
            <a:ext cx="4934372" cy="1891407"/>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lang="eu-ES"/>
              <a:t>	Gasa aurrezteko komenigarria da behar dugun gas kaudala doitzea.</a:t>
            </a:r>
            <a:endParaRPr/>
          </a:p>
          <a:p>
            <a:pPr indent="0" lvl="0" marL="0" rtl="0" algn="l">
              <a:lnSpc>
                <a:spcPct val="90000"/>
              </a:lnSpc>
              <a:spcBef>
                <a:spcPts val="750"/>
              </a:spcBef>
              <a:spcAft>
                <a:spcPts val="0"/>
              </a:spcAft>
              <a:buClr>
                <a:schemeClr val="dk1"/>
              </a:buClr>
              <a:buSzPct val="100000"/>
              <a:buNone/>
            </a:pPr>
            <a:r>
              <a:rPr lang="eu-ES"/>
              <a:t>	Orokorrean, 0.8mm diametroa duen hari batentzat,  8 l/min ko kaudala behar dugu. 1mm ko hariarentzat, berriz 10 l/min.</a:t>
            </a:r>
            <a:endParaRPr/>
          </a:p>
        </p:txBody>
      </p:sp>
      <p:pic>
        <p:nvPicPr>
          <p:cNvPr descr="MIL ANUNCIOS.COM - Botella argon Segunda mano y anuncios ..." id="298" name="Google Shape;298;p28"/>
          <p:cNvPicPr preferRelativeResize="0"/>
          <p:nvPr/>
        </p:nvPicPr>
        <p:blipFill rotWithShape="1">
          <a:blip r:embed="rId3">
            <a:alphaModFix/>
          </a:blip>
          <a:srcRect b="0" l="0" r="0" t="0"/>
          <a:stretch/>
        </p:blipFill>
        <p:spPr>
          <a:xfrm>
            <a:off x="6228184" y="530621"/>
            <a:ext cx="2551826" cy="3402435"/>
          </a:xfrm>
          <a:prstGeom prst="rect">
            <a:avLst/>
          </a:prstGeom>
          <a:noFill/>
          <a:ln>
            <a:noFill/>
          </a:ln>
        </p:spPr>
      </p:pic>
      <p:pic>
        <p:nvPicPr>
          <p:cNvPr id="299" name="Google Shape;299;p28"/>
          <p:cNvPicPr preferRelativeResize="0"/>
          <p:nvPr/>
        </p:nvPicPr>
        <p:blipFill rotWithShape="1">
          <a:blip r:embed="rId4">
            <a:alphaModFix/>
          </a:blip>
          <a:srcRect b="0" l="0" r="0" t="0"/>
          <a:stretch/>
        </p:blipFill>
        <p:spPr>
          <a:xfrm>
            <a:off x="795735" y="3680779"/>
            <a:ext cx="5288433" cy="29432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9"/>
          <p:cNvSpPr txBox="1"/>
          <p:nvPr>
            <p:ph idx="1" type="body"/>
          </p:nvPr>
        </p:nvSpPr>
        <p:spPr>
          <a:xfrm>
            <a:off x="683568" y="692696"/>
            <a:ext cx="7886700" cy="225144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Bonbonaren barne presioa ematen digun manometroak, gelditzen digun gas kantitatea adierazten du.</a:t>
            </a:r>
            <a:endParaRPr/>
          </a:p>
          <a:p>
            <a:pPr indent="0" lvl="0" marL="0" rtl="0" algn="l">
              <a:lnSpc>
                <a:spcPct val="90000"/>
              </a:lnSpc>
              <a:spcBef>
                <a:spcPts val="750"/>
              </a:spcBef>
              <a:spcAft>
                <a:spcPts val="0"/>
              </a:spcAft>
              <a:buClr>
                <a:schemeClr val="dk1"/>
              </a:buClr>
              <a:buSzPts val="2100"/>
              <a:buNone/>
            </a:pPr>
            <a:r>
              <a:rPr lang="eu-ES"/>
              <a:t>	Regulatzaile batzuk ez dute l/min ko kaudalaren datua ematen, tailerrean daukagunak adibidez. Hauetan irteera presioa doituko dugu. 0.8 hariarentzat, 0.8 bar.</a:t>
            </a:r>
            <a:endParaRPr/>
          </a:p>
          <a:p>
            <a:pPr indent="0" lvl="0" marL="0" rtl="0" algn="l">
              <a:lnSpc>
                <a:spcPct val="90000"/>
              </a:lnSpc>
              <a:spcBef>
                <a:spcPts val="750"/>
              </a:spcBef>
              <a:spcAft>
                <a:spcPts val="0"/>
              </a:spcAft>
              <a:buClr>
                <a:schemeClr val="dk1"/>
              </a:buClr>
              <a:buSzPts val="2100"/>
              <a:buNone/>
            </a:pPr>
            <a:r>
              <a:t/>
            </a:r>
            <a:endParaRPr/>
          </a:p>
        </p:txBody>
      </p:sp>
      <p:pic>
        <p:nvPicPr>
          <p:cNvPr descr="Reguladores de presión para acetileno -regulador acetileno ..." id="305" name="Google Shape;305;p29"/>
          <p:cNvPicPr preferRelativeResize="0"/>
          <p:nvPr/>
        </p:nvPicPr>
        <p:blipFill rotWithShape="1">
          <a:blip r:embed="rId3">
            <a:alphaModFix/>
          </a:blip>
          <a:srcRect b="0" l="0" r="0" t="0"/>
          <a:stretch/>
        </p:blipFill>
        <p:spPr>
          <a:xfrm>
            <a:off x="2699792" y="2780928"/>
            <a:ext cx="3267154" cy="1872208"/>
          </a:xfrm>
          <a:prstGeom prst="rect">
            <a:avLst/>
          </a:prstGeom>
          <a:noFill/>
          <a:ln>
            <a:noFill/>
          </a:ln>
        </p:spPr>
      </p:pic>
      <p:sp>
        <p:nvSpPr>
          <p:cNvPr id="306" name="Google Shape;306;p29"/>
          <p:cNvSpPr txBox="1"/>
          <p:nvPr/>
        </p:nvSpPr>
        <p:spPr>
          <a:xfrm>
            <a:off x="899592" y="5157192"/>
            <a:ext cx="604867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2000">
                <a:solidFill>
                  <a:schemeClr val="dk1"/>
                </a:solidFill>
                <a:latin typeface="Verdana"/>
                <a:ea typeface="Verdana"/>
                <a:cs typeface="Verdana"/>
                <a:sym typeface="Verdana"/>
              </a:rPr>
              <a:t>GOGORATU: Lana bukatutakoan bonbonaren txorrota itxi!!!!</a:t>
            </a:r>
            <a:endParaRPr sz="2000">
              <a:solidFill>
                <a:schemeClr val="dk1"/>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3"/>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000"/>
              <a:buChar char="•"/>
            </a:pPr>
            <a:r>
              <a:rPr lang="eu-ES" sz="2000"/>
              <a:t>Zetazko edo kotoizko arropa ez erabiltzea komeni da, eta komenigarria da arropa kolore ilunekoa izatea, islarik ez izateko.</a:t>
            </a:r>
            <a:endParaRPr/>
          </a:p>
          <a:p>
            <a:pPr indent="-171450" lvl="0" marL="171450" rtl="0" algn="l">
              <a:lnSpc>
                <a:spcPct val="90000"/>
              </a:lnSpc>
              <a:spcBef>
                <a:spcPts val="750"/>
              </a:spcBef>
              <a:spcAft>
                <a:spcPts val="0"/>
              </a:spcAft>
              <a:buClr>
                <a:schemeClr val="dk1"/>
              </a:buClr>
              <a:buSzPts val="1800"/>
              <a:buChar char="•"/>
            </a:pPr>
            <a:r>
              <a:rPr lang="eu-ES" sz="1800"/>
              <a:t>Kristal berezi inaktinikoa duen pantaila babeslea, erradiazio ultramoreak xurgatuko dituena. Gainera, pantaila horiek soldatzean gertatzen diren zipriztinen aurka babestu behar dute aurpegia. Hainbat pantaila dago merkatuan: ezagunenek leiho laukizuzena dute, bi beirak osatutakoa. Beira bat guztiz gardena da, eta pantailaren kanpoko aldean muntatzen da, hau da, soldatzen den aldean; partikulen proiekzioek beste beira ez hondatzeko balio du. Beste beira iragazkia da (kristal inaktinikoa), eta soldatzaileari kalte egin diezaioketen erradiazioak ez pasatzeko balio du.</a:t>
            </a:r>
            <a:endParaRPr sz="1600"/>
          </a:p>
          <a:p>
            <a:pPr indent="0" lvl="0" marL="0" rtl="0" algn="l">
              <a:lnSpc>
                <a:spcPct val="90000"/>
              </a:lnSpc>
              <a:spcBef>
                <a:spcPts val="750"/>
              </a:spcBef>
              <a:spcAft>
                <a:spcPts val="0"/>
              </a:spcAft>
              <a:buClr>
                <a:schemeClr val="dk1"/>
              </a:buClr>
              <a:buSzPts val="1800"/>
              <a:buNone/>
            </a:pPr>
            <a:r>
              <a:t/>
            </a:r>
            <a:endParaRPr sz="1800"/>
          </a:p>
          <a:p>
            <a:pPr indent="0" lvl="0" marL="0" rtl="0" algn="l">
              <a:lnSpc>
                <a:spcPct val="90000"/>
              </a:lnSpc>
              <a:spcBef>
                <a:spcPts val="750"/>
              </a:spcBef>
              <a:spcAft>
                <a:spcPts val="0"/>
              </a:spcAft>
              <a:buClr>
                <a:schemeClr val="dk1"/>
              </a:buClr>
              <a:buSzPts val="2000"/>
              <a:buNone/>
            </a:pPr>
            <a:r>
              <a:rPr lang="eu-ES" sz="2000"/>
              <a:t> </a:t>
            </a:r>
            <a:endParaRPr sz="2000"/>
          </a:p>
          <a:p>
            <a:pPr indent="-38100" lvl="0" marL="171450" rtl="0" algn="l">
              <a:lnSpc>
                <a:spcPct val="90000"/>
              </a:lnSpc>
              <a:spcBef>
                <a:spcPts val="750"/>
              </a:spcBef>
              <a:spcAft>
                <a:spcPts val="0"/>
              </a:spcAft>
              <a:buClr>
                <a:schemeClr val="dk1"/>
              </a:buClr>
              <a:buSzPts val="21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0"/>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lang="eu-ES" sz="3600"/>
              <a:t>Pistola</a:t>
            </a:r>
            <a:br>
              <a:rPr lang="eu-ES" sz="3600"/>
            </a:br>
            <a:endParaRPr/>
          </a:p>
        </p:txBody>
      </p:sp>
      <p:sp>
        <p:nvSpPr>
          <p:cNvPr id="312" name="Google Shape;312;p30"/>
          <p:cNvSpPr txBox="1"/>
          <p:nvPr>
            <p:ph idx="1" type="body"/>
          </p:nvPr>
        </p:nvSpPr>
        <p:spPr>
          <a:xfrm>
            <a:off x="1005780" y="1825625"/>
            <a:ext cx="4358308" cy="3259559"/>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100"/>
              <a:buNone/>
            </a:pPr>
            <a:r>
              <a:rPr lang="eu-ES"/>
              <a:t>	Gasez babestutako arkuzko soldadurarako pistolak konplexu samarrak dira. Lehenbizi, behar-beharrezkoa da alanbrea pistolan zehar aldez aurretik erabakitako abiaduran higitzea, eta bigarren, pistolak, alanbreari korrontea transmititu eta gas babeslea gidatzeko moduan diseinatuta egon behar du.</a:t>
            </a:r>
            <a:endParaRPr/>
          </a:p>
          <a:p>
            <a:pPr indent="0" lvl="0" marL="0" rtl="0" algn="l">
              <a:lnSpc>
                <a:spcPct val="90000"/>
              </a:lnSpc>
              <a:spcBef>
                <a:spcPts val="750"/>
              </a:spcBef>
              <a:spcAft>
                <a:spcPts val="0"/>
              </a:spcAft>
              <a:buClr>
                <a:schemeClr val="dk1"/>
              </a:buClr>
              <a:buSzPts val="2100"/>
              <a:buNone/>
            </a:pPr>
            <a:r>
              <a:t/>
            </a:r>
            <a:endParaRPr/>
          </a:p>
        </p:txBody>
      </p:sp>
      <p:pic>
        <p:nvPicPr>
          <p:cNvPr id="313" name="Google Shape;313;p30"/>
          <p:cNvPicPr preferRelativeResize="0"/>
          <p:nvPr/>
        </p:nvPicPr>
        <p:blipFill rotWithShape="1">
          <a:blip r:embed="rId3">
            <a:alphaModFix/>
          </a:blip>
          <a:srcRect b="0" l="0" r="0" t="0"/>
          <a:stretch/>
        </p:blipFill>
        <p:spPr>
          <a:xfrm>
            <a:off x="5580112" y="404664"/>
            <a:ext cx="3278138" cy="4550372"/>
          </a:xfrm>
          <a:prstGeom prst="rect">
            <a:avLst/>
          </a:prstGeom>
          <a:noFill/>
          <a:ln>
            <a:noFill/>
          </a:ln>
        </p:spPr>
      </p:pic>
      <p:sp>
        <p:nvSpPr>
          <p:cNvPr descr="Soldadura TIG, Soldadura MIG/MAG, Soldadura por puntos" id="314" name="Google Shape;314;p30"/>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15" name="Google Shape;315;p30"/>
          <p:cNvPicPr preferRelativeResize="0"/>
          <p:nvPr/>
        </p:nvPicPr>
        <p:blipFill rotWithShape="1">
          <a:blip r:embed="rId4">
            <a:alphaModFix/>
          </a:blip>
          <a:srcRect b="0" l="0" r="0" t="0"/>
          <a:stretch/>
        </p:blipFill>
        <p:spPr>
          <a:xfrm>
            <a:off x="1904493" y="4852151"/>
            <a:ext cx="3004359" cy="200181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descr="Consumibles de microalambre para 350amp - T solda" id="320" name="Google Shape;320;p31"/>
          <p:cNvPicPr preferRelativeResize="0"/>
          <p:nvPr>
            <p:ph idx="1" type="body"/>
          </p:nvPr>
        </p:nvPicPr>
        <p:blipFill rotWithShape="1">
          <a:blip r:embed="rId3">
            <a:alphaModFix/>
          </a:blip>
          <a:srcRect b="0" l="0" r="0" t="0"/>
          <a:stretch/>
        </p:blipFill>
        <p:spPr>
          <a:xfrm>
            <a:off x="1804838" y="188640"/>
            <a:ext cx="4351338" cy="3482352"/>
          </a:xfrm>
          <a:prstGeom prst="rect">
            <a:avLst/>
          </a:prstGeom>
          <a:noFill/>
          <a:ln>
            <a:noFill/>
          </a:ln>
        </p:spPr>
      </p:pic>
      <p:sp>
        <p:nvSpPr>
          <p:cNvPr id="321" name="Google Shape;321;p31"/>
          <p:cNvSpPr txBox="1"/>
          <p:nvPr/>
        </p:nvSpPr>
        <p:spPr>
          <a:xfrm>
            <a:off x="611560" y="3811903"/>
            <a:ext cx="5544616"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a:solidFill>
                  <a:schemeClr val="dk1"/>
                </a:solidFill>
                <a:latin typeface="Calibri"/>
                <a:ea typeface="Calibri"/>
                <a:cs typeface="Calibri"/>
                <a:sym typeface="Calibri"/>
              </a:rPr>
              <a:t>	</a:t>
            </a:r>
            <a:r>
              <a:rPr lang="eu-ES" sz="2000">
                <a:solidFill>
                  <a:schemeClr val="dk1"/>
                </a:solidFill>
                <a:latin typeface="Verdana"/>
                <a:ea typeface="Verdana"/>
                <a:cs typeface="Verdana"/>
                <a:sym typeface="Verdana"/>
              </a:rPr>
              <a:t>Soldatu behar dugun materialaren arabera edo erabiltzen dugun hari diametroaren arabera, pistolaren elementu batzuk aldatu behar dira. Ad: Kontaktu punta, hau hariaren diametroaren arabera aldatuko da.</a:t>
            </a:r>
            <a:endParaRPr/>
          </a:p>
          <a:p>
            <a:pPr indent="0" lvl="0" marL="0" marR="0" rtl="0" algn="l">
              <a:spcBef>
                <a:spcPts val="0"/>
              </a:spcBef>
              <a:spcAft>
                <a:spcPts val="0"/>
              </a:spcAft>
              <a:buNone/>
            </a:pPr>
            <a:r>
              <a:rPr lang="eu-ES" sz="2000">
                <a:solidFill>
                  <a:schemeClr val="dk1"/>
                </a:solidFill>
                <a:latin typeface="Verdana"/>
                <a:ea typeface="Verdana"/>
                <a:cs typeface="Verdana"/>
                <a:sym typeface="Verdana"/>
              </a:rPr>
              <a:t>	Aluminioa soldatu behar bada pistola eta mangera osoa aldatu beharko dugu.</a:t>
            </a:r>
            <a:endParaRPr sz="2000">
              <a:solidFill>
                <a:schemeClr val="dk1"/>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2"/>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lang="eu-ES"/>
              <a:t>Kableak eta tutu malguak</a:t>
            </a:r>
            <a:br>
              <a:rPr lang="eu-ES"/>
            </a:br>
            <a:endParaRPr/>
          </a:p>
        </p:txBody>
      </p:sp>
      <p:sp>
        <p:nvSpPr>
          <p:cNvPr id="327" name="Google Shape;327;p32"/>
          <p:cNvSpPr txBox="1"/>
          <p:nvPr>
            <p:ph idx="1" type="body"/>
          </p:nvPr>
        </p:nvSpPr>
        <p:spPr>
          <a:xfrm>
            <a:off x="971550" y="1988840"/>
            <a:ext cx="392626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u-ES"/>
              <a:t>Mangera. Bere barnetik, gasa, argi indarra eta haria mugituko da, beraz lana egiten dugunean, ahalik eta zuzenen mantentzea oso garrantzitsua da.</a:t>
            </a:r>
            <a:endParaRPr/>
          </a:p>
          <a:p>
            <a:pPr indent="-171450" lvl="0" marL="171450" rtl="0" algn="l">
              <a:lnSpc>
                <a:spcPct val="90000"/>
              </a:lnSpc>
              <a:spcBef>
                <a:spcPts val="750"/>
              </a:spcBef>
              <a:spcAft>
                <a:spcPts val="0"/>
              </a:spcAft>
              <a:buClr>
                <a:schemeClr val="dk1"/>
              </a:buClr>
              <a:buSzPts val="2100"/>
              <a:buChar char="•"/>
            </a:pPr>
            <a:r>
              <a:rPr lang="eu-ES"/>
              <a:t>Masa pintza.</a:t>
            </a:r>
            <a:endParaRPr/>
          </a:p>
          <a:p>
            <a:pPr indent="-171450" lvl="0" marL="171450" rtl="0" algn="l">
              <a:lnSpc>
                <a:spcPct val="90000"/>
              </a:lnSpc>
              <a:spcBef>
                <a:spcPts val="750"/>
              </a:spcBef>
              <a:spcAft>
                <a:spcPts val="0"/>
              </a:spcAft>
              <a:buClr>
                <a:schemeClr val="dk1"/>
              </a:buClr>
              <a:buSzPts val="2100"/>
              <a:buChar char="•"/>
            </a:pPr>
            <a:r>
              <a:rPr lang="eu-ES"/>
              <a:t>Elikatze kablea.</a:t>
            </a:r>
            <a:endParaRPr/>
          </a:p>
        </p:txBody>
      </p:sp>
      <p:pic>
        <p:nvPicPr>
          <p:cNvPr descr="Soldadura Mig Mag" id="328" name="Google Shape;328;p32"/>
          <p:cNvPicPr preferRelativeResize="0"/>
          <p:nvPr/>
        </p:nvPicPr>
        <p:blipFill rotWithShape="1">
          <a:blip r:embed="rId3">
            <a:alphaModFix/>
          </a:blip>
          <a:srcRect b="0" l="0" r="0" t="0"/>
          <a:stretch/>
        </p:blipFill>
        <p:spPr>
          <a:xfrm>
            <a:off x="5004048" y="1825625"/>
            <a:ext cx="3569542" cy="2520280"/>
          </a:xfrm>
          <a:prstGeom prst="rect">
            <a:avLst/>
          </a:prstGeom>
          <a:noFill/>
          <a:ln>
            <a:noFill/>
          </a:ln>
        </p:spPr>
      </p:pic>
      <p:sp>
        <p:nvSpPr>
          <p:cNvPr id="329" name="Google Shape;329;p32"/>
          <p:cNvSpPr/>
          <p:nvPr/>
        </p:nvSpPr>
        <p:spPr>
          <a:xfrm>
            <a:off x="1005780" y="4869160"/>
            <a:ext cx="63025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u="sng">
                <a:solidFill>
                  <a:schemeClr val="dk1"/>
                </a:solidFill>
                <a:latin typeface="Calibri"/>
                <a:ea typeface="Calibri"/>
                <a:cs typeface="Calibri"/>
                <a:sym typeface="Calibri"/>
                <a:hlinkClick r:id="rId4">
                  <a:extLst>
                    <a:ext uri="{A12FA001-AC4F-418D-AE19-62706E023703}">
                      <ahyp:hlinkClr val="tx"/>
                    </a:ext>
                  </a:extLst>
                </a:hlinkClick>
              </a:rPr>
              <a:t>https://www.youtube.com/watch?v=u3Y9nMLbHa0&amp;t=438s</a:t>
            </a:r>
            <a:endParaRPr sz="1800">
              <a:solidFill>
                <a:schemeClr val="dk1"/>
              </a:solidFill>
              <a:latin typeface="Calibri"/>
              <a:ea typeface="Calibri"/>
              <a:cs typeface="Calibri"/>
              <a:sym typeface="Calibri"/>
            </a:endParaRPr>
          </a:p>
        </p:txBody>
      </p:sp>
      <p:sp>
        <p:nvSpPr>
          <p:cNvPr id="330" name="Google Shape;330;p32"/>
          <p:cNvSpPr/>
          <p:nvPr/>
        </p:nvSpPr>
        <p:spPr>
          <a:xfrm>
            <a:off x="1017212" y="5368962"/>
            <a:ext cx="55710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u="sng">
                <a:solidFill>
                  <a:schemeClr val="dk1"/>
                </a:solidFill>
                <a:latin typeface="Calibri"/>
                <a:ea typeface="Calibri"/>
                <a:cs typeface="Calibri"/>
                <a:sym typeface="Calibri"/>
                <a:hlinkClick r:id="rId5">
                  <a:extLst>
                    <a:ext uri="{A12FA001-AC4F-418D-AE19-62706E023703}">
                      <ahyp:hlinkClr val="tx"/>
                    </a:ext>
                  </a:extLst>
                </a:hlinkClick>
              </a:rPr>
              <a:t>https://www.youtube.com/watch?v=Z3sQXcL5P7U</a:t>
            </a:r>
            <a:endParaRPr sz="1800">
              <a:solidFill>
                <a:schemeClr val="dk1"/>
              </a:solidFill>
              <a:latin typeface="Calibri"/>
              <a:ea typeface="Calibri"/>
              <a:cs typeface="Calibri"/>
              <a:sym typeface="Calibri"/>
            </a:endParaRPr>
          </a:p>
        </p:txBody>
      </p:sp>
      <p:sp>
        <p:nvSpPr>
          <p:cNvPr id="331" name="Google Shape;331;p32"/>
          <p:cNvSpPr/>
          <p:nvPr/>
        </p:nvSpPr>
        <p:spPr>
          <a:xfrm>
            <a:off x="1029088" y="5834932"/>
            <a:ext cx="55591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u="sng">
                <a:solidFill>
                  <a:schemeClr val="dk1"/>
                </a:solidFill>
                <a:latin typeface="Calibri"/>
                <a:ea typeface="Calibri"/>
                <a:cs typeface="Calibri"/>
                <a:sym typeface="Calibri"/>
                <a:hlinkClick r:id="rId6">
                  <a:extLst>
                    <a:ext uri="{A12FA001-AC4F-418D-AE19-62706E023703}">
                      <ahyp:hlinkClr val="tx"/>
                    </a:ext>
                  </a:extLst>
                </a:hlinkClick>
              </a:rPr>
              <a:t>https://www.youtube.com/watch?v=-BE5BfqT-VQ</a:t>
            </a:r>
            <a:endParaRPr sz="1800">
              <a:solidFill>
                <a:schemeClr val="dk1"/>
              </a:solidFill>
              <a:latin typeface="Calibri"/>
              <a:ea typeface="Calibri"/>
              <a:cs typeface="Calibri"/>
              <a:sym typeface="Calibri"/>
            </a:endParaRPr>
          </a:p>
        </p:txBody>
      </p:sp>
      <p:sp>
        <p:nvSpPr>
          <p:cNvPr id="332" name="Google Shape;332;p32"/>
          <p:cNvSpPr/>
          <p:nvPr/>
        </p:nvSpPr>
        <p:spPr>
          <a:xfrm>
            <a:off x="1005780" y="6320928"/>
            <a:ext cx="58864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u="sng">
                <a:solidFill>
                  <a:schemeClr val="dk1"/>
                </a:solidFill>
                <a:latin typeface="Calibri"/>
                <a:ea typeface="Calibri"/>
                <a:cs typeface="Calibri"/>
                <a:sym typeface="Calibri"/>
                <a:hlinkClick r:id="rId7">
                  <a:extLst>
                    <a:ext uri="{A12FA001-AC4F-418D-AE19-62706E023703}">
                      <ahyp:hlinkClr val="tx"/>
                    </a:ext>
                  </a:extLst>
                </a:hlinkClick>
              </a:rPr>
              <a:t>https://www.youtube.com/watch?v=ftXIpHjn7NM</a:t>
            </a:r>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3"/>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300"/>
              <a:buFont typeface="Verdana"/>
              <a:buNone/>
            </a:pPr>
            <a:r>
              <a:rPr b="1" lang="eu-ES"/>
              <a:t>7.TIG</a:t>
            </a:r>
            <a:endParaRPr b="1"/>
          </a:p>
        </p:txBody>
      </p:sp>
      <p:sp>
        <p:nvSpPr>
          <p:cNvPr id="338" name="Google Shape;338;p33"/>
          <p:cNvSpPr txBox="1"/>
          <p:nvPr>
            <p:ph idx="1" type="body"/>
          </p:nvPr>
        </p:nvSpPr>
        <p:spPr>
          <a:xfrm>
            <a:off x="1005780" y="1825625"/>
            <a:ext cx="7598668"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Ez da ibilgailuen konpontze lanetan asko erabiltzen den soldadura teknika baina bai konpetizioko ibilgailuak prestatze lanetan erabiltzen dena. Sistema honekin, altzairuak, altzairu herdoil-ezinak eta aluminioak soldatu ditzakegu, beste material batzuen artean, kalitate eta prezisio haundiekin.</a:t>
            </a:r>
            <a:endParaRPr/>
          </a:p>
          <a:p>
            <a:pPr indent="0" lvl="0" marL="0" rtl="0" algn="l">
              <a:lnSpc>
                <a:spcPct val="90000"/>
              </a:lnSpc>
              <a:spcBef>
                <a:spcPts val="750"/>
              </a:spcBef>
              <a:spcAft>
                <a:spcPts val="0"/>
              </a:spcAft>
              <a:buClr>
                <a:schemeClr val="dk1"/>
              </a:buClr>
              <a:buSzPts val="2100"/>
              <a:buNone/>
            </a:pPr>
            <a:r>
              <a:rPr lang="eu-ES"/>
              <a:t>	</a:t>
            </a:r>
            <a:endParaRPr/>
          </a:p>
        </p:txBody>
      </p:sp>
      <p:pic>
        <p:nvPicPr>
          <p:cNvPr descr="Soldadura TIG - Consejos para empezar a soldar aluminio - YouTube ..." id="339" name="Google Shape;339;p33"/>
          <p:cNvPicPr preferRelativeResize="0"/>
          <p:nvPr/>
        </p:nvPicPr>
        <p:blipFill rotWithShape="1">
          <a:blip r:embed="rId3">
            <a:alphaModFix/>
          </a:blip>
          <a:srcRect b="0" l="0" r="0" t="0"/>
          <a:stretch/>
        </p:blipFill>
        <p:spPr>
          <a:xfrm>
            <a:off x="460375" y="4006863"/>
            <a:ext cx="2890875" cy="2618158"/>
          </a:xfrm>
          <a:prstGeom prst="rect">
            <a:avLst/>
          </a:prstGeom>
          <a:noFill/>
          <a:ln>
            <a:noFill/>
          </a:ln>
        </p:spPr>
      </p:pic>
      <p:sp>
        <p:nvSpPr>
          <p:cNvPr descr="▷【 Soldadura TIG 】→ ¿Cómo Soldar TIG? ← La Guía 🥇 2020" id="340" name="Google Shape;340;p33"/>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41" name="Google Shape;341;p33"/>
          <p:cNvPicPr preferRelativeResize="0"/>
          <p:nvPr/>
        </p:nvPicPr>
        <p:blipFill rotWithShape="1">
          <a:blip r:embed="rId4">
            <a:alphaModFix/>
          </a:blip>
          <a:srcRect b="0" l="0" r="0" t="0"/>
          <a:stretch/>
        </p:blipFill>
        <p:spPr>
          <a:xfrm>
            <a:off x="3351250" y="3940031"/>
            <a:ext cx="3844802" cy="270470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4"/>
          <p:cNvSpPr txBox="1"/>
          <p:nvPr>
            <p:ph idx="1" type="body"/>
          </p:nvPr>
        </p:nvSpPr>
        <p:spPr>
          <a:xfrm>
            <a:off x="683568" y="188640"/>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TIG soldadura (ingelesetik tungsten inert gas) tungstenozko elektrodo iraunkor bat erabiltzeagatik bereizten da. Tungstenoaren tenperaturarekiko erresistentzia handia dela eta (3410 ° C-tan urtzen da), gasaren babesarekin batera, elektrodoaren punta ia ez da higatzen erabilera luze baten ondoren. Soldadura honetan arkua babesteko gehien erabiltzen diren gasak argoia eta helioa dira, edo bien nahasketak.</a:t>
            </a:r>
            <a:endParaRPr/>
          </a:p>
          <a:p>
            <a:pPr indent="0" lvl="0" marL="0" rtl="0" algn="l">
              <a:lnSpc>
                <a:spcPct val="90000"/>
              </a:lnSpc>
              <a:spcBef>
                <a:spcPts val="750"/>
              </a:spcBef>
              <a:spcAft>
                <a:spcPts val="0"/>
              </a:spcAft>
              <a:buClr>
                <a:schemeClr val="dk1"/>
              </a:buClr>
              <a:buSzPts val="2100"/>
              <a:buNone/>
            </a:pPr>
            <a:r>
              <a:rPr lang="eu-ES"/>
              <a:t>	</a:t>
            </a:r>
            <a:endParaRPr/>
          </a:p>
        </p:txBody>
      </p:sp>
      <p:pic>
        <p:nvPicPr>
          <p:cNvPr id="347" name="Google Shape;347;p34"/>
          <p:cNvPicPr preferRelativeResize="0"/>
          <p:nvPr/>
        </p:nvPicPr>
        <p:blipFill rotWithShape="1">
          <a:blip r:embed="rId3">
            <a:alphaModFix/>
          </a:blip>
          <a:srcRect b="0" l="0" r="0" t="0"/>
          <a:stretch/>
        </p:blipFill>
        <p:spPr>
          <a:xfrm>
            <a:off x="5652120" y="2780928"/>
            <a:ext cx="2949994" cy="2304256"/>
          </a:xfrm>
          <a:prstGeom prst="rect">
            <a:avLst/>
          </a:prstGeom>
          <a:noFill/>
          <a:ln>
            <a:noFill/>
          </a:ln>
        </p:spPr>
      </p:pic>
      <p:pic>
        <p:nvPicPr>
          <p:cNvPr id="348" name="Google Shape;348;p34"/>
          <p:cNvPicPr preferRelativeResize="0"/>
          <p:nvPr/>
        </p:nvPicPr>
        <p:blipFill rotWithShape="1">
          <a:blip r:embed="rId4">
            <a:alphaModFix/>
          </a:blip>
          <a:srcRect b="0" l="0" r="0" t="0"/>
          <a:stretch/>
        </p:blipFill>
        <p:spPr>
          <a:xfrm>
            <a:off x="467544" y="2780928"/>
            <a:ext cx="5037559" cy="266851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35"/>
          <p:cNvPicPr preferRelativeResize="0"/>
          <p:nvPr>
            <p:ph idx="1" type="body"/>
          </p:nvPr>
        </p:nvPicPr>
        <p:blipFill rotWithShape="1">
          <a:blip r:embed="rId3">
            <a:alphaModFix/>
          </a:blip>
          <a:srcRect b="0" l="0" r="0" t="0"/>
          <a:stretch/>
        </p:blipFill>
        <p:spPr>
          <a:xfrm>
            <a:off x="467544" y="116632"/>
            <a:ext cx="5429250" cy="3048000"/>
          </a:xfrm>
          <a:prstGeom prst="rect">
            <a:avLst/>
          </a:prstGeom>
          <a:noFill/>
          <a:ln>
            <a:noFill/>
          </a:ln>
        </p:spPr>
      </p:pic>
      <p:pic>
        <p:nvPicPr>
          <p:cNvPr id="354" name="Google Shape;354;p35"/>
          <p:cNvPicPr preferRelativeResize="0"/>
          <p:nvPr/>
        </p:nvPicPr>
        <p:blipFill rotWithShape="1">
          <a:blip r:embed="rId4">
            <a:alphaModFix/>
          </a:blip>
          <a:srcRect b="0" l="0" r="0" t="0"/>
          <a:stretch/>
        </p:blipFill>
        <p:spPr>
          <a:xfrm>
            <a:off x="5292080" y="260648"/>
            <a:ext cx="3429000" cy="2520280"/>
          </a:xfrm>
          <a:prstGeom prst="rect">
            <a:avLst/>
          </a:prstGeom>
          <a:noFill/>
          <a:ln>
            <a:noFill/>
          </a:ln>
        </p:spPr>
      </p:pic>
      <p:sp>
        <p:nvSpPr>
          <p:cNvPr id="355" name="Google Shape;355;p35"/>
          <p:cNvSpPr txBox="1"/>
          <p:nvPr/>
        </p:nvSpPr>
        <p:spPr>
          <a:xfrm>
            <a:off x="755576" y="3717032"/>
            <a:ext cx="633670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a:solidFill>
                  <a:schemeClr val="dk1"/>
                </a:solidFill>
                <a:latin typeface="Calibri"/>
                <a:ea typeface="Calibri"/>
                <a:cs typeface="Calibri"/>
                <a:sym typeface="Calibri"/>
              </a:rPr>
              <a:t>	</a:t>
            </a:r>
            <a:r>
              <a:rPr lang="eu-ES" sz="1800">
                <a:solidFill>
                  <a:schemeClr val="dk1"/>
                </a:solidFill>
                <a:latin typeface="Verdana"/>
                <a:ea typeface="Verdana"/>
                <a:cs typeface="Verdana"/>
                <a:sym typeface="Verdana"/>
              </a:rPr>
              <a:t>Eranskin edo aportazio materiala erabiltzen da. Hau, soldatu behar den materialaren berdina izaten da eta baraila formakoak dira.</a:t>
            </a:r>
            <a:endParaRPr sz="1800">
              <a:solidFill>
                <a:schemeClr val="dk1"/>
              </a:solidFill>
              <a:latin typeface="Verdana"/>
              <a:ea typeface="Verdana"/>
              <a:cs typeface="Verdana"/>
              <a:sym typeface="Verdana"/>
            </a:endParaRPr>
          </a:p>
        </p:txBody>
      </p:sp>
      <p:pic>
        <p:nvPicPr>
          <p:cNvPr id="356" name="Google Shape;356;p35"/>
          <p:cNvPicPr preferRelativeResize="0"/>
          <p:nvPr/>
        </p:nvPicPr>
        <p:blipFill rotWithShape="1">
          <a:blip r:embed="rId5">
            <a:alphaModFix/>
          </a:blip>
          <a:srcRect b="0" l="0" r="0" t="0"/>
          <a:stretch/>
        </p:blipFill>
        <p:spPr>
          <a:xfrm>
            <a:off x="1115616" y="4640362"/>
            <a:ext cx="5112568" cy="201758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6"/>
          <p:cNvSpPr txBox="1"/>
          <p:nvPr>
            <p:ph idx="1" type="body"/>
          </p:nvPr>
        </p:nvSpPr>
        <p:spPr>
          <a:xfrm>
            <a:off x="827584" y="386784"/>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Soldadura-metodo honen abantaila nagusia, funtsean, gainerako prozeduretan baino lokarri erresistenteagoak, harikorragoak eta korrosioarekiko sentikorragoak lortzea da.</a:t>
            </a:r>
            <a:endParaRPr/>
          </a:p>
          <a:p>
            <a:pPr indent="0" lvl="0" marL="0" rtl="0" algn="l">
              <a:lnSpc>
                <a:spcPct val="90000"/>
              </a:lnSpc>
              <a:spcBef>
                <a:spcPts val="750"/>
              </a:spcBef>
              <a:spcAft>
                <a:spcPts val="0"/>
              </a:spcAft>
              <a:buClr>
                <a:schemeClr val="dk1"/>
              </a:buClr>
              <a:buSzPts val="2100"/>
              <a:buNone/>
            </a:pPr>
            <a:r>
              <a:rPr lang="eu-ES"/>
              <a:t>	Eragozpen gisa gas-fluxu jarraitua emateko beharra, hodiak, bonbonak eta abar instalatuta, eta horrek dakarren garestitzea. Gainera, soldadura metodo horrek eskulan oso espezializatua eskatzen du.</a:t>
            </a:r>
            <a:endParaRPr/>
          </a:p>
          <a:p>
            <a:pPr indent="0" lvl="0" marL="0" rtl="0" algn="l">
              <a:lnSpc>
                <a:spcPct val="90000"/>
              </a:lnSpc>
              <a:spcBef>
                <a:spcPts val="750"/>
              </a:spcBef>
              <a:spcAft>
                <a:spcPts val="0"/>
              </a:spcAft>
              <a:buClr>
                <a:schemeClr val="dk1"/>
              </a:buClr>
              <a:buSzPts val="2100"/>
              <a:buNone/>
            </a:pPr>
            <a:r>
              <a:t/>
            </a:r>
            <a:endParaRPr/>
          </a:p>
          <a:p>
            <a:pPr indent="0" lvl="0" marL="0" rtl="0" algn="l">
              <a:lnSpc>
                <a:spcPct val="90000"/>
              </a:lnSpc>
              <a:spcBef>
                <a:spcPts val="750"/>
              </a:spcBef>
              <a:spcAft>
                <a:spcPts val="0"/>
              </a:spcAft>
              <a:buClr>
                <a:schemeClr val="dk1"/>
              </a:buClr>
              <a:buSzPts val="2100"/>
              <a:buNone/>
            </a:pPr>
            <a:r>
              <a:t/>
            </a:r>
            <a:endParaRPr/>
          </a:p>
        </p:txBody>
      </p:sp>
      <p:pic>
        <p:nvPicPr>
          <p:cNvPr id="362" name="Google Shape;362;p36"/>
          <p:cNvPicPr preferRelativeResize="0"/>
          <p:nvPr/>
        </p:nvPicPr>
        <p:blipFill rotWithShape="1">
          <a:blip r:embed="rId3">
            <a:alphaModFix/>
          </a:blip>
          <a:srcRect b="0" l="0" r="0" t="0"/>
          <a:stretch/>
        </p:blipFill>
        <p:spPr>
          <a:xfrm>
            <a:off x="490162" y="3136692"/>
            <a:ext cx="3136506" cy="2592288"/>
          </a:xfrm>
          <a:prstGeom prst="rect">
            <a:avLst/>
          </a:prstGeom>
          <a:noFill/>
          <a:ln>
            <a:noFill/>
          </a:ln>
        </p:spPr>
      </p:pic>
      <p:sp>
        <p:nvSpPr>
          <p:cNvPr id="363" name="Google Shape;363;p36"/>
          <p:cNvSpPr/>
          <p:nvPr/>
        </p:nvSpPr>
        <p:spPr>
          <a:xfrm>
            <a:off x="4335690" y="3571275"/>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u="sng">
                <a:solidFill>
                  <a:schemeClr val="dk1"/>
                </a:solidFill>
                <a:latin typeface="Calibri"/>
                <a:ea typeface="Calibri"/>
                <a:cs typeface="Calibri"/>
                <a:sym typeface="Calibri"/>
                <a:hlinkClick r:id="rId4">
                  <a:extLst>
                    <a:ext uri="{A12FA001-AC4F-418D-AE19-62706E023703}">
                      <ahyp:hlinkClr val="tx"/>
                    </a:ext>
                  </a:extLst>
                </a:hlinkClick>
              </a:rPr>
              <a:t>https://www.youtube.com/watch?v=gIOLWrY-ECQ</a:t>
            </a:r>
            <a:endParaRPr sz="1800">
              <a:solidFill>
                <a:schemeClr val="dk1"/>
              </a:solidFill>
              <a:latin typeface="Calibri"/>
              <a:ea typeface="Calibri"/>
              <a:cs typeface="Calibri"/>
              <a:sym typeface="Calibri"/>
            </a:endParaRPr>
          </a:p>
        </p:txBody>
      </p:sp>
      <p:sp>
        <p:nvSpPr>
          <p:cNvPr id="364" name="Google Shape;364;p36"/>
          <p:cNvSpPr/>
          <p:nvPr/>
        </p:nvSpPr>
        <p:spPr>
          <a:xfrm>
            <a:off x="4335690" y="2924944"/>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u="sng">
                <a:solidFill>
                  <a:schemeClr val="dk1"/>
                </a:solidFill>
                <a:latin typeface="Calibri"/>
                <a:ea typeface="Calibri"/>
                <a:cs typeface="Calibri"/>
                <a:sym typeface="Calibri"/>
                <a:hlinkClick r:id="rId5">
                  <a:extLst>
                    <a:ext uri="{A12FA001-AC4F-418D-AE19-62706E023703}">
                      <ahyp:hlinkClr val="tx"/>
                    </a:ext>
                  </a:extLst>
                </a:hlinkClick>
              </a:rPr>
              <a:t>https://www.youtube.com/watch?v=0UowKtvXyKg</a:t>
            </a:r>
            <a:endParaRPr sz="1800">
              <a:solidFill>
                <a:schemeClr val="dk1"/>
              </a:solidFill>
              <a:latin typeface="Calibri"/>
              <a:ea typeface="Calibri"/>
              <a:cs typeface="Calibri"/>
              <a:sym typeface="Calibri"/>
            </a:endParaRPr>
          </a:p>
        </p:txBody>
      </p:sp>
      <p:sp>
        <p:nvSpPr>
          <p:cNvPr id="365" name="Google Shape;365;p36"/>
          <p:cNvSpPr/>
          <p:nvPr/>
        </p:nvSpPr>
        <p:spPr>
          <a:xfrm>
            <a:off x="4335690" y="4432836"/>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u="sng">
                <a:solidFill>
                  <a:schemeClr val="dk1"/>
                </a:solidFill>
                <a:latin typeface="Calibri"/>
                <a:ea typeface="Calibri"/>
                <a:cs typeface="Calibri"/>
                <a:sym typeface="Calibri"/>
                <a:hlinkClick r:id="rId6">
                  <a:extLst>
                    <a:ext uri="{A12FA001-AC4F-418D-AE19-62706E023703}">
                      <ahyp:hlinkClr val="tx"/>
                    </a:ext>
                  </a:extLst>
                </a:hlinkClick>
              </a:rPr>
              <a:t>https://www.youtube.com/watch?v=2ouFDjFTmkY</a:t>
            </a:r>
            <a:endParaRPr sz="1800">
              <a:solidFill>
                <a:schemeClr val="dk1"/>
              </a:solidFill>
              <a:latin typeface="Calibri"/>
              <a:ea typeface="Calibri"/>
              <a:cs typeface="Calibri"/>
              <a:sym typeface="Calibri"/>
            </a:endParaRPr>
          </a:p>
        </p:txBody>
      </p:sp>
      <p:sp>
        <p:nvSpPr>
          <p:cNvPr id="366" name="Google Shape;366;p36"/>
          <p:cNvSpPr/>
          <p:nvPr/>
        </p:nvSpPr>
        <p:spPr>
          <a:xfrm>
            <a:off x="1907704" y="5944210"/>
            <a:ext cx="4572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u-ES" sz="1800" u="sng">
                <a:solidFill>
                  <a:schemeClr val="dk1"/>
                </a:solidFill>
                <a:latin typeface="Calibri"/>
                <a:ea typeface="Calibri"/>
                <a:cs typeface="Calibri"/>
                <a:sym typeface="Calibri"/>
                <a:hlinkClick r:id="rId7">
                  <a:extLst>
                    <a:ext uri="{A12FA001-AC4F-418D-AE19-62706E023703}">
                      <ahyp:hlinkClr val="tx"/>
                    </a:ext>
                  </a:extLst>
                </a:hlinkClick>
              </a:rPr>
              <a:t>https://www.youtube.com/watch?v=4oXrMe8heKE</a:t>
            </a:r>
            <a:endParaRPr sz="18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7"/>
          <p:cNvSpPr txBox="1"/>
          <p:nvPr>
            <p:ph idx="1" type="body"/>
          </p:nvPr>
        </p:nvSpPr>
        <p:spPr>
          <a:xfrm>
            <a:off x="755576" y="548680"/>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eu-ES" sz="3600"/>
              <a:t>GOGORATU:</a:t>
            </a:r>
            <a:endParaRPr/>
          </a:p>
          <a:p>
            <a:pPr indent="0" lvl="0" marL="0" rtl="0" algn="l">
              <a:lnSpc>
                <a:spcPct val="90000"/>
              </a:lnSpc>
              <a:spcBef>
                <a:spcPts val="750"/>
              </a:spcBef>
              <a:spcAft>
                <a:spcPts val="0"/>
              </a:spcAft>
              <a:buClr>
                <a:schemeClr val="dk1"/>
              </a:buClr>
              <a:buSzPts val="2800"/>
              <a:buNone/>
            </a:pPr>
            <a:r>
              <a:rPr lang="eu-ES" sz="2800"/>
              <a:t>Edozein dela soldatu beharreko materiala edo erabiltzen dugun teknika, soldatu aurretiko piezaren prestaketa, kritikoa da bukaeran emaitza on bat edukitzeko. Gaizki doitutako piezak eta pintura edo herdoila duten piezekin ez dugu inoiz kalitatezko lan bat egingo.</a:t>
            </a:r>
            <a:endParaRPr sz="2800"/>
          </a:p>
        </p:txBody>
      </p:sp>
      <p:pic>
        <p:nvPicPr>
          <p:cNvPr id="372" name="Google Shape;372;p37"/>
          <p:cNvPicPr preferRelativeResize="0"/>
          <p:nvPr/>
        </p:nvPicPr>
        <p:blipFill rotWithShape="1">
          <a:blip r:embed="rId3">
            <a:alphaModFix/>
          </a:blip>
          <a:srcRect b="0" l="0" r="0" t="0"/>
          <a:stretch/>
        </p:blipFill>
        <p:spPr>
          <a:xfrm>
            <a:off x="395536" y="3933056"/>
            <a:ext cx="3360373" cy="2520280"/>
          </a:xfrm>
          <a:prstGeom prst="rect">
            <a:avLst/>
          </a:prstGeom>
          <a:noFill/>
          <a:ln>
            <a:noFill/>
          </a:ln>
        </p:spPr>
      </p:pic>
      <p:pic>
        <p:nvPicPr>
          <p:cNvPr id="373" name="Google Shape;373;p37"/>
          <p:cNvPicPr preferRelativeResize="0"/>
          <p:nvPr/>
        </p:nvPicPr>
        <p:blipFill rotWithShape="1">
          <a:blip r:embed="rId4">
            <a:alphaModFix/>
          </a:blip>
          <a:srcRect b="0" l="0" r="0" t="0"/>
          <a:stretch/>
        </p:blipFill>
        <p:spPr>
          <a:xfrm>
            <a:off x="3419872" y="3933056"/>
            <a:ext cx="3527593" cy="254648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38"/>
          <p:cNvPicPr preferRelativeResize="0"/>
          <p:nvPr/>
        </p:nvPicPr>
        <p:blipFill rotWithShape="1">
          <a:blip r:embed="rId3">
            <a:alphaModFix/>
          </a:blip>
          <a:srcRect b="0" l="0" r="0" t="0"/>
          <a:stretch/>
        </p:blipFill>
        <p:spPr>
          <a:xfrm>
            <a:off x="0" y="215900"/>
            <a:ext cx="9144000" cy="64111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4"/>
          <p:cNvPicPr preferRelativeResize="0"/>
          <p:nvPr>
            <p:ph idx="1" type="body"/>
          </p:nvPr>
        </p:nvPicPr>
        <p:blipFill rotWithShape="1">
          <a:blip r:embed="rId3">
            <a:alphaModFix/>
          </a:blip>
          <a:srcRect b="0" l="0" r="0" t="0"/>
          <a:stretch/>
        </p:blipFill>
        <p:spPr>
          <a:xfrm>
            <a:off x="1403648" y="908720"/>
            <a:ext cx="2304306" cy="1728192"/>
          </a:xfrm>
          <a:prstGeom prst="rect">
            <a:avLst/>
          </a:prstGeom>
          <a:noFill/>
          <a:ln>
            <a:noFill/>
          </a:ln>
        </p:spPr>
      </p:pic>
      <p:pic>
        <p:nvPicPr>
          <p:cNvPr id="111" name="Google Shape;111;p4"/>
          <p:cNvPicPr preferRelativeResize="0"/>
          <p:nvPr/>
        </p:nvPicPr>
        <p:blipFill rotWithShape="1">
          <a:blip r:embed="rId4">
            <a:alphaModFix/>
          </a:blip>
          <a:srcRect b="0" l="0" r="0" t="0"/>
          <a:stretch/>
        </p:blipFill>
        <p:spPr>
          <a:xfrm>
            <a:off x="4716016" y="954453"/>
            <a:ext cx="2520280" cy="1814302"/>
          </a:xfrm>
          <a:prstGeom prst="rect">
            <a:avLst/>
          </a:prstGeom>
          <a:noFill/>
          <a:ln>
            <a:noFill/>
          </a:ln>
        </p:spPr>
      </p:pic>
      <p:pic>
        <p:nvPicPr>
          <p:cNvPr descr="Cristales de Soldadura de Recambio Color Negro Nº 11 | Cofan" id="112" name="Google Shape;112;p4"/>
          <p:cNvPicPr preferRelativeResize="0"/>
          <p:nvPr/>
        </p:nvPicPr>
        <p:blipFill rotWithShape="1">
          <a:blip r:embed="rId5">
            <a:alphaModFix/>
          </a:blip>
          <a:srcRect b="0" l="0" r="0" t="0"/>
          <a:stretch/>
        </p:blipFill>
        <p:spPr>
          <a:xfrm>
            <a:off x="1403648" y="3212976"/>
            <a:ext cx="4752528" cy="29448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5"/>
          <p:cNvSpPr txBox="1"/>
          <p:nvPr>
            <p:ph type="title"/>
          </p:nvPr>
        </p:nvSpPr>
        <p:spPr>
          <a:xfrm>
            <a:off x="8292971" y="4877592"/>
            <a:ext cx="1684836" cy="16133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lang="eu-ES"/>
              <a:t> </a:t>
            </a:r>
            <a:endParaRPr/>
          </a:p>
        </p:txBody>
      </p:sp>
      <p:sp>
        <p:nvSpPr>
          <p:cNvPr id="118" name="Google Shape;118;p5"/>
          <p:cNvSpPr txBox="1"/>
          <p:nvPr>
            <p:ph idx="1" type="body"/>
          </p:nvPr>
        </p:nvSpPr>
        <p:spPr>
          <a:xfrm>
            <a:off x="1005780" y="1825625"/>
            <a:ext cx="4266474"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u-ES"/>
              <a:t>Zenbait eragiketetan gasen kontrako maskarillak ere beharrezkoak dira. Automozioan, askotan soldadura prozesuetan pintura eta olio hondarrak erretzen dira hauen konbustioak kea sortuz.</a:t>
            </a:r>
            <a:endParaRPr/>
          </a:p>
          <a:p>
            <a:pPr indent="-171450" lvl="0" marL="171450" rtl="0" algn="l">
              <a:lnSpc>
                <a:spcPct val="90000"/>
              </a:lnSpc>
              <a:spcBef>
                <a:spcPts val="750"/>
              </a:spcBef>
              <a:spcAft>
                <a:spcPts val="0"/>
              </a:spcAft>
              <a:buClr>
                <a:schemeClr val="dk1"/>
              </a:buClr>
              <a:buSzPts val="2100"/>
              <a:buChar char="•"/>
            </a:pPr>
            <a:r>
              <a:rPr lang="eu-ES"/>
              <a:t> Ke hauetatik babesteko, kea xurgatzen duten makinak ere badaude.</a:t>
            </a:r>
            <a:endParaRPr/>
          </a:p>
          <a:p>
            <a:pPr indent="0" lvl="0" marL="0" rtl="0" algn="l">
              <a:lnSpc>
                <a:spcPct val="90000"/>
              </a:lnSpc>
              <a:spcBef>
                <a:spcPts val="750"/>
              </a:spcBef>
              <a:spcAft>
                <a:spcPts val="0"/>
              </a:spcAft>
              <a:buClr>
                <a:schemeClr val="dk1"/>
              </a:buClr>
              <a:buSzPts val="2100"/>
              <a:buNone/>
            </a:pPr>
            <a:r>
              <a:t/>
            </a:r>
            <a:endParaRPr/>
          </a:p>
          <a:p>
            <a:pPr indent="-38100" lvl="0" marL="171450" rtl="0" algn="l">
              <a:lnSpc>
                <a:spcPct val="90000"/>
              </a:lnSpc>
              <a:spcBef>
                <a:spcPts val="750"/>
              </a:spcBef>
              <a:spcAft>
                <a:spcPts val="0"/>
              </a:spcAft>
              <a:buClr>
                <a:schemeClr val="dk1"/>
              </a:buClr>
              <a:buSzPts val="2100"/>
              <a:buNone/>
            </a:pPr>
            <a:r>
              <a:t/>
            </a:r>
            <a:endParaRPr/>
          </a:p>
        </p:txBody>
      </p:sp>
      <p:pic>
        <p:nvPicPr>
          <p:cNvPr descr="Aspirador de humos de soldadura MOBILEGO" id="119" name="Google Shape;119;p5"/>
          <p:cNvPicPr preferRelativeResize="0"/>
          <p:nvPr/>
        </p:nvPicPr>
        <p:blipFill rotWithShape="1">
          <a:blip r:embed="rId3">
            <a:alphaModFix/>
          </a:blip>
          <a:srcRect b="0" l="0" r="0" t="0"/>
          <a:stretch/>
        </p:blipFill>
        <p:spPr>
          <a:xfrm>
            <a:off x="5364088" y="2708920"/>
            <a:ext cx="1702876" cy="3829360"/>
          </a:xfrm>
          <a:prstGeom prst="rect">
            <a:avLst/>
          </a:prstGeom>
          <a:noFill/>
          <a:ln>
            <a:noFill/>
          </a:ln>
        </p:spPr>
      </p:pic>
      <p:pic>
        <p:nvPicPr>
          <p:cNvPr descr="Mascarilla de silicona Climax 757 + 2 filtros A1 para gases" id="120" name="Google Shape;120;p5"/>
          <p:cNvPicPr preferRelativeResize="0"/>
          <p:nvPr/>
        </p:nvPicPr>
        <p:blipFill rotWithShape="1">
          <a:blip r:embed="rId4">
            <a:alphaModFix/>
          </a:blip>
          <a:srcRect b="0" l="0" r="0" t="0"/>
          <a:stretch/>
        </p:blipFill>
        <p:spPr>
          <a:xfrm>
            <a:off x="6300192" y="476672"/>
            <a:ext cx="2398994" cy="23989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6"/>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300"/>
              <a:buFont typeface="Verdana"/>
              <a:buNone/>
            </a:pPr>
            <a:r>
              <a:rPr lang="eu-ES"/>
              <a:t>GOGORATU!!!!!!</a:t>
            </a:r>
            <a:endParaRPr/>
          </a:p>
        </p:txBody>
      </p:sp>
      <p:sp>
        <p:nvSpPr>
          <p:cNvPr id="126" name="Google Shape;126;p6"/>
          <p:cNvSpPr txBox="1"/>
          <p:nvPr>
            <p:ph idx="1" type="body"/>
          </p:nvPr>
        </p:nvSpPr>
        <p:spPr>
          <a:xfrm>
            <a:off x="683568" y="1916832"/>
            <a:ext cx="7886700" cy="2044823"/>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u-ES"/>
              <a:t>Orokorrean, soldadura prozeduretan tenperatura altuak erabiltzen dira, beraz ERRE AL GARA!!!!!</a:t>
            </a:r>
            <a:endParaRPr/>
          </a:p>
          <a:p>
            <a:pPr indent="-171450" lvl="0" marL="171450" rtl="0" algn="l">
              <a:lnSpc>
                <a:spcPct val="90000"/>
              </a:lnSpc>
              <a:spcBef>
                <a:spcPts val="750"/>
              </a:spcBef>
              <a:spcAft>
                <a:spcPts val="0"/>
              </a:spcAft>
              <a:buClr>
                <a:schemeClr val="dk1"/>
              </a:buClr>
              <a:buSzPts val="2100"/>
              <a:buChar char="•"/>
            </a:pPr>
            <a:r>
              <a:rPr lang="eu-ES"/>
              <a:t>Karetak ez ditu begiak bakarrik babesten. AURPEGIKO AZALA ERE BAI!!!!!!!!</a:t>
            </a:r>
            <a:endParaRPr/>
          </a:p>
          <a:p>
            <a:pPr indent="-38100" lvl="0" marL="171450" rtl="0" algn="l">
              <a:lnSpc>
                <a:spcPct val="90000"/>
              </a:lnSpc>
              <a:spcBef>
                <a:spcPts val="750"/>
              </a:spcBef>
              <a:spcAft>
                <a:spcPts val="0"/>
              </a:spcAft>
              <a:buClr>
                <a:schemeClr val="dk1"/>
              </a:buClr>
              <a:buSzPts val="2100"/>
              <a:buNone/>
            </a:pPr>
            <a:r>
              <a:t/>
            </a:r>
            <a:endParaRPr/>
          </a:p>
          <a:p>
            <a:pPr indent="-38100" lvl="0" marL="171450" rtl="0" algn="l">
              <a:lnSpc>
                <a:spcPct val="90000"/>
              </a:lnSpc>
              <a:spcBef>
                <a:spcPts val="750"/>
              </a:spcBef>
              <a:spcAft>
                <a:spcPts val="0"/>
              </a:spcAft>
              <a:buClr>
                <a:schemeClr val="dk1"/>
              </a:buClr>
              <a:buSzPts val="2100"/>
              <a:buNone/>
            </a:pPr>
            <a:r>
              <a:t/>
            </a:r>
            <a:endParaRPr/>
          </a:p>
        </p:txBody>
      </p:sp>
      <p:pic>
        <p:nvPicPr>
          <p:cNvPr descr="Centro Oftalmológico de Alta Complejidad - Sanatorio Central ..." id="127" name="Google Shape;127;p6"/>
          <p:cNvPicPr preferRelativeResize="0"/>
          <p:nvPr/>
        </p:nvPicPr>
        <p:blipFill rotWithShape="1">
          <a:blip r:embed="rId3">
            <a:alphaModFix/>
          </a:blip>
          <a:srcRect b="0" l="0" r="0" t="0"/>
          <a:stretch/>
        </p:blipFill>
        <p:spPr>
          <a:xfrm>
            <a:off x="683568" y="3284984"/>
            <a:ext cx="2664295" cy="2299349"/>
          </a:xfrm>
          <a:prstGeom prst="rect">
            <a:avLst/>
          </a:prstGeom>
          <a:noFill/>
          <a:ln>
            <a:noFill/>
          </a:ln>
        </p:spPr>
      </p:pic>
      <p:pic>
        <p:nvPicPr>
          <p:cNvPr descr="Estudiante habría sufrido quemaduras grado 2 en su rostro por ..." id="128" name="Google Shape;128;p6"/>
          <p:cNvPicPr preferRelativeResize="0"/>
          <p:nvPr/>
        </p:nvPicPr>
        <p:blipFill rotWithShape="1">
          <a:blip r:embed="rId4">
            <a:alphaModFix/>
          </a:blip>
          <a:srcRect b="0" l="0" r="0" t="0"/>
          <a:stretch/>
        </p:blipFill>
        <p:spPr>
          <a:xfrm>
            <a:off x="3779912" y="3284984"/>
            <a:ext cx="2688382" cy="2299349"/>
          </a:xfrm>
          <a:prstGeom prst="rect">
            <a:avLst/>
          </a:prstGeom>
          <a:noFill/>
          <a:ln>
            <a:noFill/>
          </a:ln>
        </p:spPr>
      </p:pic>
      <p:sp>
        <p:nvSpPr>
          <p:cNvPr id="129" name="Google Shape;129;p6"/>
          <p:cNvSpPr txBox="1"/>
          <p:nvPr/>
        </p:nvSpPr>
        <p:spPr>
          <a:xfrm>
            <a:off x="664980" y="5733256"/>
            <a:ext cx="5976664" cy="707886"/>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Arial"/>
              <a:buChar char="•"/>
            </a:pPr>
            <a:r>
              <a:rPr lang="eu-ES" sz="2000">
                <a:solidFill>
                  <a:schemeClr val="dk1"/>
                </a:solidFill>
                <a:latin typeface="Verdana"/>
                <a:ea typeface="Verdana"/>
                <a:cs typeface="Verdana"/>
                <a:sym typeface="Verdana"/>
              </a:rPr>
              <a:t>Lan inguru garbi eta ordenatu bat, beti izango da lan seguru baten hasiera.</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7"/>
          <p:cNvSpPr txBox="1"/>
          <p:nvPr>
            <p:ph idx="1" type="body"/>
          </p:nvPr>
        </p:nvSpPr>
        <p:spPr>
          <a:xfrm>
            <a:off x="721444" y="1703512"/>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Soldatutako loturak soldadura-prozesuaren bitartez lotzen dira. Horretarako, bi pieza lotzen dira bero iturri baten bidez, urtzen diren arte; orduan, piezetako metal urtua eta material eranskina(material de aportación) (halakorik erabili bada) lotu egiten dira. Bi soldadura mota daude lotzen diren materialen arabera edo erabiltzen den eranskinaren arabera:</a:t>
            </a:r>
            <a:endParaRPr/>
          </a:p>
          <a:p>
            <a:pPr indent="0" lvl="0" marL="0" rtl="0" algn="l">
              <a:lnSpc>
                <a:spcPct val="90000"/>
              </a:lnSpc>
              <a:spcBef>
                <a:spcPts val="750"/>
              </a:spcBef>
              <a:spcAft>
                <a:spcPts val="0"/>
              </a:spcAft>
              <a:buClr>
                <a:schemeClr val="dk1"/>
              </a:buClr>
              <a:buSzPts val="2100"/>
              <a:buNone/>
            </a:pPr>
            <a:r>
              <a:t/>
            </a:r>
            <a:endParaRPr/>
          </a:p>
          <a:p>
            <a:pPr indent="-171450" lvl="1" marL="514350" rtl="0" algn="l">
              <a:lnSpc>
                <a:spcPct val="90000"/>
              </a:lnSpc>
              <a:spcBef>
                <a:spcPts val="375"/>
              </a:spcBef>
              <a:spcAft>
                <a:spcPts val="0"/>
              </a:spcAft>
              <a:buClr>
                <a:schemeClr val="dk1"/>
              </a:buClr>
              <a:buSzPts val="1800"/>
              <a:buChar char="•"/>
            </a:pPr>
            <a:r>
              <a:rPr lang="eu-ES"/>
              <a:t>Soldadura homogeneoa</a:t>
            </a:r>
            <a:endParaRPr/>
          </a:p>
          <a:p>
            <a:pPr indent="-171450" lvl="1" marL="514350" rtl="0" algn="l">
              <a:lnSpc>
                <a:spcPct val="90000"/>
              </a:lnSpc>
              <a:spcBef>
                <a:spcPts val="375"/>
              </a:spcBef>
              <a:spcAft>
                <a:spcPts val="0"/>
              </a:spcAft>
              <a:buClr>
                <a:schemeClr val="dk1"/>
              </a:buClr>
              <a:buSzPts val="1800"/>
              <a:buChar char="•"/>
            </a:pPr>
            <a:r>
              <a:rPr lang="eu-ES"/>
              <a:t>Soldadura heterogeneoa</a:t>
            </a:r>
            <a:endParaRPr sz="1600"/>
          </a:p>
          <a:p>
            <a:pPr indent="0" lvl="0" marL="0" rtl="0" algn="l">
              <a:lnSpc>
                <a:spcPct val="90000"/>
              </a:lnSpc>
              <a:spcBef>
                <a:spcPts val="750"/>
              </a:spcBef>
              <a:spcAft>
                <a:spcPts val="0"/>
              </a:spcAft>
              <a:buClr>
                <a:schemeClr val="dk1"/>
              </a:buClr>
              <a:buSzPts val="2100"/>
              <a:buNone/>
            </a:pPr>
            <a:r>
              <a:t/>
            </a:r>
            <a:endParaRPr/>
          </a:p>
          <a:p>
            <a:pPr indent="0" lvl="0" marL="0" rtl="0" algn="l">
              <a:lnSpc>
                <a:spcPct val="90000"/>
              </a:lnSpc>
              <a:spcBef>
                <a:spcPts val="750"/>
              </a:spcBef>
              <a:spcAft>
                <a:spcPts val="0"/>
              </a:spcAft>
              <a:buClr>
                <a:schemeClr val="dk1"/>
              </a:buClr>
              <a:buSzPts val="2100"/>
              <a:buNone/>
            </a:pPr>
            <a:r>
              <a:t/>
            </a:r>
            <a:endParaRPr/>
          </a:p>
          <a:p>
            <a:pPr indent="0" lvl="0" marL="0" rtl="0" algn="l">
              <a:lnSpc>
                <a:spcPct val="90000"/>
              </a:lnSpc>
              <a:spcBef>
                <a:spcPts val="750"/>
              </a:spcBef>
              <a:spcAft>
                <a:spcPts val="0"/>
              </a:spcAft>
              <a:buClr>
                <a:schemeClr val="dk1"/>
              </a:buClr>
              <a:buSzPts val="2100"/>
              <a:buNone/>
            </a:pPr>
            <a:r>
              <a:t/>
            </a:r>
            <a:endParaRPr/>
          </a:p>
          <a:p>
            <a:pPr indent="0" lvl="0" marL="0" rtl="0" algn="l">
              <a:lnSpc>
                <a:spcPct val="90000"/>
              </a:lnSpc>
              <a:spcBef>
                <a:spcPts val="750"/>
              </a:spcBef>
              <a:spcAft>
                <a:spcPts val="0"/>
              </a:spcAft>
              <a:buClr>
                <a:schemeClr val="dk1"/>
              </a:buClr>
              <a:buSzPts val="2100"/>
              <a:buNone/>
            </a:pPr>
            <a:r>
              <a:t/>
            </a:r>
            <a:endParaRPr/>
          </a:p>
          <a:p>
            <a:pPr indent="0" lvl="0" marL="0" rtl="0" algn="l">
              <a:lnSpc>
                <a:spcPct val="90000"/>
              </a:lnSpc>
              <a:spcBef>
                <a:spcPts val="750"/>
              </a:spcBef>
              <a:spcAft>
                <a:spcPts val="0"/>
              </a:spcAft>
              <a:buClr>
                <a:schemeClr val="dk1"/>
              </a:buClr>
              <a:buSzPts val="2100"/>
              <a:buNone/>
            </a:pPr>
            <a:r>
              <a:t/>
            </a:r>
            <a:endParaRPr/>
          </a:p>
        </p:txBody>
      </p:sp>
      <p:sp>
        <p:nvSpPr>
          <p:cNvPr id="135" name="Google Shape;135;p7"/>
          <p:cNvSpPr txBox="1"/>
          <p:nvPr/>
        </p:nvSpPr>
        <p:spPr>
          <a:xfrm>
            <a:off x="899592" y="260648"/>
            <a:ext cx="684076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u-ES" sz="5400" u="sng">
                <a:solidFill>
                  <a:schemeClr val="dk1"/>
                </a:solidFill>
                <a:latin typeface="Calibri"/>
                <a:ea typeface="Calibri"/>
                <a:cs typeface="Calibri"/>
                <a:sym typeface="Calibri"/>
              </a:rPr>
              <a:t>SOLDADURA</a:t>
            </a:r>
            <a:endParaRPr b="1" sz="5400">
              <a:solidFill>
                <a:schemeClr val="dk1"/>
              </a:solidFill>
              <a:latin typeface="Calibri"/>
              <a:ea typeface="Calibri"/>
              <a:cs typeface="Calibri"/>
              <a:sym typeface="Calibri"/>
            </a:endParaRPr>
          </a:p>
        </p:txBody>
      </p:sp>
      <p:pic>
        <p:nvPicPr>
          <p:cNvPr descr="Mecanizado Básico ______ BASIC METAL WORKS: SOLDADURA BLANDA Y ..." id="136" name="Google Shape;136;p7"/>
          <p:cNvPicPr preferRelativeResize="0"/>
          <p:nvPr/>
        </p:nvPicPr>
        <p:blipFill rotWithShape="1">
          <a:blip r:embed="rId3">
            <a:alphaModFix/>
          </a:blip>
          <a:srcRect b="0" l="0" r="0" t="0"/>
          <a:stretch/>
        </p:blipFill>
        <p:spPr>
          <a:xfrm>
            <a:off x="4544349" y="4005064"/>
            <a:ext cx="3209925" cy="24098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8"/>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b="1" lang="eu-ES" u="sng"/>
              <a:t>Soldadura homogeneoa</a:t>
            </a:r>
            <a:endParaRPr b="1"/>
          </a:p>
          <a:p>
            <a:pPr indent="0" lvl="0" marL="0" rtl="0" algn="l">
              <a:lnSpc>
                <a:spcPct val="90000"/>
              </a:lnSpc>
              <a:spcBef>
                <a:spcPts val="750"/>
              </a:spcBef>
              <a:spcAft>
                <a:spcPts val="0"/>
              </a:spcAft>
              <a:buClr>
                <a:schemeClr val="dk1"/>
              </a:buClr>
              <a:buSzPct val="100000"/>
              <a:buNone/>
            </a:pPr>
            <a:r>
              <a:rPr b="1" lang="eu-ES"/>
              <a:t> </a:t>
            </a:r>
            <a:r>
              <a:rPr lang="eu-ES"/>
              <a:t>Mota bereko bi metalen arteko lotura zurruna eta iraunkorra ematen du soldadura homogeneoak; hau da, soldadura homogeneoa da lotu beharreko pieza eta erantsi beharreko materiala mota berekoak badira.</a:t>
            </a:r>
            <a:endParaRPr/>
          </a:p>
          <a:p>
            <a:pPr indent="0" lvl="0" marL="0" rtl="0" algn="l">
              <a:lnSpc>
                <a:spcPct val="90000"/>
              </a:lnSpc>
              <a:spcBef>
                <a:spcPts val="750"/>
              </a:spcBef>
              <a:spcAft>
                <a:spcPts val="0"/>
              </a:spcAft>
              <a:buClr>
                <a:schemeClr val="dk1"/>
              </a:buClr>
              <a:buSzPct val="100000"/>
              <a:buNone/>
            </a:pPr>
            <a:r>
              <a:t/>
            </a:r>
            <a:endParaRPr/>
          </a:p>
          <a:p>
            <a:pPr indent="0" lvl="0" marL="0" rtl="0" algn="l">
              <a:lnSpc>
                <a:spcPct val="90000"/>
              </a:lnSpc>
              <a:spcBef>
                <a:spcPts val="750"/>
              </a:spcBef>
              <a:spcAft>
                <a:spcPts val="0"/>
              </a:spcAft>
              <a:buClr>
                <a:schemeClr val="dk1"/>
              </a:buClr>
              <a:buSzPct val="100000"/>
              <a:buNone/>
            </a:pPr>
            <a:r>
              <a:rPr b="1" lang="eu-ES" u="sng"/>
              <a:t>Soldadura heterogeneoa</a:t>
            </a:r>
            <a:endParaRPr b="1"/>
          </a:p>
          <a:p>
            <a:pPr indent="0" lvl="0" marL="0" rtl="0" algn="l">
              <a:lnSpc>
                <a:spcPct val="90000"/>
              </a:lnSpc>
              <a:spcBef>
                <a:spcPts val="750"/>
              </a:spcBef>
              <a:spcAft>
                <a:spcPts val="0"/>
              </a:spcAft>
              <a:buClr>
                <a:schemeClr val="dk1"/>
              </a:buClr>
              <a:buSzPct val="100000"/>
              <a:buNone/>
            </a:pPr>
            <a:r>
              <a:rPr b="1" lang="eu-ES"/>
              <a:t> </a:t>
            </a:r>
            <a:endParaRPr/>
          </a:p>
          <a:p>
            <a:pPr indent="0" lvl="0" marL="0" rtl="0" algn="l">
              <a:lnSpc>
                <a:spcPct val="90000"/>
              </a:lnSpc>
              <a:spcBef>
                <a:spcPts val="750"/>
              </a:spcBef>
              <a:spcAft>
                <a:spcPts val="0"/>
              </a:spcAft>
              <a:buClr>
                <a:schemeClr val="dk1"/>
              </a:buClr>
              <a:buSzPct val="100000"/>
              <a:buNone/>
            </a:pPr>
            <a:r>
              <a:rPr lang="eu-ES"/>
              <a:t>Soldadura heterogeneoa hainbat motatako partikulek osatzen dute. Soldadura heterogeneoari esker, mota bereko edo bi motatako bi metal zurruntasunez eta iraunkortasunez lotzen dira.</a:t>
            </a:r>
            <a:endParaRPr/>
          </a:p>
          <a:p>
            <a:pPr indent="0" lvl="0" marL="0" rtl="0" algn="l">
              <a:lnSpc>
                <a:spcPct val="90000"/>
              </a:lnSpc>
              <a:spcBef>
                <a:spcPts val="750"/>
              </a:spcBef>
              <a:spcAft>
                <a:spcPts val="0"/>
              </a:spcAft>
              <a:buClr>
                <a:schemeClr val="dk1"/>
              </a:buClr>
              <a:buSzPct val="100000"/>
              <a:buNone/>
            </a:pPr>
            <a:r>
              <a:rPr lang="eu-ES"/>
              <a:t>Lotzen diren piezak ez dira erabat urtzen; aitzitik, jakineko tenperaturaraino berotzen dira. Tenperatura horretan, afinitatea dute erantsitako materialarekin, eta erantsitako material hori urtu eta haiei lotzen zaie.</a:t>
            </a:r>
            <a:endParaRPr/>
          </a:p>
          <a:p>
            <a:pPr indent="0" lvl="0" marL="0" rtl="0" algn="l">
              <a:lnSpc>
                <a:spcPct val="90000"/>
              </a:lnSpc>
              <a:spcBef>
                <a:spcPts val="750"/>
              </a:spcBef>
              <a:spcAft>
                <a:spcPts val="0"/>
              </a:spcAft>
              <a:buClr>
                <a:schemeClr val="dk1"/>
              </a:buClr>
              <a:buSzPct val="100000"/>
              <a:buNone/>
            </a:pPr>
            <a:r>
              <a:t/>
            </a:r>
            <a:endParaRPr/>
          </a:p>
          <a:p>
            <a:pPr indent="0" lvl="0" marL="0" rtl="0" algn="l">
              <a:lnSpc>
                <a:spcPct val="90000"/>
              </a:lnSpc>
              <a:spcBef>
                <a:spcPts val="750"/>
              </a:spcBef>
              <a:spcAft>
                <a:spcPts val="0"/>
              </a:spcAft>
              <a:buClr>
                <a:schemeClr val="dk1"/>
              </a:buClr>
              <a:buSzPct val="100000"/>
              <a:buNone/>
            </a:pPr>
            <a:r>
              <a:t/>
            </a:r>
            <a:endParaRPr/>
          </a:p>
          <a:p>
            <a:pPr indent="0" lvl="0" marL="0" rtl="0" algn="l">
              <a:lnSpc>
                <a:spcPct val="90000"/>
              </a:lnSpc>
              <a:spcBef>
                <a:spcPts val="750"/>
              </a:spcBef>
              <a:spcAft>
                <a:spcPts val="0"/>
              </a:spcAft>
              <a:buClr>
                <a:schemeClr val="dk1"/>
              </a:buClr>
              <a:buSzPct val="100000"/>
              <a:buNone/>
            </a:pPr>
            <a:r>
              <a:t/>
            </a:r>
            <a:endParaRPr/>
          </a:p>
          <a:p>
            <a:pPr indent="-48133" lvl="0" marL="171450" rtl="0" algn="l">
              <a:lnSpc>
                <a:spcPct val="90000"/>
              </a:lnSpc>
              <a:spcBef>
                <a:spcPts val="750"/>
              </a:spcBef>
              <a:spcAft>
                <a:spcPts val="0"/>
              </a:spcAft>
              <a:buClr>
                <a:schemeClr val="dk1"/>
              </a:buClr>
              <a:buSzPct val="1000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9"/>
          <p:cNvSpPr txBox="1"/>
          <p:nvPr>
            <p:ph type="title"/>
          </p:nvPr>
        </p:nvSpPr>
        <p:spPr>
          <a:xfrm>
            <a:off x="990972" y="764704"/>
            <a:ext cx="7886700" cy="61560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lang="eu-ES"/>
              <a:t>Erabiltzen den teknikari dagokionez horrela sailkatuko ditugu:</a:t>
            </a:r>
            <a:endParaRPr/>
          </a:p>
        </p:txBody>
      </p:sp>
      <p:sp>
        <p:nvSpPr>
          <p:cNvPr id="147" name="Google Shape;147;p9"/>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100"/>
              <a:buFont typeface="Calibri"/>
              <a:buAutoNum type="arabicPeriod"/>
            </a:pPr>
            <a:r>
              <a:rPr lang="eu-ES"/>
              <a:t>Soldadura biguna.</a:t>
            </a:r>
            <a:endParaRPr/>
          </a:p>
          <a:p>
            <a:pPr indent="-457200" lvl="0" marL="457200" rtl="0" algn="l">
              <a:lnSpc>
                <a:spcPct val="90000"/>
              </a:lnSpc>
              <a:spcBef>
                <a:spcPts val="750"/>
              </a:spcBef>
              <a:spcAft>
                <a:spcPts val="0"/>
              </a:spcAft>
              <a:buClr>
                <a:schemeClr val="dk1"/>
              </a:buClr>
              <a:buSzPts val="2100"/>
              <a:buFont typeface="Calibri"/>
              <a:buAutoNum type="arabicPeriod"/>
            </a:pPr>
            <a:r>
              <a:rPr lang="eu-ES"/>
              <a:t>Soldadura gogorra.</a:t>
            </a:r>
            <a:endParaRPr/>
          </a:p>
          <a:p>
            <a:pPr indent="-457200" lvl="0" marL="457200" rtl="0" algn="l">
              <a:lnSpc>
                <a:spcPct val="90000"/>
              </a:lnSpc>
              <a:spcBef>
                <a:spcPts val="750"/>
              </a:spcBef>
              <a:spcAft>
                <a:spcPts val="0"/>
              </a:spcAft>
              <a:buClr>
                <a:schemeClr val="dk1"/>
              </a:buClr>
              <a:buSzPts val="2100"/>
              <a:buFont typeface="Calibri"/>
              <a:buAutoNum type="arabicPeriod"/>
            </a:pPr>
            <a:r>
              <a:rPr lang="eu-ES"/>
              <a:t>Oxiazetilenikoa.</a:t>
            </a:r>
            <a:endParaRPr/>
          </a:p>
          <a:p>
            <a:pPr indent="-457200" lvl="0" marL="457200" rtl="0" algn="l">
              <a:lnSpc>
                <a:spcPct val="90000"/>
              </a:lnSpc>
              <a:spcBef>
                <a:spcPts val="750"/>
              </a:spcBef>
              <a:spcAft>
                <a:spcPts val="0"/>
              </a:spcAft>
              <a:buClr>
                <a:schemeClr val="dk1"/>
              </a:buClr>
              <a:buSzPts val="2100"/>
              <a:buFont typeface="Calibri"/>
              <a:buAutoNum type="arabicPeriod"/>
            </a:pPr>
            <a:r>
              <a:rPr lang="eu-ES"/>
              <a:t>Erresistentzia puntu bitartez.</a:t>
            </a:r>
            <a:endParaRPr/>
          </a:p>
          <a:p>
            <a:pPr indent="-457200" lvl="0" marL="457200" rtl="0" algn="l">
              <a:lnSpc>
                <a:spcPct val="90000"/>
              </a:lnSpc>
              <a:spcBef>
                <a:spcPts val="750"/>
              </a:spcBef>
              <a:spcAft>
                <a:spcPts val="0"/>
              </a:spcAft>
              <a:buClr>
                <a:schemeClr val="dk1"/>
              </a:buClr>
              <a:buSzPts val="2100"/>
              <a:buFont typeface="Calibri"/>
              <a:buAutoNum type="arabicPeriod"/>
            </a:pPr>
            <a:r>
              <a:rPr lang="eu-ES"/>
              <a:t>Arku estalizko soldadura elektrikoa.(elektrodoa)</a:t>
            </a:r>
            <a:endParaRPr/>
          </a:p>
          <a:p>
            <a:pPr indent="-457200" lvl="0" marL="457200" rtl="0" algn="l">
              <a:lnSpc>
                <a:spcPct val="90000"/>
              </a:lnSpc>
              <a:spcBef>
                <a:spcPts val="750"/>
              </a:spcBef>
              <a:spcAft>
                <a:spcPts val="0"/>
              </a:spcAft>
              <a:buClr>
                <a:schemeClr val="dk1"/>
              </a:buClr>
              <a:buSzPts val="2100"/>
              <a:buFont typeface="Calibri"/>
              <a:buAutoNum type="arabicPeriod"/>
            </a:pPr>
            <a:r>
              <a:rPr lang="eu-ES"/>
              <a:t>Mig-mag.(Semiautomatikoa)</a:t>
            </a:r>
            <a:endParaRPr/>
          </a:p>
          <a:p>
            <a:pPr indent="-457200" lvl="0" marL="457200" rtl="0" algn="l">
              <a:lnSpc>
                <a:spcPct val="90000"/>
              </a:lnSpc>
              <a:spcBef>
                <a:spcPts val="750"/>
              </a:spcBef>
              <a:spcAft>
                <a:spcPts val="0"/>
              </a:spcAft>
              <a:buClr>
                <a:schemeClr val="dk1"/>
              </a:buClr>
              <a:buSzPts val="2100"/>
              <a:buFont typeface="Calibri"/>
              <a:buAutoNum type="arabicPeriod"/>
            </a:pPr>
            <a:r>
              <a:rPr lang="eu-ES"/>
              <a:t>Tig.</a:t>
            </a:r>
            <a:endParaRPr/>
          </a:p>
          <a:p>
            <a:pPr indent="0" lvl="0" marL="0" rtl="0" algn="l">
              <a:lnSpc>
                <a:spcPct val="90000"/>
              </a:lnSpc>
              <a:spcBef>
                <a:spcPts val="750"/>
              </a:spcBef>
              <a:spcAft>
                <a:spcPts val="0"/>
              </a:spcAft>
              <a:buClr>
                <a:schemeClr val="dk1"/>
              </a:buClr>
              <a:buSzPts val="2100"/>
              <a:buNone/>
            </a:pPr>
            <a:r>
              <a:rPr lang="eu-ES"/>
              <a:t>Gehiago daude, baina hauek dira elektromekanikako tailer baten ikusi ditzakegunak.</a:t>
            </a:r>
            <a:endParaRPr/>
          </a:p>
        </p:txBody>
      </p:sp>
    </p:spTree>
  </p:cSld>
  <p:clrMapOvr>
    <a:masterClrMapping/>
  </p:clrMapOvr>
</p:sld>
</file>

<file path=ppt/theme/theme1.xml><?xml version="1.0" encoding="utf-8"?>
<a:theme xmlns:a="http://schemas.openxmlformats.org/drawingml/2006/main" xmlns:r="http://schemas.openxmlformats.org/officeDocument/2006/relationships" name="torlojuak">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2019-10-11T09:55:18Z</dcterms:created>
  <dc:creator>Xabier Ituarte Aulestia</dc:creator>
</cp:coreProperties>
</file>