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906000" type="A4"/>
  <p:notesSz cx="6858000" cy="9144000"/>
  <p:embeddedFontLs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Montserrat Black" panose="020B0604020202020204" charset="0"/>
      <p:bold r:id="rId14"/>
      <p:boldItalic r:id="rId15"/>
    </p:embeddedFont>
    <p:embeddedFont>
      <p:font typeface="Montserrat Light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90F8EB-597C-44F1-AF71-3EC9EC2E4501}">
  <a:tblStyle styleId="{0790F8EB-597C-44F1-AF71-3EC9EC2E450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58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‹zk.›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bfdcdbd8f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29bfdcdbd8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‹zk.›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‹zk.›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‹zk.›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0"/>
            <a:ext cx="6858000" cy="10312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0</a:t>
            </a:fld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266700" y="2466899"/>
            <a:ext cx="611981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ELKARLANERAKO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IKASKUNTZA</a:t>
            </a:r>
            <a:endParaRPr sz="5400" b="1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" y="7239046"/>
            <a:ext cx="2857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Taldearen izena: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………………………………………….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3814765" y="7402647"/>
            <a:ext cx="2857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</a:t>
            </a:r>
            <a:r>
              <a:rPr lang="es-ES"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…..……………………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1195" y="8923795"/>
            <a:ext cx="1265325" cy="1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4"/>
          <p:cNvGrpSpPr/>
          <p:nvPr/>
        </p:nvGrpSpPr>
        <p:grpSpPr>
          <a:xfrm>
            <a:off x="-4083" y="0"/>
            <a:ext cx="6861741" cy="9906000"/>
            <a:chOff x="-1" y="0"/>
            <a:chExt cx="6861741" cy="9906000"/>
          </a:xfrm>
        </p:grpSpPr>
        <p:pic>
          <p:nvPicPr>
            <p:cNvPr id="99" name="Google Shape;99;p14"/>
            <p:cNvPicPr preferRelativeResize="0"/>
            <p:nvPr/>
          </p:nvPicPr>
          <p:blipFill rotWithShape="1">
            <a:blip r:embed="rId3">
              <a:alphaModFix/>
            </a:blip>
            <a:srcRect l="1920"/>
            <a:stretch/>
          </p:blipFill>
          <p:spPr>
            <a:xfrm>
              <a:off x="-1" y="0"/>
              <a:ext cx="6861741" cy="990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4"/>
            <p:cNvSpPr txBox="1"/>
            <p:nvPr/>
          </p:nvSpPr>
          <p:spPr>
            <a:xfrm>
              <a:off x="4203549" y="137440"/>
              <a:ext cx="2526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>
                  <a:solidFill>
                    <a:srgbClr val="FF000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ELKARLANERAKO </a:t>
              </a:r>
              <a:endParaRPr>
                <a:solidFill>
                  <a:srgbClr val="FF0000"/>
                </a:solidFill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>
                  <a:solidFill>
                    <a:srgbClr val="FF0000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IKASKUNTZA</a:t>
              </a:r>
              <a:endParaRPr sz="2000" b="1">
                <a:solidFill>
                  <a:srgbClr val="FF0000"/>
                </a:solidFill>
                <a:latin typeface="Montserrat Black"/>
                <a:ea typeface="Montserrat Black"/>
                <a:cs typeface="Montserrat Black"/>
                <a:sym typeface="Montserrat Black"/>
              </a:endParaRPr>
            </a:p>
          </p:txBody>
        </p:sp>
      </p:grpSp>
      <p:sp>
        <p:nvSpPr>
          <p:cNvPr id="101" name="Google Shape;101;p14"/>
          <p:cNvSpPr txBox="1">
            <a:spLocks noGrp="1"/>
          </p:cNvSpPr>
          <p:nvPr>
            <p:ph type="subTitle" idx="1"/>
          </p:nvPr>
        </p:nvSpPr>
        <p:spPr>
          <a:xfrm>
            <a:off x="246969" y="2153330"/>
            <a:ext cx="6364061" cy="64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b="1"/>
              <a:t>Talde honetako kideek adostutako funtzio eta rolak, adierazitako denbora epean betetzeko konpromisoa hartzen dute: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b="1"/>
              <a:t/>
            </a:r>
            <a:br>
              <a:rPr lang="es-ES" b="1"/>
            </a:b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>
                <a:latin typeface="Avenir"/>
                <a:ea typeface="Avenir"/>
                <a:cs typeface="Avenir"/>
                <a:sym typeface="Avenir"/>
              </a:rPr>
              <a:t> 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02" name="Google Shape;102;p14"/>
          <p:cNvCxnSpPr/>
          <p:nvPr/>
        </p:nvCxnSpPr>
        <p:spPr>
          <a:xfrm rot="10800000">
            <a:off x="246970" y="2799258"/>
            <a:ext cx="6139542" cy="0"/>
          </a:xfrm>
          <a:prstGeom prst="straightConnector1">
            <a:avLst/>
          </a:prstGeom>
          <a:noFill/>
          <a:ln w="444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6109397" y="9181397"/>
            <a:ext cx="27711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  <p:grpSp>
        <p:nvGrpSpPr>
          <p:cNvPr id="104" name="Google Shape;104;p14"/>
          <p:cNvGrpSpPr/>
          <p:nvPr/>
        </p:nvGrpSpPr>
        <p:grpSpPr>
          <a:xfrm>
            <a:off x="-4083" y="1126229"/>
            <a:ext cx="3010228" cy="703036"/>
            <a:chOff x="-4083" y="1126229"/>
            <a:chExt cx="3010228" cy="703036"/>
          </a:xfrm>
        </p:grpSpPr>
        <p:sp>
          <p:nvSpPr>
            <p:cNvPr id="105" name="Google Shape;105;p14"/>
            <p:cNvSpPr/>
            <p:nvPr/>
          </p:nvSpPr>
          <p:spPr>
            <a:xfrm>
              <a:off x="2119184" y="1126229"/>
              <a:ext cx="886961" cy="70303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-4083" y="1126229"/>
              <a:ext cx="2615144" cy="703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14"/>
          <p:cNvSpPr txBox="1"/>
          <p:nvPr/>
        </p:nvSpPr>
        <p:spPr>
          <a:xfrm>
            <a:off x="128587" y="1293081"/>
            <a:ext cx="30003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Taldekideak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8" name="Google Shape;108;p14"/>
          <p:cNvGraphicFramePr/>
          <p:nvPr/>
        </p:nvGraphicFramePr>
        <p:xfrm>
          <a:off x="246969" y="3031972"/>
          <a:ext cx="6139575" cy="3388430"/>
        </p:xfrm>
        <a:graphic>
          <a:graphicData uri="http://schemas.openxmlformats.org/drawingml/2006/table">
            <a:tbl>
              <a:tblPr firstRow="1" bandRow="1">
                <a:noFill/>
                <a:tableStyleId>{0790F8EB-597C-44F1-AF71-3EC9EC2E4501}</a:tableStyleId>
              </a:tblPr>
              <a:tblGrid>
                <a:gridCol w="204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strike="noStrike" cap="none"/>
                        <a:t>IZENA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strike="noStrike" cap="none"/>
                        <a:t>FUNTZIOA/ROLA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strike="noStrike" cap="none"/>
                        <a:t>ALDIA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3F3F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50"/>
                    </a:p>
                  </a:txBody>
                  <a:tcPr marL="91450" marR="91450" marT="45725" marB="457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9" name="Google Shape;10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3888" y="6524100"/>
            <a:ext cx="3010225" cy="30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l="1922"/>
          <a:stretch/>
        </p:blipFill>
        <p:spPr>
          <a:xfrm>
            <a:off x="-4083" y="0"/>
            <a:ext cx="6861740" cy="990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15"/>
          <p:cNvGrpSpPr/>
          <p:nvPr/>
        </p:nvGrpSpPr>
        <p:grpSpPr>
          <a:xfrm>
            <a:off x="-4083" y="1126229"/>
            <a:ext cx="3010367" cy="702900"/>
            <a:chOff x="-4083" y="1126229"/>
            <a:chExt cx="3010367" cy="702900"/>
          </a:xfrm>
        </p:grpSpPr>
        <p:sp>
          <p:nvSpPr>
            <p:cNvPr id="116" name="Google Shape;116;p15"/>
            <p:cNvSpPr/>
            <p:nvPr/>
          </p:nvSpPr>
          <p:spPr>
            <a:xfrm>
              <a:off x="2119184" y="1126229"/>
              <a:ext cx="887100" cy="7029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-4083" y="1126229"/>
              <a:ext cx="2615100" cy="702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15"/>
          <p:cNvSpPr txBox="1">
            <a:spLocks noGrp="1"/>
          </p:cNvSpPr>
          <p:nvPr>
            <p:ph type="subTitle" idx="1"/>
          </p:nvPr>
        </p:nvSpPr>
        <p:spPr>
          <a:xfrm>
            <a:off x="246969" y="2153330"/>
            <a:ext cx="61395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b="1"/>
              <a:t>Talde honetako kideek adostutako arauak, rolak eta konpromisuak betetzeko konpromisoa hartzen dute: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>
                <a:latin typeface="Avenir"/>
                <a:ea typeface="Avenir"/>
                <a:cs typeface="Avenir"/>
                <a:sym typeface="Avenir"/>
              </a:rPr>
              <a:t/>
            </a:r>
            <a:br>
              <a:rPr lang="es-ES">
                <a:latin typeface="Avenir"/>
                <a:ea typeface="Avenir"/>
                <a:cs typeface="Avenir"/>
                <a:sym typeface="Avenir"/>
              </a:rPr>
            </a:b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>
                <a:latin typeface="Avenir"/>
                <a:ea typeface="Avenir"/>
                <a:cs typeface="Avenir"/>
                <a:sym typeface="Avenir"/>
              </a:rPr>
              <a:t> 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19" name="Google Shape;119;p15"/>
          <p:cNvCxnSpPr/>
          <p:nvPr/>
        </p:nvCxnSpPr>
        <p:spPr>
          <a:xfrm rot="10800000">
            <a:off x="247012" y="2799258"/>
            <a:ext cx="6139500" cy="0"/>
          </a:xfrm>
          <a:prstGeom prst="straightConnector1">
            <a:avLst/>
          </a:prstGeom>
          <a:noFill/>
          <a:ln w="444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6109397" y="9181397"/>
            <a:ext cx="2772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128587" y="1293081"/>
            <a:ext cx="300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Taldearen</a:t>
            </a:r>
            <a:r>
              <a:rPr lang="es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SINTONIA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329175" y="2955500"/>
            <a:ext cx="6057300" cy="207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ZER BEHAR DUGU TALDEKIDEENGATIK??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3.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5.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6.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7.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8.  </a:t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329175" y="5192225"/>
            <a:ext cx="6057300" cy="207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ZER ESKAINTZEN DIOGU TALDEARI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3.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5.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6.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7.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8.  </a:t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329188" y="7531350"/>
            <a:ext cx="6057300" cy="207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ZEINTZUK DIRA GURE AHULEZIAK: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3.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5.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6.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7.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8.  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4199467" y="137440"/>
            <a:ext cx="252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FF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ELKARLANERAKO</a:t>
            </a:r>
            <a:r>
              <a:rPr lang="es-ES" sz="18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IKASKUNTZA</a:t>
            </a:r>
            <a:endParaRPr sz="2000" b="1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/>
          <p:cNvPicPr preferRelativeResize="0"/>
          <p:nvPr/>
        </p:nvPicPr>
        <p:blipFill rotWithShape="1">
          <a:blip r:embed="rId3">
            <a:alphaModFix/>
          </a:blip>
          <a:srcRect l="1920"/>
          <a:stretch/>
        </p:blipFill>
        <p:spPr>
          <a:xfrm>
            <a:off x="-4083" y="0"/>
            <a:ext cx="6861741" cy="990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16"/>
          <p:cNvGrpSpPr/>
          <p:nvPr/>
        </p:nvGrpSpPr>
        <p:grpSpPr>
          <a:xfrm>
            <a:off x="-4083" y="1126229"/>
            <a:ext cx="3010228" cy="703036"/>
            <a:chOff x="-4083" y="1126229"/>
            <a:chExt cx="3010228" cy="703036"/>
          </a:xfrm>
        </p:grpSpPr>
        <p:sp>
          <p:nvSpPr>
            <p:cNvPr id="132" name="Google Shape;132;p16"/>
            <p:cNvSpPr/>
            <p:nvPr/>
          </p:nvSpPr>
          <p:spPr>
            <a:xfrm>
              <a:off x="2119184" y="1126229"/>
              <a:ext cx="886961" cy="70303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-4083" y="1126229"/>
              <a:ext cx="2615144" cy="703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246969" y="2153330"/>
            <a:ext cx="6139543" cy="64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b="1"/>
              <a:t>Talde honetako kideek adostutako arauak, rolak eta konpromisuak betetzeko konpromisoa hartzen dute: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>
                <a:latin typeface="Avenir"/>
                <a:ea typeface="Avenir"/>
                <a:cs typeface="Avenir"/>
                <a:sym typeface="Avenir"/>
              </a:rPr>
              <a:t/>
            </a:r>
            <a:br>
              <a:rPr lang="es-ES">
                <a:latin typeface="Avenir"/>
                <a:ea typeface="Avenir"/>
                <a:cs typeface="Avenir"/>
                <a:sym typeface="Avenir"/>
              </a:rPr>
            </a:b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>
                <a:latin typeface="Avenir"/>
                <a:ea typeface="Avenir"/>
                <a:cs typeface="Avenir"/>
                <a:sym typeface="Avenir"/>
              </a:rPr>
              <a:t> 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35" name="Google Shape;135;p16"/>
          <p:cNvCxnSpPr/>
          <p:nvPr/>
        </p:nvCxnSpPr>
        <p:spPr>
          <a:xfrm rot="10800000">
            <a:off x="246970" y="2799258"/>
            <a:ext cx="6139542" cy="0"/>
          </a:xfrm>
          <a:prstGeom prst="straightConnector1">
            <a:avLst/>
          </a:prstGeom>
          <a:noFill/>
          <a:ln w="444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6109397" y="9181397"/>
            <a:ext cx="27711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128587" y="1293081"/>
            <a:ext cx="30003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Taldearen</a:t>
            </a:r>
            <a:r>
              <a:rPr lang="es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arauak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246969" y="2955495"/>
            <a:ext cx="6139543" cy="207631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ARAUAK: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3.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5.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6.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7.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8.  </a:t>
            </a:r>
            <a:endParaRPr/>
          </a:p>
        </p:txBody>
      </p:sp>
      <p:sp>
        <p:nvSpPr>
          <p:cNvPr id="139" name="Google Shape;139;p16"/>
          <p:cNvSpPr/>
          <p:nvPr/>
        </p:nvSpPr>
        <p:spPr>
          <a:xfrm>
            <a:off x="246982" y="5192225"/>
            <a:ext cx="6139500" cy="207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HELBURUAK: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3.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4.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5.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6.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7.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8.  </a:t>
            </a:r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246969" y="7428931"/>
            <a:ext cx="2882100" cy="20763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1750" cap="flat" cmpd="sng">
            <a:solidFill>
              <a:srgbClr val="B0CE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SINADURAK:</a:t>
            </a:r>
            <a:endParaRPr/>
          </a:p>
        </p:txBody>
      </p:sp>
      <p:sp>
        <p:nvSpPr>
          <p:cNvPr id="141" name="Google Shape;141;p16"/>
          <p:cNvSpPr/>
          <p:nvPr/>
        </p:nvSpPr>
        <p:spPr>
          <a:xfrm>
            <a:off x="2676938" y="9024265"/>
            <a:ext cx="658413" cy="6946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8222" y="9005994"/>
            <a:ext cx="755003" cy="711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 rotWithShape="1">
          <a:blip r:embed="rId5">
            <a:alphaModFix/>
          </a:blip>
          <a:srcRect t="5039"/>
          <a:stretch/>
        </p:blipFill>
        <p:spPr>
          <a:xfrm>
            <a:off x="6070945" y="4437246"/>
            <a:ext cx="619568" cy="74375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6"/>
          <p:cNvSpPr txBox="1"/>
          <p:nvPr/>
        </p:nvSpPr>
        <p:spPr>
          <a:xfrm>
            <a:off x="4199467" y="137440"/>
            <a:ext cx="252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FF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ELKARLANERAKO</a:t>
            </a:r>
            <a:r>
              <a:rPr lang="es-ES" sz="18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IKASKUNTZA</a:t>
            </a:r>
            <a:endParaRPr sz="2000" b="1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45" name="Google Shape;14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3075" y="7431825"/>
            <a:ext cx="2076325" cy="2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7"/>
          <p:cNvPicPr preferRelativeResize="0"/>
          <p:nvPr/>
        </p:nvPicPr>
        <p:blipFill rotWithShape="1">
          <a:blip r:embed="rId3">
            <a:alphaModFix/>
          </a:blip>
          <a:srcRect l="1920"/>
          <a:stretch/>
        </p:blipFill>
        <p:spPr>
          <a:xfrm>
            <a:off x="-4083" y="0"/>
            <a:ext cx="6861741" cy="990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17"/>
          <p:cNvCxnSpPr/>
          <p:nvPr/>
        </p:nvCxnSpPr>
        <p:spPr>
          <a:xfrm rot="10800000">
            <a:off x="209768" y="3423663"/>
            <a:ext cx="6139542" cy="0"/>
          </a:xfrm>
          <a:prstGeom prst="straightConnector1">
            <a:avLst/>
          </a:prstGeom>
          <a:noFill/>
          <a:ln w="444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17"/>
          <p:cNvSpPr txBox="1">
            <a:spLocks noGrp="1"/>
          </p:cNvSpPr>
          <p:nvPr>
            <p:ph type="sldNum" idx="12"/>
          </p:nvPr>
        </p:nvSpPr>
        <p:spPr>
          <a:xfrm>
            <a:off x="6109397" y="9181397"/>
            <a:ext cx="27711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  <p:grpSp>
        <p:nvGrpSpPr>
          <p:cNvPr id="153" name="Google Shape;153;p17"/>
          <p:cNvGrpSpPr/>
          <p:nvPr/>
        </p:nvGrpSpPr>
        <p:grpSpPr>
          <a:xfrm>
            <a:off x="-4083" y="1126229"/>
            <a:ext cx="3010228" cy="703036"/>
            <a:chOff x="-4083" y="1126229"/>
            <a:chExt cx="3010228" cy="703036"/>
          </a:xfrm>
        </p:grpSpPr>
        <p:sp>
          <p:nvSpPr>
            <p:cNvPr id="154" name="Google Shape;154;p17"/>
            <p:cNvSpPr/>
            <p:nvPr/>
          </p:nvSpPr>
          <p:spPr>
            <a:xfrm>
              <a:off x="2119184" y="1126229"/>
              <a:ext cx="886961" cy="70303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-4083" y="1126229"/>
              <a:ext cx="2615144" cy="703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17"/>
          <p:cNvSpPr/>
          <p:nvPr/>
        </p:nvSpPr>
        <p:spPr>
          <a:xfrm>
            <a:off x="601417" y="6458425"/>
            <a:ext cx="3664468" cy="1083025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128587" y="1293081"/>
            <a:ext cx="30003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Taldeko</a:t>
            </a:r>
            <a:r>
              <a:rPr lang="es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gogoeta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1"/>
          </p:nvPr>
        </p:nvSpPr>
        <p:spPr>
          <a:xfrm>
            <a:off x="357019" y="1998217"/>
            <a:ext cx="6139500" cy="1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-ES" sz="1200" b="1"/>
              <a:t>Ikaskuntza-prozesuan zehar</a:t>
            </a:r>
            <a:r>
              <a:rPr lang="es-ES" sz="1200"/>
              <a:t>, taldeak hainbat zeregin eta erronka jorratuko ditu, batzuk nahiko errazak, beste batzuk luzeagoak eta konplexuagoak.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-ES" sz="1200" b="1"/>
              <a:t>Berrikuspen</a:t>
            </a:r>
            <a:r>
              <a:rPr lang="es-ES" sz="1200"/>
              <a:t> puntual horiek oso garrantzitsuak dira, taldeko kideengan egiten dutenari eta nola egin duten hausnartzeko gaitasuna garatzen laguntzen baitute.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-ES" sz="1200"/>
              <a:t>Hona hemen </a:t>
            </a:r>
            <a:r>
              <a:rPr lang="es-ES" sz="1200" b="1"/>
              <a:t>gogoeta</a:t>
            </a:r>
            <a:r>
              <a:rPr lang="es-ES" sz="1200"/>
              <a:t> bideratzeko fase bati lotuta plantea daitezkeen hainbat galdera.</a:t>
            </a:r>
            <a:endParaRPr/>
          </a:p>
        </p:txBody>
      </p:sp>
      <p:sp>
        <p:nvSpPr>
          <p:cNvPr id="159" name="Google Shape;159;p17"/>
          <p:cNvSpPr/>
          <p:nvPr/>
        </p:nvSpPr>
        <p:spPr>
          <a:xfrm>
            <a:off x="377598" y="3849697"/>
            <a:ext cx="6139543" cy="527397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377595" y="4729582"/>
            <a:ext cx="6139543" cy="527397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377595" y="5593057"/>
            <a:ext cx="6139543" cy="527397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7"/>
          <p:cNvSpPr/>
          <p:nvPr/>
        </p:nvSpPr>
        <p:spPr>
          <a:xfrm>
            <a:off x="246969" y="3733910"/>
            <a:ext cx="793907" cy="75941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246968" y="4603951"/>
            <a:ext cx="793907" cy="75941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246967" y="5474016"/>
            <a:ext cx="793907" cy="75941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240692" y="6345554"/>
            <a:ext cx="793907" cy="75941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393076" y="3926885"/>
            <a:ext cx="558924" cy="54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ES"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E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/>
            </a:r>
            <a:br>
              <a:rPr lang="es-E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394765" y="4768197"/>
            <a:ext cx="558924" cy="54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ES"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E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/>
            </a:r>
            <a:br>
              <a:rPr lang="es-E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393075" y="5647671"/>
            <a:ext cx="558924" cy="54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ES"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E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/>
            </a:r>
            <a:br>
              <a:rPr lang="es-E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404529" y="6510024"/>
            <a:ext cx="558924" cy="54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ES"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E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/>
            </a:r>
            <a:br>
              <a:rPr lang="es-E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0" name="Google Shape;170;p17"/>
          <p:cNvSpPr/>
          <p:nvPr/>
        </p:nvSpPr>
        <p:spPr>
          <a:xfrm>
            <a:off x="640523" y="7827298"/>
            <a:ext cx="3664468" cy="1083025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/>
          <p:nvPr/>
        </p:nvSpPr>
        <p:spPr>
          <a:xfrm>
            <a:off x="280176" y="7711290"/>
            <a:ext cx="793907" cy="75941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444013" y="7875760"/>
            <a:ext cx="558924" cy="54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ES"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5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s-E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/>
            </a:r>
            <a:br>
              <a:rPr lang="es-ES"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1042746" y="3905485"/>
            <a:ext cx="54744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 lortu nahi genuen? </a:t>
            </a:r>
            <a:endParaRPr/>
          </a:p>
        </p:txBody>
      </p:sp>
      <p:sp>
        <p:nvSpPr>
          <p:cNvPr id="174" name="Google Shape;174;p17"/>
          <p:cNvSpPr txBox="1"/>
          <p:nvPr/>
        </p:nvSpPr>
        <p:spPr>
          <a:xfrm>
            <a:off x="1239908" y="4757439"/>
            <a:ext cx="54744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 lortu dugu? Nola? </a:t>
            </a:r>
            <a:endParaRPr/>
          </a:p>
        </p:txBody>
      </p:sp>
      <p:sp>
        <p:nvSpPr>
          <p:cNvPr id="175" name="Google Shape;175;p17"/>
          <p:cNvSpPr txBox="1"/>
          <p:nvPr/>
        </p:nvSpPr>
        <p:spPr>
          <a:xfrm>
            <a:off x="1239908" y="5628903"/>
            <a:ext cx="54744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 ez dugu lortu? Zergatik? </a:t>
            </a:r>
            <a:endParaRPr/>
          </a:p>
        </p:txBody>
      </p:sp>
      <p:sp>
        <p:nvSpPr>
          <p:cNvPr id="176" name="Google Shape;176;p17"/>
          <p:cNvSpPr txBox="1"/>
          <p:nvPr/>
        </p:nvSpPr>
        <p:spPr>
          <a:xfrm>
            <a:off x="1036458" y="6453488"/>
            <a:ext cx="3229049" cy="51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 hobetuko dugu? 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1042733" y="7818755"/>
            <a:ext cx="3222461" cy="51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-E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Nola hobetuko dugu? </a:t>
            </a:r>
            <a:endParaRPr/>
          </a:p>
        </p:txBody>
      </p:sp>
      <p:sp>
        <p:nvSpPr>
          <p:cNvPr id="178" name="Google Shape;178;p17"/>
          <p:cNvSpPr txBox="1"/>
          <p:nvPr/>
        </p:nvSpPr>
        <p:spPr>
          <a:xfrm>
            <a:off x="1003627" y="6449882"/>
            <a:ext cx="3222461" cy="51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4199467" y="137440"/>
            <a:ext cx="252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FF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ELKARLANERAKO</a:t>
            </a:r>
            <a:r>
              <a:rPr lang="es-ES" sz="18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IKASKUNTZA</a:t>
            </a:r>
            <a:endParaRPr sz="2000" b="1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80" name="Google Shape;1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8438" y="6590463"/>
            <a:ext cx="2148075" cy="21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8"/>
          <p:cNvPicPr preferRelativeResize="0"/>
          <p:nvPr/>
        </p:nvPicPr>
        <p:blipFill rotWithShape="1">
          <a:blip r:embed="rId3">
            <a:alphaModFix/>
          </a:blip>
          <a:srcRect l="1920"/>
          <a:stretch/>
        </p:blipFill>
        <p:spPr>
          <a:xfrm>
            <a:off x="0" y="0"/>
            <a:ext cx="6861741" cy="990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18"/>
          <p:cNvCxnSpPr/>
          <p:nvPr/>
        </p:nvCxnSpPr>
        <p:spPr>
          <a:xfrm rot="10800000">
            <a:off x="128588" y="2695979"/>
            <a:ext cx="6139542" cy="0"/>
          </a:xfrm>
          <a:prstGeom prst="straightConnector1">
            <a:avLst/>
          </a:prstGeom>
          <a:noFill/>
          <a:ln w="444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18"/>
          <p:cNvSpPr txBox="1">
            <a:spLocks noGrp="1"/>
          </p:cNvSpPr>
          <p:nvPr>
            <p:ph type="sldNum" idx="12"/>
          </p:nvPr>
        </p:nvSpPr>
        <p:spPr>
          <a:xfrm>
            <a:off x="5991016" y="8987109"/>
            <a:ext cx="27711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  <p:grpSp>
        <p:nvGrpSpPr>
          <p:cNvPr id="188" name="Google Shape;188;p18"/>
          <p:cNvGrpSpPr/>
          <p:nvPr/>
        </p:nvGrpSpPr>
        <p:grpSpPr>
          <a:xfrm>
            <a:off x="-4083" y="1126229"/>
            <a:ext cx="3010228" cy="703036"/>
            <a:chOff x="-4083" y="1126229"/>
            <a:chExt cx="3010228" cy="703036"/>
          </a:xfrm>
        </p:grpSpPr>
        <p:sp>
          <p:nvSpPr>
            <p:cNvPr id="189" name="Google Shape;189;p18"/>
            <p:cNvSpPr/>
            <p:nvPr/>
          </p:nvSpPr>
          <p:spPr>
            <a:xfrm>
              <a:off x="2119184" y="1126229"/>
              <a:ext cx="886961" cy="70303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-4083" y="1126229"/>
              <a:ext cx="2615144" cy="7030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18"/>
          <p:cNvSpPr txBox="1"/>
          <p:nvPr/>
        </p:nvSpPr>
        <p:spPr>
          <a:xfrm>
            <a:off x="128587" y="1293081"/>
            <a:ext cx="30003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Taldeko</a:t>
            </a:r>
            <a:r>
              <a:rPr lang="es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gogoeta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589870" y="2916765"/>
            <a:ext cx="2881994" cy="207631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u="sng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Zer egiten jarraitu behar dugu?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3685459" y="3612494"/>
            <a:ext cx="2881994" cy="207631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u="sng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Zer egiten hasi behar dugu?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194" name="Google Shape;194;p18"/>
          <p:cNvSpPr/>
          <p:nvPr/>
        </p:nvSpPr>
        <p:spPr>
          <a:xfrm>
            <a:off x="589869" y="5207536"/>
            <a:ext cx="2881994" cy="207631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u="sng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Zer egin behar dugu hobeto?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8"/>
          <p:cNvSpPr/>
          <p:nvPr/>
        </p:nvSpPr>
        <p:spPr>
          <a:xfrm>
            <a:off x="3685458" y="5903265"/>
            <a:ext cx="2881994" cy="207631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u="sng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Zer egiteari utzi behar diogu?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589869" y="7520194"/>
            <a:ext cx="2881994" cy="207631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u="sng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Zer ikasi dugu?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78062" y="1939676"/>
            <a:ext cx="62406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Taldeko gogoetak ikaskuntza prozesuari buruz kontzientzia hartzea eta konpetentziak taldean lantzea laguntzen du: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8" name="Google Shape;198;p18"/>
          <p:cNvSpPr txBox="1"/>
          <p:nvPr/>
        </p:nvSpPr>
        <p:spPr>
          <a:xfrm>
            <a:off x="4199467" y="137440"/>
            <a:ext cx="252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FF0000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ELKARLANERAKO </a:t>
            </a:r>
            <a:endParaRPr>
              <a:solidFill>
                <a:srgbClr val="FF0000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IKASKUNTZA</a:t>
            </a:r>
            <a:endParaRPr sz="2000" b="1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99" name="Google Shape;1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7850" y="8194050"/>
            <a:ext cx="1357200" cy="13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/>
          <p:nvPr/>
        </p:nvSpPr>
        <p:spPr>
          <a:xfrm>
            <a:off x="0" y="0"/>
            <a:ext cx="6858000" cy="10312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  <p:pic>
        <p:nvPicPr>
          <p:cNvPr id="206" name="Google Shape;2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425" y="75656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310</Words>
  <Application>Microsoft Office PowerPoint</Application>
  <PresentationFormat>A4 (210 x 297 mm)</PresentationFormat>
  <Paragraphs>115</Paragraphs>
  <Slides>7</Slides>
  <Notes>7</Notes>
  <HiddenSlides>0</HiddenSlides>
  <MMClips>0</MMClips>
  <ScaleCrop>false</ScaleCrop>
  <HeadingPairs>
    <vt:vector size="6" baseType="variant">
      <vt:variant>
        <vt:lpstr>Erabilitako letra-tipoak</vt:lpstr>
      </vt:variant>
      <vt:variant>
        <vt:i4>6</vt:i4>
      </vt:variant>
      <vt:variant>
        <vt:lpstr>Gaia</vt:lpstr>
      </vt:variant>
      <vt:variant>
        <vt:i4>1</vt:i4>
      </vt:variant>
      <vt:variant>
        <vt:lpstr>Diapositiben tituluak</vt:lpstr>
      </vt:variant>
      <vt:variant>
        <vt:i4>7</vt:i4>
      </vt:variant>
    </vt:vector>
  </HeadingPairs>
  <TitlesOfParts>
    <vt:vector size="14" baseType="lpstr">
      <vt:lpstr>Avenir</vt:lpstr>
      <vt:lpstr>Arial</vt:lpstr>
      <vt:lpstr>Montserrat</vt:lpstr>
      <vt:lpstr>Montserrat Black</vt:lpstr>
      <vt:lpstr>Montserrat Light</vt:lpstr>
      <vt:lpstr>Calibri</vt:lpstr>
      <vt:lpstr>Tema de Office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aurkezpena</dc:title>
  <dc:creator>Enara Arratibel</dc:creator>
  <cp:lastModifiedBy>Enara Arratibel</cp:lastModifiedBy>
  <cp:revision>1</cp:revision>
  <dcterms:modified xsi:type="dcterms:W3CDTF">2023-12-18T17:56:07Z</dcterms:modified>
</cp:coreProperties>
</file>