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6858000" cx="9144000"/>
  <p:notesSz cx="6858000" cy="9144000"/>
  <p:embeddedFontLst>
    <p:embeddedFont>
      <p:font typeface="Rambla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2" roundtripDataSignature="AMtx7mhoXjEh0nVuLSUDe/57pq+pqElx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customschemas.google.com/relationships/presentationmetadata" Target="metadata"/><Relationship Id="rId61" Type="http://schemas.openxmlformats.org/officeDocument/2006/relationships/font" Target="fonts/Rambla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Rambla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ambla-bold.fntdata"/><Relationship Id="rId14" Type="http://schemas.openxmlformats.org/officeDocument/2006/relationships/slide" Target="slides/slide8.xml"/><Relationship Id="rId58" Type="http://schemas.openxmlformats.org/officeDocument/2006/relationships/font" Target="fonts/Rambl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u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5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2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62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6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 type="title">
  <p:cSld name="TITLE">
    <p:bg>
      <p:bgPr>
        <a:gradFill>
          <a:gsLst>
            <a:gs pos="0">
              <a:srgbClr val="BBD3E4"/>
            </a:gs>
            <a:gs pos="40000">
              <a:srgbClr val="AFCFE0"/>
            </a:gs>
            <a:gs pos="100000">
              <a:srgbClr val="00466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8275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Rambla"/>
              <a:buNone/>
              <a:defRPr b="1" i="0" sz="5600" u="none" cap="none" strike="noStrike">
                <a:solidFill>
                  <a:srgbClr val="4CE0EA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8" name="Google Shape;58;p6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Google Shape;59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6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58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9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6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6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6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1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6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64"/>
          <p:cNvPicPr preferRelativeResize="0"/>
          <p:nvPr/>
        </p:nvPicPr>
        <p:blipFill rotWithShape="1">
          <a:blip r:embed="rId1">
            <a:alphaModFix/>
          </a:blip>
          <a:srcRect b="11211" l="0" r="6264" t="0"/>
          <a:stretch/>
        </p:blipFill>
        <p:spPr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7.jpg"/><Relationship Id="rId7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33.jpg"/><Relationship Id="rId5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9.jpg"/><Relationship Id="rId5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31.jpg"/><Relationship Id="rId5" Type="http://schemas.openxmlformats.org/officeDocument/2006/relationships/image" Target="../media/image35.jpg"/><Relationship Id="rId6" Type="http://schemas.openxmlformats.org/officeDocument/2006/relationships/image" Target="../media/image4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w8vXfB3zWPg" TargetMode="External"/><Relationship Id="rId5" Type="http://schemas.openxmlformats.org/officeDocument/2006/relationships/image" Target="../media/image4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image" Target="../media/image4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Relationship Id="rId4" Type="http://schemas.openxmlformats.org/officeDocument/2006/relationships/image" Target="../media/image4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image" Target="../media/image4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Relationship Id="rId4" Type="http://schemas.openxmlformats.org/officeDocument/2006/relationships/image" Target="../media/image52.jpg"/><Relationship Id="rId5" Type="http://schemas.openxmlformats.org/officeDocument/2006/relationships/image" Target="../media/image48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Relationship Id="rId4" Type="http://schemas.openxmlformats.org/officeDocument/2006/relationships/image" Target="../media/image5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4" Type="http://schemas.openxmlformats.org/officeDocument/2006/relationships/image" Target="../media/image50.jpg"/><Relationship Id="rId5" Type="http://schemas.openxmlformats.org/officeDocument/2006/relationships/image" Target="../media/image5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idx="4294967295" type="body"/>
          </p:nvPr>
        </p:nvSpPr>
        <p:spPr>
          <a:xfrm>
            <a:off x="0" y="1726814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sp>
        <p:nvSpPr>
          <p:cNvPr id="67" name="Google Shape;67;p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11648" t="0"/>
          <a:stretch/>
        </p:blipFill>
        <p:spPr>
          <a:xfrm>
            <a:off x="5222631" y="-2"/>
            <a:ext cx="3921369" cy="67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138345" y="347273"/>
            <a:ext cx="5338321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u-E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Ibilgailuen egitura elementuak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240" y="3800475"/>
            <a:ext cx="44767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54" name="Google Shape;154;p10"/>
          <p:cNvSpPr txBox="1"/>
          <p:nvPr>
            <p:ph idx="4294967295" type="body"/>
          </p:nvPr>
        </p:nvSpPr>
        <p:spPr>
          <a:xfrm>
            <a:off x="350267" y="1124150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u-ES" sz="2800"/>
              <a:t>Mitchell fitxak</a:t>
            </a:r>
            <a:endParaRPr/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4536" r="0" t="0"/>
          <a:stretch/>
        </p:blipFill>
        <p:spPr>
          <a:xfrm rot="-5400000">
            <a:off x="2043418" y="759740"/>
            <a:ext cx="4758744" cy="699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63" name="Google Shape;163;p11"/>
          <p:cNvSpPr txBox="1"/>
          <p:nvPr>
            <p:ph idx="4294967295" type="body"/>
          </p:nvPr>
        </p:nvSpPr>
        <p:spPr>
          <a:xfrm>
            <a:off x="293286" y="1141550"/>
            <a:ext cx="8692452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u-ES" sz="2400"/>
              <a:t>Fitxek izaten dituzten ezaugarri esanguratsuenak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1. Ibilgailuaren marka eta modeloa.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2. Fitxa-zenbakia.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3. Atzeko finkapen-barailen altuera-kota.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4. Finkapen-barailen luzera-kota atzeko ardatzaren erditik abiatuta.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5. Finkapen-barailen arteko luzera-kota.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u-ES" sz="2000"/>
              <a:t>6. Kontrol-puntu bakoitzerako terminalak. Letren bidez sailkatzen dira.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7. Esekidura-dorreen kota.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8. Karrozeriaren ezkerraldeko alboko bista.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u-ES" sz="2000"/>
              <a:t>9. Karrozeriaren tresnak eta kontrol-puntuak mekanika muntatuta.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u-ES" sz="2000"/>
              <a:t>10. Karrozeria goitik ikusita (goitiko bista) eta zabalera-kotak kontrol-puntuen artean.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u-ES" sz="2000"/>
              <a:t>11. Luzera-kotak kontrol-puntu bakoitzerako.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71" name="Google Shape;171;p12"/>
          <p:cNvSpPr txBox="1"/>
          <p:nvPr>
            <p:ph idx="4294967295" type="body"/>
          </p:nvPr>
        </p:nvSpPr>
        <p:spPr>
          <a:xfrm>
            <a:off x="457196" y="154530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Talka baten analisia begiz</a:t>
            </a:r>
            <a:endParaRPr>
              <a:solidFill>
                <a:srgbClr val="CC0000"/>
              </a:solidFill>
            </a:endParaRPr>
          </a:p>
          <a:p>
            <a:pPr indent="0" lvl="0" marL="4000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Ibilgailu batean talka kasuan lehenengo begiz ikusketa bat egin behar da, talka gertatu den uneetan eta gainerakoetan.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00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Indarrak transmititu egiten dira beraz, deformazioa transmititu daitezke (gehienbat ibilgailu zaharretan)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00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752" y="4899074"/>
            <a:ext cx="3888432" cy="187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81" name="Google Shape;181;p13"/>
          <p:cNvSpPr txBox="1"/>
          <p:nvPr>
            <p:ph idx="4294967295" type="body"/>
          </p:nvPr>
        </p:nvSpPr>
        <p:spPr>
          <a:xfrm>
            <a:off x="530846" y="12896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Talka baten analisia begiz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Begizko azterketa: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Ibilgailutik urrunduz hasi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Buelta bat eman, begirada orokorra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Begiratu argi kontra: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Hegatsen ertzak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Sabai eta kapotaren makak (</a:t>
            </a:r>
            <a:r>
              <a:rPr i="1"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abolladura</a:t>
            </a: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Pintura altxatutako guneak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Konparatu zoruaren planoa karrozeriaren azpia (bihurtzerik bai?). </a:t>
            </a:r>
            <a:r>
              <a:rPr lang="eu-ES" sz="2400"/>
              <a:t>	</a:t>
            </a:r>
            <a:endParaRPr/>
          </a:p>
        </p:txBody>
      </p:sp>
      <p:sp>
        <p:nvSpPr>
          <p:cNvPr id="182" name="Google Shape;182;p1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946" y="2004646"/>
            <a:ext cx="3345329" cy="203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91" name="Google Shape;191;p14"/>
          <p:cNvSpPr txBox="1"/>
          <p:nvPr>
            <p:ph idx="4294967295" type="body"/>
          </p:nvPr>
        </p:nvSpPr>
        <p:spPr>
          <a:xfrm>
            <a:off x="428596" y="1417477"/>
            <a:ext cx="39273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Talka baten analisia begiz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Begizko azterketa: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Ondoren hurbilagotik aztertu lasaierak eta aldeak neurtzeko (kapota, ateak, zutabeak, ate handia, eta abar.) (Datuak konponketa-eskuliburuan)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u-ES" sz="2400"/>
              <a:t>	</a:t>
            </a:r>
            <a:endParaRPr/>
          </a:p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193" name="Google Shape;1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1535832"/>
            <a:ext cx="297815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01" name="Google Shape;201;p15"/>
          <p:cNvSpPr txBox="1"/>
          <p:nvPr>
            <p:ph idx="4294967295" type="body"/>
          </p:nvPr>
        </p:nvSpPr>
        <p:spPr>
          <a:xfrm>
            <a:off x="457196" y="139397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Talka baten analisia begiz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Begizko azterketa: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Ireki eta itxi ateak eta egoki doitzen dela behatu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Ikusi ea argiak funtzionatzen duten kapota eta ate handia irekitzean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Kapota ireki eta konponketa-eskuliburuan aztertu aldez aurretik kalkulatutako deformazio guneak</a:t>
            </a:r>
            <a:endParaRPr sz="2800"/>
          </a:p>
          <a:p>
            <a:pPr indent="0" lvl="1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u-ES" sz="2400"/>
              <a:t>	</a:t>
            </a:r>
            <a:endParaRPr/>
          </a:p>
        </p:txBody>
      </p:sp>
      <p:sp>
        <p:nvSpPr>
          <p:cNvPr id="202" name="Google Shape;202;p1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364" y="5589240"/>
            <a:ext cx="1428550" cy="113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11" name="Google Shape;211;p16"/>
          <p:cNvSpPr txBox="1"/>
          <p:nvPr>
            <p:ph idx="4294967295" type="body"/>
          </p:nvPr>
        </p:nvSpPr>
        <p:spPr>
          <a:xfrm>
            <a:off x="457196" y="148140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Talka baten analisia begiz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Begizko azterketa: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Elementu astunenen euskarriak aztertu (motorra, abiadura-kaxa …)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 handia ireki eta begiratu maletategiaren ormak, elementuen arteko lotura-junturak.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Talka gogorraren kasuan bidaiari lekua aztertu (eserlekuak, tresna-taula, bolantea …)</a:t>
            </a:r>
            <a:endParaRPr sz="2800"/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1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u-ES" sz="2400"/>
              <a:t>	</a:t>
            </a:r>
            <a:endParaRPr/>
          </a:p>
        </p:txBody>
      </p:sp>
      <p:sp>
        <p:nvSpPr>
          <p:cNvPr id="212" name="Google Shape;212;p1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>
            <p:ph idx="4294967295" type="body"/>
          </p:nvPr>
        </p:nvSpPr>
        <p:spPr>
          <a:xfrm>
            <a:off x="49971" y="112727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Talka baten analisia begiz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Begizko azterketa: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Segurtasun gerrikoak aztertu (pretenkatzaile piroteknikoa)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Altxatu ibilgailua eta eskuz aztertu aldez aurretik kalkulatutako deformazio guneak (langak mailatuak edo tolestatuak?)</a:t>
            </a:r>
            <a:endParaRPr sz="2800"/>
          </a:p>
        </p:txBody>
      </p:sp>
      <p:sp>
        <p:nvSpPr>
          <p:cNvPr id="220" name="Google Shape;220;p17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221" name="Google Shape;2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872" y="5131785"/>
            <a:ext cx="2357422" cy="126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2764" y="5125884"/>
            <a:ext cx="2428892" cy="127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1722" y="4906967"/>
            <a:ext cx="2588957" cy="149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7141" y="2121625"/>
            <a:ext cx="1843384" cy="12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32" name="Google Shape;232;p18"/>
          <p:cNvSpPr txBox="1"/>
          <p:nvPr>
            <p:ph idx="4294967295" type="body"/>
          </p:nvPr>
        </p:nvSpPr>
        <p:spPr>
          <a:xfrm>
            <a:off x="492521" y="157087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Talka baten analisia begiz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Begizko azterketa: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571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Langetan edo plataformetan deformazioa ikusten bada kendu maletategiko eta bidaiari-lekuko alfonbrak eta azterketa egin.</a:t>
            </a:r>
            <a:endParaRPr sz="2800"/>
          </a:p>
        </p:txBody>
      </p:sp>
      <p:sp>
        <p:nvSpPr>
          <p:cNvPr id="233" name="Google Shape;233;p1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234" name="Google Shape;2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5725" y="4609376"/>
            <a:ext cx="4929223" cy="190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descr="http://www.wurth.es/media/catalog/product/cache/1/image/200x/9df78eab33525d08d6e5fb8d27136e95/0/7/071564%2094.jpg" id="242" name="Google Shape;242;p19"/>
          <p:cNvPicPr preferRelativeResize="0"/>
          <p:nvPr/>
        </p:nvPicPr>
        <p:blipFill rotWithShape="1">
          <a:blip r:embed="rId4">
            <a:alphaModFix/>
          </a:blip>
          <a:srcRect b="28059" l="0" r="0" t="34382"/>
          <a:stretch/>
        </p:blipFill>
        <p:spPr>
          <a:xfrm>
            <a:off x="237396" y="4756639"/>
            <a:ext cx="4167200" cy="1565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9"/>
          <p:cNvSpPr txBox="1"/>
          <p:nvPr>
            <p:ph idx="4294967295" type="body"/>
          </p:nvPr>
        </p:nvSpPr>
        <p:spPr>
          <a:xfrm>
            <a:off x="247621" y="108107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360363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Milimetrotan graduatzen den eskala duen tutu teleskopiko batez eratzen da.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60363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Mutur bakoitzean euskarri bat du eta horretan hagatxo milimetratu bat desplazatzen da.</a:t>
            </a:r>
            <a:endParaRPr/>
          </a:p>
        </p:txBody>
      </p:sp>
      <p:sp>
        <p:nvSpPr>
          <p:cNvPr id="244" name="Google Shape;244;p1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0720" y="4165714"/>
            <a:ext cx="2959450" cy="25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ctrTitle"/>
          </p:nvPr>
        </p:nvSpPr>
        <p:spPr>
          <a:xfrm>
            <a:off x="0" y="0"/>
            <a:ext cx="9144000" cy="1231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Ibilgailuen egitura elementuak:</a:t>
            </a:r>
            <a:endParaRPr b="1" sz="36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24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36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4"/>
            <a:ext cx="1535113" cy="11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>
            <p:ph idx="4294967295" type="body"/>
          </p:nvPr>
        </p:nvSpPr>
        <p:spPr>
          <a:xfrm>
            <a:off x="-4" y="1498214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Karrozeriaren kotak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Fitxa teknikoak edo datu fitxak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Talka baten analisia begiz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Hagadun konpasa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Diagnosia neurketa-sistema unibertsalak erabiliz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Neurketa-sistema mekanikoa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Neurketa-sistema informatizatua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Laser bidezko neurketa-sistema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Neurketa-sistema akustikoa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Kontrol-sistema positiboa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u-ES" sz="2000"/>
              <a:t>Neurketa-sistemen mantentze lanak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pic>
        <p:nvPicPr>
          <p:cNvPr descr="http://definicion.mx/wp-content/uploads/2013/03/diagnostico.jpg" id="78" name="Google Shape;7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264" y="4071942"/>
            <a:ext cx="2143140" cy="21431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53" name="Google Shape;253;p20"/>
          <p:cNvSpPr txBox="1"/>
          <p:nvPr>
            <p:ph idx="4294967295" type="body"/>
          </p:nvPr>
        </p:nvSpPr>
        <p:spPr>
          <a:xfrm>
            <a:off x="403021" y="13152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Tresna honekin bi eratan neur daiteke: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Konparazioz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Neurketaz</a:t>
            </a:r>
            <a:endParaRPr/>
          </a:p>
        </p:txBody>
      </p:sp>
      <p:sp>
        <p:nvSpPr>
          <p:cNvPr id="254" name="Google Shape;254;p2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255" name="Google Shape;25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6127" y="3103473"/>
            <a:ext cx="3693300" cy="18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6128" y="4938700"/>
            <a:ext cx="3618558" cy="19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64" name="Google Shape;264;p21"/>
          <p:cNvSpPr txBox="1"/>
          <p:nvPr>
            <p:ph idx="4294967295" type="body"/>
          </p:nvPr>
        </p:nvSpPr>
        <p:spPr>
          <a:xfrm>
            <a:off x="442896" y="143027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Konparazioz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Kontrol-puntuen arteko </a:t>
            </a:r>
            <a:r>
              <a:rPr b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simetria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egiaztatzean datza.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Konparazioz neurtzeko, ezinbestekoa da gutxienez bi neurketa hartzea: luzera eta diagonala.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Bestela, neurketa okerrekoa izan daiteke, hurrengo adibideetan adierazten den bezala.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2118" y="1430277"/>
            <a:ext cx="2894442" cy="143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73" name="Google Shape;273;p22"/>
          <p:cNvSpPr txBox="1"/>
          <p:nvPr>
            <p:ph idx="4294967295" type="body"/>
          </p:nvPr>
        </p:nvSpPr>
        <p:spPr>
          <a:xfrm>
            <a:off x="390246" y="12343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Konparazioz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Puntu simetrikoen kontrola: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Egiaztatzen da AD kotaren neurria BC kotarenaren berdina dela.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Gauza bera gertatzen da AC kota neurtzean, BD kotaren berdina baita.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Horregatik, esan daiteke A, B, C, D kontrol-puntuek ez dutela deformaziorik.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74" name="Google Shape;274;p2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507" y="940000"/>
            <a:ext cx="2903085" cy="214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83" name="Google Shape;283;p23"/>
          <p:cNvSpPr txBox="1"/>
          <p:nvPr>
            <p:ph idx="4294967295" type="body"/>
          </p:nvPr>
        </p:nvSpPr>
        <p:spPr>
          <a:xfrm>
            <a:off x="518071" y="11618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Konparazioz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Eskuineranzko deformazioa duten puntuen kontrola: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AC eta BD luzetarako kotek neurri berdinak dituzte.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Kota diagonalak, aldiz, desberdinak dira, eta desplazamendua alde luzeenerantz gertatu da (adibide honetan, eskuineko alderantz).</a:t>
            </a:r>
            <a:r>
              <a:rPr lang="eu-ES" sz="2800"/>
              <a:t>(adibide honetan, eskuineko alderantz).</a:t>
            </a:r>
            <a:endParaRPr/>
          </a:p>
        </p:txBody>
      </p:sp>
      <p:sp>
        <p:nvSpPr>
          <p:cNvPr id="284" name="Google Shape;284;p2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01" y="1207975"/>
            <a:ext cx="2586325" cy="17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293" name="Google Shape;293;p24"/>
          <p:cNvSpPr txBox="1"/>
          <p:nvPr>
            <p:ph idx="4294967295" type="body"/>
          </p:nvPr>
        </p:nvSpPr>
        <p:spPr>
          <a:xfrm>
            <a:off x="390246" y="11746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Neurketaz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○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Metodo honen bitartez bi punturen artean dagoen distantzia neurtzen da, eta fitxa teknikoan agertzen denarekin konparatzen da.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○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Neurriak </a:t>
            </a:r>
            <a:r>
              <a:rPr b="1"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zentrotik zentrora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hartu behar dira, eta hainbat kasu egon daiteke: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Zuloek tamaina berdina izatea.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Zuloek tamaina desberdina izatea.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8001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u-ES" sz="2800"/>
              <a:t>	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01" name="Google Shape;301;p25"/>
          <p:cNvSpPr txBox="1"/>
          <p:nvPr>
            <p:ph idx="4294967295" type="body"/>
          </p:nvPr>
        </p:nvSpPr>
        <p:spPr>
          <a:xfrm>
            <a:off x="457196" y="135357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Neurketaz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Zuloek tamaina berdina izatea.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 arazorik gabe egin daiteke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Hagatxoa zuloekiko zentratuta geratzen ez bada neurria zuloen mutur batean hartu behar da.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/>
              <a:t>	</a:t>
            </a:r>
            <a:endParaRPr/>
          </a:p>
        </p:txBody>
      </p:sp>
      <p:sp>
        <p:nvSpPr>
          <p:cNvPr id="302" name="Google Shape;302;p2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303" name="Google Shape;30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5709" y="1185126"/>
            <a:ext cx="2858973" cy="152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8300" y="4852980"/>
            <a:ext cx="2928958" cy="145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12" name="Google Shape;312;p26"/>
          <p:cNvSpPr txBox="1"/>
          <p:nvPr>
            <p:ph idx="4294967295" type="body"/>
          </p:nvPr>
        </p:nvSpPr>
        <p:spPr>
          <a:xfrm>
            <a:off x="492496" y="14281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Neurketaz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Zuloek tamaina desberdina izatea.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Urrunen dauden muturren eta hurbilen daudenen arteko tartea neurtuta konpontzen da.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Neurri biak batu eta zati bi egiten dira.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Emaitza zuloen zentrotik zentrorako neurria da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/>
              <a:t>	</a:t>
            </a:r>
            <a:endParaRPr/>
          </a:p>
        </p:txBody>
      </p:sp>
      <p:sp>
        <p:nvSpPr>
          <p:cNvPr id="313" name="Google Shape;313;p2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314" name="Google Shape;31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0793" y="1157325"/>
            <a:ext cx="2929691" cy="224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22" name="Google Shape;322;p27"/>
          <p:cNvSpPr txBox="1"/>
          <p:nvPr>
            <p:ph idx="4294967295" type="body"/>
          </p:nvPr>
        </p:nvSpPr>
        <p:spPr>
          <a:xfrm>
            <a:off x="457196" y="14281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Erreferentzia-puntutzat zuloak ez diren karrozeriaren guneak ere neur daitezke.</a:t>
            </a:r>
            <a:endParaRPr/>
          </a:p>
        </p:txBody>
      </p:sp>
      <p:sp>
        <p:nvSpPr>
          <p:cNvPr id="323" name="Google Shape;323;p2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324" name="Google Shape;32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237" y="4262070"/>
            <a:ext cx="53340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7"/>
          <p:cNvPicPr preferRelativeResize="0"/>
          <p:nvPr/>
        </p:nvPicPr>
        <p:blipFill rotWithShape="1">
          <a:blip r:embed="rId5">
            <a:alphaModFix/>
          </a:blip>
          <a:srcRect b="0" l="0" r="0" t="24467"/>
          <a:stretch/>
        </p:blipFill>
        <p:spPr>
          <a:xfrm>
            <a:off x="5749957" y="3943925"/>
            <a:ext cx="3152042" cy="266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33" name="Google Shape;333;p28"/>
          <p:cNvSpPr txBox="1"/>
          <p:nvPr>
            <p:ph idx="4294967295" type="body"/>
          </p:nvPr>
        </p:nvSpPr>
        <p:spPr>
          <a:xfrm>
            <a:off x="49971" y="8892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eu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Zehaztasuna lortzeko: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Zehaztasun handiagoa puntuen arteko distantzia handiagoa denean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 bat baino gehiago hartzen bada kontrol-puntu beretik</a:t>
            </a:r>
            <a:endParaRPr sz="3200"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41" name="Google Shape;341;p29"/>
          <p:cNvSpPr txBox="1"/>
          <p:nvPr>
            <p:ph idx="4294967295" type="body"/>
          </p:nvPr>
        </p:nvSpPr>
        <p:spPr>
          <a:xfrm>
            <a:off x="378971" y="10949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Hagadun konpasa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Gaur egun </a:t>
            </a:r>
            <a:r>
              <a:rPr b="1"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konpas digitalak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daude (MZCross).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Egindako neurketak ordenagailuan sartzen dira (taula batean) eta MZCross programak automatikoki kalkulatzen ditu desbideraketak.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/>
              <a:t>	</a:t>
            </a: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086" y="4715345"/>
            <a:ext cx="2120099" cy="19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1854" y="4626446"/>
            <a:ext cx="1786084" cy="202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6432" y="4650260"/>
            <a:ext cx="2257785" cy="156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sz="36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87" name="Google Shape;87;p3"/>
          <p:cNvSpPr txBox="1"/>
          <p:nvPr>
            <p:ph idx="4294967295" type="title"/>
          </p:nvPr>
        </p:nvSpPr>
        <p:spPr>
          <a:xfrm>
            <a:off x="457196" y="1253620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u-ES" sz="3600"/>
              <a:t>Egitura-kalteen diagnostikoa</a:t>
            </a:r>
            <a:endParaRPr sz="3600"/>
          </a:p>
        </p:txBody>
      </p:sp>
      <p:sp>
        <p:nvSpPr>
          <p:cNvPr id="88" name="Google Shape;88;p3"/>
          <p:cNvSpPr txBox="1"/>
          <p:nvPr>
            <p:ph idx="4294967295" type="body"/>
          </p:nvPr>
        </p:nvSpPr>
        <p:spPr>
          <a:xfrm>
            <a:off x="428596" y="192880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Sarrera</a:t>
            </a:r>
            <a:endParaRPr sz="32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Ibilgailuak talka bat izan duenean, beharrezkoa da karrozerian gertatu diren deformazioak diagnostikatzea.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Ondoren karrozeria egiaztatzeko dauden sistemak aztertuko ditugu.</a:t>
            </a:r>
            <a:endParaRPr b="1" sz="40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52" name="Google Shape;352;p30"/>
          <p:cNvSpPr txBox="1"/>
          <p:nvPr>
            <p:ph idx="4294967295" type="body"/>
          </p:nvPr>
        </p:nvSpPr>
        <p:spPr>
          <a:xfrm>
            <a:off x="153400" y="1366375"/>
            <a:ext cx="84282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</a:t>
            </a:r>
            <a:r>
              <a:rPr b="1" lang="eu-ES" sz="3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Diagnosia neurketa-sistema unibertsalak erabiliz</a:t>
            </a:r>
            <a:endParaRPr sz="30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Hiru dimentsiotan har daitezke neurriak (zabalera, altuera eta luzera)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Sistema honek neurriak zuzenean irakur ditzake.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Ohikoenak hauek dira: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mekanikoa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informatizatua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Laser-sistema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akustikoa</a:t>
            </a:r>
            <a:endParaRPr/>
          </a:p>
        </p:txBody>
      </p:sp>
      <p:sp>
        <p:nvSpPr>
          <p:cNvPr id="353" name="Google Shape;353;p3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61" name="Google Shape;361;p31"/>
          <p:cNvSpPr txBox="1"/>
          <p:nvPr/>
        </p:nvSpPr>
        <p:spPr>
          <a:xfrm>
            <a:off x="703050" y="1406100"/>
            <a:ext cx="7810200" cy="49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Char char="•"/>
            </a:pPr>
            <a:r>
              <a:rPr b="1" i="0" lang="eu-ES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Neurketa sistema mekanikoa</a:t>
            </a:r>
            <a:endParaRPr b="0" i="0" sz="3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u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Bankadan erabili ohi da, erabat laua den gainazal baten kontra jarri behar baita.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u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Honako hauek osatzen dute: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u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Neurketa-zubia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u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Neurketa-orgak(</a:t>
            </a:r>
            <a:r>
              <a:rPr b="0" i="1" lang="eu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carros</a:t>
            </a:r>
            <a:r>
              <a:rPr b="0" i="0" lang="eu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u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Neurketa-tresnak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u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Karrozeriaren goiko aldea egiaztatzeko tresna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69" name="Google Shape;369;p32"/>
          <p:cNvSpPr txBox="1"/>
          <p:nvPr>
            <p:ph idx="4294967295" type="body"/>
          </p:nvPr>
        </p:nvSpPr>
        <p:spPr>
          <a:xfrm>
            <a:off x="428596" y="14281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Calibri"/>
              <a:buChar char="●"/>
            </a:pPr>
            <a:r>
              <a:rPr b="1" lang="eu-ES" sz="3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Neurketa sistema mekanikoa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Neurketa-zubia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Aluminioz egindako bastidorea da, eta graduatutako eskala ditu alboetan luzera neurtzeko.</a:t>
            </a:r>
            <a:endParaRPr/>
          </a:p>
        </p:txBody>
      </p:sp>
      <p:sp>
        <p:nvSpPr>
          <p:cNvPr id="370" name="Google Shape;370;p3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371" name="Google Shape;37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6359" y="4791584"/>
            <a:ext cx="4143404" cy="184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79" name="Google Shape;379;p33"/>
          <p:cNvSpPr txBox="1"/>
          <p:nvPr>
            <p:ph idx="4294967295" type="body"/>
          </p:nvPr>
        </p:nvSpPr>
        <p:spPr>
          <a:xfrm>
            <a:off x="457196" y="14281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Calibri"/>
              <a:buChar char="●"/>
            </a:pPr>
            <a:r>
              <a:rPr b="1" lang="eu-ES" sz="3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Neurketa sistema mekanikoa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Neurketa-orgak(</a:t>
            </a:r>
            <a:r>
              <a:rPr i="1"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carros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Neurketa-zubian zehar desplazatzen dira eta eskala batzuk dituzte zabalera neurtzeko.</a:t>
            </a:r>
            <a:endParaRPr/>
          </a:p>
        </p:txBody>
      </p:sp>
      <p:sp>
        <p:nvSpPr>
          <p:cNvPr id="380" name="Google Shape;380;p3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381" name="Google Shape;38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1559" y="4286256"/>
            <a:ext cx="4071966" cy="23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89" name="Google Shape;389;p34"/>
          <p:cNvSpPr txBox="1"/>
          <p:nvPr>
            <p:ph idx="4294967295" type="body"/>
          </p:nvPr>
        </p:nvSpPr>
        <p:spPr>
          <a:xfrm>
            <a:off x="252675" y="1393975"/>
            <a:ext cx="62667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Calibri"/>
              <a:buChar char="●"/>
            </a:pPr>
            <a:r>
              <a:rPr b="1" lang="eu-ES" sz="3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Neurketa sistema mekanikoa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Neurketa-tresnak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Hiru osagai talde ditu: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Luzapen-tutuak.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Milimetrotan graduatutako eskala irristagarriak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Neurketa-egokigailuak</a:t>
            </a:r>
            <a:endParaRPr/>
          </a:p>
        </p:txBody>
      </p:sp>
      <p:sp>
        <p:nvSpPr>
          <p:cNvPr id="390" name="Google Shape;390;p3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391" name="Google Shape;39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2550" y="1885350"/>
            <a:ext cx="2479242" cy="43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399" name="Google Shape;399;p35"/>
          <p:cNvSpPr txBox="1"/>
          <p:nvPr>
            <p:ph idx="4294967295" type="body"/>
          </p:nvPr>
        </p:nvSpPr>
        <p:spPr>
          <a:xfrm>
            <a:off x="249649" y="1234350"/>
            <a:ext cx="55410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Calibri"/>
              <a:buChar char="●"/>
            </a:pPr>
            <a:r>
              <a:rPr b="1" lang="eu-ES" sz="3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Neurketa sistema mekanikoa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Karrozeriaren goiko aldea egiaztatzeko tresna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Karrozeriaren puntu altxatuak neurtzeko eta kanpoaldeko parteak konparazioz egiaztatzeko balio du, adibidez sabaia, hegatsak eta abar.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401" name="Google Shape;40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0653" y="1692702"/>
            <a:ext cx="3156525" cy="328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09" name="Google Shape;409;p36"/>
          <p:cNvSpPr txBox="1"/>
          <p:nvPr>
            <p:ph idx="4294967295" type="body"/>
          </p:nvPr>
        </p:nvSpPr>
        <p:spPr>
          <a:xfrm>
            <a:off x="428596" y="14281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Calibri"/>
              <a:buChar char="●"/>
            </a:pPr>
            <a:r>
              <a:rPr b="1" lang="eu-ES" sz="3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Neurketa sistema mekanikoa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u-ES" sz="360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Celette-ren Metro 2000 neurketa-sistemaren funtzionamendu antzekoa du.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Gomendagarria da gutxienez hiru edo lau egiaztatze-puntu aukeratzea, elkarrengandik ahalik eta urrunena daudenak (talkak kaltetu ez dituenak).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Puntu horien arabera ibilgailua zentratu eta neurketak egiten jarraitu.</a:t>
            </a:r>
            <a:endParaRPr/>
          </a:p>
        </p:txBody>
      </p:sp>
      <p:sp>
        <p:nvSpPr>
          <p:cNvPr id="410" name="Google Shape;410;p3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7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18" name="Google Shape;418;p37"/>
          <p:cNvSpPr txBox="1"/>
          <p:nvPr>
            <p:ph idx="4294967295" type="body"/>
          </p:nvPr>
        </p:nvSpPr>
        <p:spPr>
          <a:xfrm>
            <a:off x="457196" y="15197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Sistema informatizatua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Merkatuan hainbat modelo daude, baina oinarrian ekipamenduak honako hauek osatzen dituzte: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 haztagailua (</a:t>
            </a:r>
            <a:r>
              <a:rPr i="1"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palpador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Kalibratutako erregela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informatikoa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informatikoa</a:t>
            </a:r>
            <a:endParaRPr b="1" sz="3600">
              <a:solidFill>
                <a:srgbClr val="99CC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19" name="Google Shape;419;p3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420" name="Google Shape;42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8" y="3643314"/>
            <a:ext cx="3111660" cy="261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28" name="Google Shape;428;p38"/>
          <p:cNvSpPr txBox="1"/>
          <p:nvPr>
            <p:ph idx="4294967295" type="body"/>
          </p:nvPr>
        </p:nvSpPr>
        <p:spPr>
          <a:xfrm>
            <a:off x="278125" y="1417500"/>
            <a:ext cx="5678700" cy="4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Sistema informatizatua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Lehenengo ibilgailua zentratu behar da.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Ondoren beso haztagailuarekin neurtu nahi ditugun puntuak haztatuko ditugu eta programak esango digu puntu bakoitzak duen desbideraketa.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u-E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SPANESI/ touch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29" name="Google Shape;429;p3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430" name="Google Shape;43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0126" y="2106351"/>
            <a:ext cx="2996775" cy="405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38" name="Google Shape;438;p3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439" name="Google Shape;43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8150" y="4085750"/>
            <a:ext cx="3530975" cy="23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9"/>
          <p:cNvSpPr txBox="1"/>
          <p:nvPr>
            <p:ph idx="4294967295" type="body"/>
          </p:nvPr>
        </p:nvSpPr>
        <p:spPr>
          <a:xfrm>
            <a:off x="121796" y="1097927"/>
            <a:ext cx="6786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Laser sistema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None/>
            </a:pPr>
            <a:r>
              <a:rPr b="1" lang="eu-ES" sz="2800">
                <a:solidFill>
                  <a:srgbClr val="99CC00"/>
                </a:solidFill>
              </a:rPr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Ekipamendua honako hauek eratzen dute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 desplazamendu-gidari horizontal (1).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Laser-izpien iturri bat (2).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Islapen motorizatuko sistema optikoa (3).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Neurketa-eskala milimetratu gardenak (4).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informatikoa (5).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	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type="ctrTitle"/>
          </p:nvPr>
        </p:nvSpPr>
        <p:spPr>
          <a:xfrm>
            <a:off x="49975" y="-14637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96" name="Google Shape;96;p4"/>
          <p:cNvSpPr txBox="1"/>
          <p:nvPr>
            <p:ph idx="4294967295" type="body"/>
          </p:nvPr>
        </p:nvSpPr>
        <p:spPr>
          <a:xfrm>
            <a:off x="507171" y="1420814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Karrozeriaren kotak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u-ES" sz="2800"/>
              <a:t>	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Ibilgailuaren karrozeria kota bitartez diseinatzen da.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Hauek neurketa espazialean oinarritzen dira (x, y, z).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sp>
        <p:nvSpPr>
          <p:cNvPr id="97" name="Google Shape;97;p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36" y="4429132"/>
            <a:ext cx="3357586" cy="226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48" name="Google Shape;448;p4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49" name="Google Shape;449;p40"/>
          <p:cNvSpPr txBox="1"/>
          <p:nvPr>
            <p:ph idx="4294967295" type="body"/>
          </p:nvPr>
        </p:nvSpPr>
        <p:spPr>
          <a:xfrm>
            <a:off x="198496" y="1072377"/>
            <a:ext cx="6786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Laser sistema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None/>
            </a:pPr>
            <a:r>
              <a:rPr b="1" lang="eu-ES" sz="2800">
                <a:solidFill>
                  <a:srgbClr val="99CC00"/>
                </a:solidFill>
              </a:rPr>
              <a:t>	</a:t>
            </a: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Eskala gardenak fitxa teknikoan adierazitako neurketa-puntuetan kokatzen dira.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Laser proiektagailuak sistema optiko motorizatura bidaltzen du izpia.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Izpi horrek neurketa-eskalak argiztatzen ditu zenbait angelutatik, eta kokapen zehatza neurtzen du hiru koordenatutan.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		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1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57" name="Google Shape;457;p4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58" name="Google Shape;458;p41"/>
          <p:cNvSpPr txBox="1"/>
          <p:nvPr>
            <p:ph idx="4294967295" type="body"/>
          </p:nvPr>
        </p:nvSpPr>
        <p:spPr>
          <a:xfrm>
            <a:off x="198496" y="1072377"/>
            <a:ext cx="6786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Laser sistema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None/>
            </a:pPr>
            <a:r>
              <a:rPr b="1" lang="eu-ES" sz="2800">
                <a:solidFill>
                  <a:srgbClr val="99CC00"/>
                </a:solidFill>
              </a:rPr>
              <a:t>	</a:t>
            </a: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		</a:t>
            </a:r>
            <a:endParaRPr/>
          </a:p>
        </p:txBody>
      </p:sp>
      <p:pic>
        <p:nvPicPr>
          <p:cNvPr id="459" name="Google Shape;45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300" y="1856926"/>
            <a:ext cx="4952100" cy="48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67" name="Google Shape;467;p4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68" name="Google Shape;468;p42"/>
          <p:cNvSpPr txBox="1"/>
          <p:nvPr>
            <p:ph idx="4294967295" type="body"/>
          </p:nvPr>
        </p:nvSpPr>
        <p:spPr>
          <a:xfrm>
            <a:off x="198496" y="1072377"/>
            <a:ext cx="6786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Laser sistema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None/>
            </a:pPr>
            <a:r>
              <a:rPr b="1" lang="eu-ES" sz="2800">
                <a:solidFill>
                  <a:srgbClr val="99CC00"/>
                </a:solidFill>
              </a:rPr>
              <a:t>	</a:t>
            </a:r>
            <a:r>
              <a:rPr lang="eu-ES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		</a:t>
            </a:r>
            <a:endParaRPr/>
          </a:p>
        </p:txBody>
      </p:sp>
      <p:sp>
        <p:nvSpPr>
          <p:cNvPr id="469" name="Google Shape;469;p42"/>
          <p:cNvSpPr txBox="1"/>
          <p:nvPr/>
        </p:nvSpPr>
        <p:spPr>
          <a:xfrm>
            <a:off x="703050" y="562450"/>
            <a:ext cx="6915600" cy="52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u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Neurketa-tresnak lortutako datuak ordenagailura birbidaltzen ditu infragorri bidez.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u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b="0" i="0" lang="eu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Koten arteko edozein alde zuzenean irakur daiteke pantailan.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3"/>
          <p:cNvSpPr txBox="1"/>
          <p:nvPr>
            <p:ph idx="4294967295" type="body"/>
          </p:nvPr>
        </p:nvSpPr>
        <p:spPr>
          <a:xfrm>
            <a:off x="555421" y="16849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Neurketa sistema akustikoa</a:t>
            </a:r>
            <a:endParaRPr>
              <a:solidFill>
                <a:srgbClr val="CC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 	</a:t>
            </a:r>
            <a:r>
              <a:rPr b="1" lang="eu-ES" sz="360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horren oinarria soinuak abiadura konstantez hedatzeko duen propietatea da.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Distantziak kalkula daitezke uhinek bi punturen artean desplazatzeko behar duten denbora zehatz neurtuz.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Ekipoak (laser-neurgailuaren antzekoa) kontrol-puntuak neur ditzake.</a:t>
            </a:r>
            <a:endParaRPr b="1" sz="3600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3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descr="http://estudiarsonido.files.wordpress.com/2009/09/ultrasonido1.jpg" id="478" name="Google Shape;47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2767" y="1317238"/>
            <a:ext cx="1284119" cy="102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4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86" name="Google Shape;486;p44"/>
          <p:cNvSpPr txBox="1"/>
          <p:nvPr>
            <p:ph idx="4294967295" type="body"/>
          </p:nvPr>
        </p:nvSpPr>
        <p:spPr>
          <a:xfrm>
            <a:off x="415821" y="14430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Kontrol-sistema positiboa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r>
              <a:rPr b="1" lang="eu-ES" sz="360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Egiaztatze-sistema hau diseinatutako lehenengoetakoa izan zen, eta gaur arte iraun du erraz erabiltzen delako.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Egiaztatzea neurtzeko beharrik gabe egiten da, tresnak adierazitako puntura ondo egokitzen direla ziurtatuz soilik.</a:t>
            </a:r>
            <a:endParaRPr b="1" sz="360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494" name="Google Shape;494;p45"/>
          <p:cNvSpPr txBox="1"/>
          <p:nvPr>
            <p:ph idx="4294967295" type="body"/>
          </p:nvPr>
        </p:nvSpPr>
        <p:spPr>
          <a:xfrm>
            <a:off x="147371" y="10979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Kontrol-sistema positiboa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endParaRPr b="1" sz="3600">
              <a:solidFill>
                <a:srgbClr val="99CC00"/>
              </a:solidFill>
            </a:endParaRPr>
          </a:p>
        </p:txBody>
      </p:sp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250" y="1718175"/>
            <a:ext cx="3363225" cy="49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6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503" name="Google Shape;503;p46"/>
          <p:cNvSpPr txBox="1"/>
          <p:nvPr>
            <p:ph idx="4294967295" type="body"/>
          </p:nvPr>
        </p:nvSpPr>
        <p:spPr>
          <a:xfrm>
            <a:off x="415821" y="14430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Kontrol-sistema positiboa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Horrela ez bada, beharrezko trakzio-tiratzeak egingo dira akoplatzea lortu arte.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t/>
            </a:r>
            <a:endParaRPr b="1" sz="3600">
              <a:solidFill>
                <a:srgbClr val="99CC00"/>
              </a:solidFill>
            </a:endParaRPr>
          </a:p>
        </p:txBody>
      </p:sp>
      <p:pic>
        <p:nvPicPr>
          <p:cNvPr id="504" name="Google Shape;50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5025" y="3429000"/>
            <a:ext cx="4816714" cy="32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7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7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512" name="Google Shape;512;p47"/>
          <p:cNvSpPr txBox="1"/>
          <p:nvPr>
            <p:ph idx="4294967295" type="body"/>
          </p:nvPr>
        </p:nvSpPr>
        <p:spPr>
          <a:xfrm>
            <a:off x="49974" y="1136250"/>
            <a:ext cx="6205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Kontrol-sistema positiboa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horrek duen eragozpena da ibilgailu-modelo bakoitzerako buru desberdinak behar direla, eta horrek kostu ekonomikoak eragiten ditu.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t/>
            </a:r>
            <a:endParaRPr b="1" sz="3600">
              <a:solidFill>
                <a:srgbClr val="99CC00"/>
              </a:solidFill>
            </a:endParaRPr>
          </a:p>
        </p:txBody>
      </p:sp>
      <p:pic>
        <p:nvPicPr>
          <p:cNvPr id="513" name="Google Shape;51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7950" y="2743675"/>
            <a:ext cx="3169875" cy="37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8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8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521" name="Google Shape;521;p48"/>
          <p:cNvSpPr txBox="1"/>
          <p:nvPr>
            <p:ph idx="4294967295" type="body"/>
          </p:nvPr>
        </p:nvSpPr>
        <p:spPr>
          <a:xfrm>
            <a:off x="49974" y="970075"/>
            <a:ext cx="61800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Kontrol-sistema positiboa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honako hauek osatzen dute: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Zeharraga modularrak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Dorre unibertsalak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Buruak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t/>
            </a:r>
            <a:endParaRPr b="1" sz="3600">
              <a:solidFill>
                <a:srgbClr val="99CC00"/>
              </a:solidFill>
            </a:endParaRPr>
          </a:p>
        </p:txBody>
      </p:sp>
      <p:pic>
        <p:nvPicPr>
          <p:cNvPr id="522" name="Google Shape;52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2125" y="2902775"/>
            <a:ext cx="3131875" cy="3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4000" y="2492649"/>
            <a:ext cx="2726751" cy="32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9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9"/>
          <p:cNvSpPr txBox="1"/>
          <p:nvPr>
            <p:ph idx="4294967295" type="body"/>
          </p:nvPr>
        </p:nvSpPr>
        <p:spPr>
          <a:xfrm>
            <a:off x="415800" y="1583675"/>
            <a:ext cx="85833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Neurketa-sistemen mantentze-lanak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u-ES" sz="3600"/>
              <a:t>	</a:t>
            </a: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Neurketa-sistemak beti kontu handiz manenitu beharko liratekeen prezisio-tresnak dira, neurketen zehaztasuna mantentzeko.</a:t>
            </a:r>
            <a:endParaRPr b="1">
              <a:solidFill>
                <a:srgbClr val="99CC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endParaRPr/>
          </a:p>
        </p:txBody>
      </p:sp>
      <p:sp>
        <p:nvSpPr>
          <p:cNvPr id="531" name="Google Shape;531;p49"/>
          <p:cNvSpPr txBox="1"/>
          <p:nvPr>
            <p:ph idx="12" type="sldNum"/>
          </p:nvPr>
        </p:nvSpPr>
        <p:spPr>
          <a:xfrm>
            <a:off x="8077200" y="65087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06" name="Google Shape;106;p5"/>
          <p:cNvSpPr txBox="1"/>
          <p:nvPr>
            <p:ph idx="4294967295" type="body"/>
          </p:nvPr>
        </p:nvSpPr>
        <p:spPr>
          <a:xfrm>
            <a:off x="457196" y="14281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Karrozeriaren kotak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</a:t>
            </a: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Automobilgileek informazioa ematen dute neurketa egiaztatzeko: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Gune urkorrak(fusible)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Neurri-puntuen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kontrol-guneak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sp>
        <p:nvSpPr>
          <p:cNvPr id="107" name="Google Shape;107;p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9190" y="3143248"/>
            <a:ext cx="3857653" cy="319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0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>
            <p:ph idx="4294967295" type="body"/>
          </p:nvPr>
        </p:nvSpPr>
        <p:spPr>
          <a:xfrm>
            <a:off x="390250" y="1234350"/>
            <a:ext cx="85833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Char char="●"/>
            </a:pPr>
            <a:r>
              <a:rPr b="1" lang="eu-ES" sz="3600">
                <a:solidFill>
                  <a:srgbClr val="CC0000"/>
                </a:solidFill>
              </a:rPr>
              <a:t>Neurketa-sistemen mantentze-lanak</a:t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Arau hauek errespetatu behar dira: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Garbitu beti erabili ostean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Gorde beti neurketa-sistemaren parteak erreminta-etxean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Aldian behin olioztatu alde irristakorrak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Urtean behin, gutxienez ekipamendua egiaztatu ekoizleak esan bezala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bortxatu edo kolpatu sistemaren osagairik</a:t>
            </a:r>
            <a:endParaRPr sz="2800"/>
          </a:p>
          <a:p>
            <a:pPr indent="-342900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99CC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endParaRPr/>
          </a:p>
        </p:txBody>
      </p:sp>
      <p:sp>
        <p:nvSpPr>
          <p:cNvPr id="539" name="Google Shape;539;p5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descr="https://encrypted-tbn1.gstatic.com/images?q=tbn:ANd9GcQ0sYC_Lk6QURiQWhiOzbF_XWJ5STUHvUpuANdXaL5T9rxHFvu9hw" id="540" name="Google Shape;54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16" y="4429132"/>
            <a:ext cx="1987533" cy="68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1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x.images-amazon.com/images/I/31ol6KuC5zL.jpg" id="547" name="Google Shape;54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1149" y="4099626"/>
            <a:ext cx="3586126" cy="2395532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1"/>
          <p:cNvSpPr txBox="1"/>
          <p:nvPr>
            <p:ph idx="4294967295" type="body"/>
          </p:nvPr>
        </p:nvSpPr>
        <p:spPr>
          <a:xfrm>
            <a:off x="978246" y="93175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99CC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	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CC00"/>
              </a:buClr>
              <a:buSzPts val="3600"/>
              <a:buNone/>
            </a:pPr>
            <a:r>
              <a:rPr b="1" lang="eu-ES" sz="3600">
                <a:solidFill>
                  <a:srgbClr val="99CC00"/>
                </a:solidFill>
              </a:rPr>
              <a:t>   			</a:t>
            </a:r>
            <a:r>
              <a:rPr b="1" lang="eu-ES" sz="8000">
                <a:solidFill>
                  <a:srgbClr val="CC0000"/>
                </a:solidFill>
              </a:rPr>
              <a:t>amaiera</a:t>
            </a:r>
            <a:endParaRPr sz="8000">
              <a:solidFill>
                <a:srgbClr val="CC0000"/>
              </a:solidFill>
            </a:endParaRPr>
          </a:p>
        </p:txBody>
      </p:sp>
      <p:sp>
        <p:nvSpPr>
          <p:cNvPr id="549" name="Google Shape;549;p5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descr="http://www.gisiberica.com/miras/ASmiras.7.gif" id="550" name="Google Shape;55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03486">
            <a:off x="751157" y="2799896"/>
            <a:ext cx="1685924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16" name="Google Shape;116;p6"/>
          <p:cNvSpPr txBox="1"/>
          <p:nvPr>
            <p:ph idx="4294967295" type="body"/>
          </p:nvPr>
        </p:nvSpPr>
        <p:spPr>
          <a:xfrm>
            <a:off x="490021" y="1046285"/>
            <a:ext cx="8229600" cy="4621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2800">
                <a:solidFill>
                  <a:srgbClr val="CC0000"/>
                </a:solidFill>
              </a:rPr>
              <a:t>Karrozeriaren kotak: </a:t>
            </a:r>
            <a:r>
              <a:rPr b="1" lang="eu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erreferentzia-lerro nagusiak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Erdiko lerroa: </a:t>
            </a: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simetria ardatza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Erreferentzia lerroa: </a:t>
            </a: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neurri bertikalen erreferentzia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“0” lerroa</a:t>
            </a:r>
            <a:r>
              <a:rPr lang="eu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luzera koten erreferentzia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None/>
            </a:pPr>
            <a:r>
              <a:t/>
            </a:r>
            <a:endParaRPr b="1" sz="2000"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u-ES"/>
              <a:t>				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b="12567" l="0" r="0" t="0"/>
          <a:stretch/>
        </p:blipFill>
        <p:spPr>
          <a:xfrm>
            <a:off x="2505023" y="3190344"/>
            <a:ext cx="4133959" cy="217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7423" y="4966286"/>
            <a:ext cx="4429155" cy="189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27" name="Google Shape;127;p7"/>
          <p:cNvSpPr txBox="1"/>
          <p:nvPr>
            <p:ph idx="4294967295" type="body"/>
          </p:nvPr>
        </p:nvSpPr>
        <p:spPr>
          <a:xfrm>
            <a:off x="367946" y="116880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Char char="●"/>
            </a:pPr>
            <a:r>
              <a:rPr b="1" lang="eu-ES" sz="4000">
                <a:solidFill>
                  <a:srgbClr val="CC0000"/>
                </a:solidFill>
              </a:rPr>
              <a:t>Fitxa teknikoak edo datu-fitxak</a:t>
            </a:r>
            <a:endParaRPr>
              <a:solidFill>
                <a:srgbClr val="CC0000"/>
              </a:solidFill>
            </a:endParaRPr>
          </a:p>
          <a:p>
            <a:pPr indent="0" lvl="0" marL="4000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Aipatutako hiru lerroetan oinarrituta, bankaden egile bakoitzak fitxa teknikoak garatu ditu.</a:t>
            </a:r>
            <a:endParaRPr b="1" sz="2800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Adibideak	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Car- O – Liner fitxak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Celette fitxak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Spanesi fitxak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u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Mitchell fitxak</a:t>
            </a:r>
            <a:endParaRPr b="1" sz="1400"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sp>
        <p:nvSpPr>
          <p:cNvPr id="128" name="Google Shape;128;p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36" name="Google Shape;136;p8"/>
          <p:cNvSpPr txBox="1"/>
          <p:nvPr>
            <p:ph idx="4294967295" type="body"/>
          </p:nvPr>
        </p:nvSpPr>
        <p:spPr>
          <a:xfrm>
            <a:off x="403021" y="13791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u-ES" sz="2800"/>
              <a:t>Car-O-Liner fitxak</a:t>
            </a:r>
            <a:endParaRPr/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7892" y="1079814"/>
            <a:ext cx="4203212" cy="515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ctrTitle"/>
          </p:nvPr>
        </p:nvSpPr>
        <p:spPr>
          <a:xfrm>
            <a:off x="0" y="50"/>
            <a:ext cx="9144000" cy="889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u-E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Egitura-kalteen diagnostikoa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" y="39025"/>
            <a:ext cx="1061675" cy="7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u-ES"/>
              <a:t>‹#›</a:t>
            </a:fld>
            <a:endParaRPr/>
          </a:p>
        </p:txBody>
      </p:sp>
      <p:sp>
        <p:nvSpPr>
          <p:cNvPr id="145" name="Google Shape;145;p9"/>
          <p:cNvSpPr txBox="1"/>
          <p:nvPr>
            <p:ph idx="4294967295" type="body"/>
          </p:nvPr>
        </p:nvSpPr>
        <p:spPr>
          <a:xfrm>
            <a:off x="403021" y="1379127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u-ES" sz="2800"/>
              <a:t>Celette fitxak</a:t>
            </a:r>
            <a:endParaRPr/>
          </a:p>
          <a:p>
            <a:pPr indent="-1651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u-ES"/>
              <a:t>	</a:t>
            </a:r>
            <a:endParaRPr/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900" y="1037493"/>
            <a:ext cx="4261277" cy="545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meka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34688</dc:creator>
</cp:coreProperties>
</file>