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0" r:id="rId11"/>
    <p:sldId id="265" r:id="rId12"/>
    <p:sldId id="266" r:id="rId13"/>
    <p:sldId id="267" r:id="rId14"/>
    <p:sldId id="268" r:id="rId15"/>
    <p:sldId id="269" r:id="rId16"/>
    <p:sldId id="291" r:id="rId17"/>
    <p:sldId id="270" r:id="rId18"/>
    <p:sldId id="271" r:id="rId19"/>
    <p:sldId id="272" r:id="rId20"/>
    <p:sldId id="298" r:id="rId21"/>
    <p:sldId id="273" r:id="rId22"/>
    <p:sldId id="274" r:id="rId23"/>
    <p:sldId id="275" r:id="rId24"/>
    <p:sldId id="276" r:id="rId25"/>
    <p:sldId id="277" r:id="rId26"/>
    <p:sldId id="278" r:id="rId27"/>
    <p:sldId id="292" r:id="rId28"/>
    <p:sldId id="294" r:id="rId29"/>
    <p:sldId id="293" r:id="rId30"/>
    <p:sldId id="295" r:id="rId31"/>
    <p:sldId id="296" r:id="rId32"/>
    <p:sldId id="297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</p:sldIdLst>
  <p:sldSz cx="12192000" cy="6858000"/>
  <p:notesSz cx="6858000" cy="9144000"/>
  <p:embeddedFontLst>
    <p:embeddedFont>
      <p:font typeface="Helvetica Neue" panose="020B0604020202020204" charset="0"/>
      <p:regular r:id="rId46"/>
      <p:bold r:id="rId47"/>
      <p:italic r:id="rId48"/>
      <p:boldItalic r:id="rId49"/>
    </p:embeddedFont>
    <p:embeddedFont>
      <p:font typeface="Bahnschrift Light" panose="020B0502040204020203" pitchFamily="34" charset="0"/>
      <p:regular r:id="rId50"/>
    </p:embeddedFont>
    <p:embeddedFont>
      <p:font typeface="Cambria" panose="02040503050406030204" pitchFamily="18" charset="0"/>
      <p:regular r:id="rId51"/>
      <p:bold r:id="rId52"/>
      <p:italic r:id="rId53"/>
      <p:bold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hKlhMenDPg55eP/FwIWdNwQ2Cp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zer espero?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c0f2300c4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2" name="Google Shape;182;gec0f2300c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9703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f604e36e8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3" name="Google Shape;193;gef604e36e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f604e36e8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7" name="Google Shape;207;gef604e36e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f604e36e8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9" name="Google Shape;219;gef604e36e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0c15143d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4" name="Google Shape;234;gf0c15143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c0f2300c4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7" name="Google Shape;247;gec0f2300c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c0f2300c4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7" name="Google Shape;247;gec0f2300c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3954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c0f2300c4_0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1" name="Google Shape;261;gec0f2300c4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c0f2300c4_0_2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76" name="Google Shape;276;gec0f2300c4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c0f2300c4_0_2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90" name="Google Shape;290;gec0f2300c4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06d125b2e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zer espero?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f06d125b2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f604e36e8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5" name="Google Shape;385;gef604e36e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7194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f604e36e8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04" name="Google Shape;304;gef604e36e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f604e36e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16" name="Google Shape;316;gef604e36e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c0f2300c4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29" name="Google Shape;329;gec0f2300c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f604e36e8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43" name="Google Shape;343;gef604e36e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ef604e36e8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55" name="Google Shape;355;gef604e36e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ef604e36e8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71" name="Google Shape;371;gef604e36e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f604e36e8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5" name="Google Shape;385;gef604e36e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3945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f604e36e8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5" name="Google Shape;385;gef604e36e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3336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f604e36e8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5" name="Google Shape;385;gef604e36e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324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06d125b2e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5" name="Google Shape;105;gf06d125b2e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f604e36e8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5" name="Google Shape;385;gef604e36e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3595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f604e36e8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5" name="Google Shape;385;gef604e36e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5339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f604e36e8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5" name="Google Shape;385;gef604e36e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21260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f604e36e8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5" name="Google Shape;385;gef604e36e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ec0f2300c4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98" name="Google Shape;398;gec0f2300c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ec0f2300c4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14" name="Google Shape;414;gec0f2300c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ec0f2300c4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29" name="Google Shape;429;gec0f2300c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ec0f2300c4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45" name="Google Shape;445;gec0f2300c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ef604e36e8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61" name="Google Shape;461;gef604e36e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ec0f2300c4_0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75" name="Google Shape;475;gec0f2300c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06d125b2e_2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7" name="Google Shape;117;gf06d125b2e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ec0f2300c4_0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87" name="Google Shape;487;gec0f2300c4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ec0f2300c4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00" name="Google Shape;500;gec0f2300c4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ec0f2300c4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14" name="Google Shape;514;gec0f2300c4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8" name="Google Shape;5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06d125b2e_2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9" name="Google Shape;129;gf06d125b2e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06d125b2e_2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1" name="Google Shape;141;gf06d125b2e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f604e36e8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7" name="Google Shape;157;gef604e36e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c0f2300c4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2" name="Google Shape;182;gec0f2300c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MoYll7KZ1A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959100" y="171375"/>
            <a:ext cx="8628600" cy="26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ES" sz="4000" i="1" dirty="0" smtClean="0"/>
              <a:t>Miren Zubia</a:t>
            </a:r>
            <a:r>
              <a:rPr lang="es-ES" sz="4000" i="1" dirty="0" smtClean="0"/>
              <a:t> </a:t>
            </a:r>
            <a:endParaRPr sz="4000" i="1" dirty="0"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3925" y="0"/>
            <a:ext cx="4743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287825" y="461300"/>
            <a:ext cx="80397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Segurtasun eta erosotasun sistemak ibilgailuetan (EMSE)</a:t>
            </a:r>
            <a:endParaRPr sz="4000" b="1" i="0" u="none" strike="noStrike" cap="none">
              <a:solidFill>
                <a:srgbClr val="0F6F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2375" y="4344050"/>
            <a:ext cx="3750825" cy="21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c0f2300c4_0_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 dirty="0"/>
              <a:t>UD1 </a:t>
            </a:r>
            <a:r>
              <a:rPr lang="es-ES" sz="4800" b="1" dirty="0" err="1"/>
              <a:t>Aireztapena</a:t>
            </a:r>
            <a:r>
              <a:rPr lang="es-ES" sz="4800" b="1" dirty="0"/>
              <a:t> eta </a:t>
            </a:r>
            <a:r>
              <a:rPr lang="es-ES" sz="4800" b="1" dirty="0" err="1"/>
              <a:t>berokuntza</a:t>
            </a:r>
            <a:endParaRPr sz="4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8461"/>
              <a:buFont typeface="Calibri"/>
              <a:buNone/>
            </a:pPr>
            <a:r>
              <a:rPr lang="es-ES" sz="3466" i="1" dirty="0">
                <a:solidFill>
                  <a:srgbClr val="CCCCCC"/>
                </a:solidFill>
              </a:rPr>
              <a:t>(Ventilación y calefacción)</a:t>
            </a:r>
            <a:endParaRPr sz="3466" i="1" dirty="0">
              <a:solidFill>
                <a:srgbClr val="CCCC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 dirty="0"/>
          </a:p>
        </p:txBody>
      </p:sp>
      <p:sp>
        <p:nvSpPr>
          <p:cNvPr id="185" name="Google Shape;185;gec0f2300c4_0_169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6" name="Google Shape;186;gec0f2300c4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ec0f2300c4_0_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ec0f2300c4_0_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  <p:sp>
        <p:nvSpPr>
          <p:cNvPr id="189" name="Google Shape;189;gec0f2300c4_0_169"/>
          <p:cNvSpPr txBox="1"/>
          <p:nvPr/>
        </p:nvSpPr>
        <p:spPr>
          <a:xfrm>
            <a:off x="1009200" y="1774175"/>
            <a:ext cx="10344600" cy="420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00100" marR="0" lvl="0" indent="-3429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 smtClean="0">
                <a:solidFill>
                  <a:schemeClr val="dk1"/>
                </a:solidFill>
              </a:rPr>
              <a:t>NONDIK SARTZEN DA AIREA AUTOMOBIL BARRURA ETA ZERGATIK?</a:t>
            </a:r>
          </a:p>
          <a:p>
            <a:pPr marL="800100" marR="0" lvl="0" indent="-3429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 smtClean="0">
                <a:solidFill>
                  <a:schemeClr val="dk1"/>
                </a:solidFill>
              </a:rPr>
              <a:t>NONDIK ATERATZEN DA?</a:t>
            </a:r>
          </a:p>
          <a:p>
            <a:pPr marL="800100" marR="0" lvl="0" indent="-3429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 smtClean="0">
                <a:solidFill>
                  <a:schemeClr val="dk1"/>
                </a:solidFill>
              </a:rPr>
              <a:t>AIRE GIROTUA ETA AIREZTAPENA GAUZA BERA AL DIRA?</a:t>
            </a:r>
            <a:endParaRPr sz="1800" dirty="0">
              <a:solidFill>
                <a:schemeClr val="dk1"/>
              </a:solidFill>
            </a:endParaRPr>
          </a:p>
          <a:p>
            <a:pPr marL="273050" marR="0" lvl="0" indent="-27305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ec0f2300c4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9;p3"/>
          <p:cNvPicPr preferRelativeResize="0"/>
          <p:nvPr/>
        </p:nvPicPr>
        <p:blipFill rotWithShape="1">
          <a:blip r:embed="rId5">
            <a:alphaModFix/>
          </a:blip>
          <a:srcRect l="13807" r="18674"/>
          <a:stretch/>
        </p:blipFill>
        <p:spPr>
          <a:xfrm>
            <a:off x="10469765" y="303130"/>
            <a:ext cx="1601000" cy="2371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32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f604e36e8_0_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502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-ES" sz="4800" b="1"/>
              <a:t>Aireztapena 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196" name="Google Shape;196;gef604e36e8_0_30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7" name="Google Shape;197;gef604e36e8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ef604e36e8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ef604e36e8_0_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  <p:sp>
        <p:nvSpPr>
          <p:cNvPr id="200" name="Google Shape;200;gef604e36e8_0_30"/>
          <p:cNvSpPr txBox="1"/>
          <p:nvPr/>
        </p:nvSpPr>
        <p:spPr>
          <a:xfrm>
            <a:off x="751875" y="1657325"/>
            <a:ext cx="10344600" cy="3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marR="0" lvl="0" indent="-36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Ibilgailuaren barruko airea etengabe berritu behar da giro atsegina izan eta arnasa hartzeko behar adina oxigeno bermatzeko.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26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36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Karrozeriak kanpoko airea sartzeko eta ateratzeko moduan daude diseinatuta. Aldiz, ura erraz ez sartzeko daude diseinatuta.</a:t>
            </a: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ef604e36e8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ef604e36e8_0_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3487" y="3682500"/>
            <a:ext cx="3277475" cy="30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ef604e36e8_0_30"/>
          <p:cNvSpPr txBox="1"/>
          <p:nvPr/>
        </p:nvSpPr>
        <p:spPr>
          <a:xfrm>
            <a:off x="751875" y="998525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Airearen banaketa ibilgailu barruan 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ef604e36e8_0_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2400" y="4110309"/>
            <a:ext cx="3511999" cy="236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f604e36e8_0_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502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-ES" sz="4800" b="1"/>
              <a:t>Aireztapena 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210" name="Google Shape;210;gef604e36e8_0_85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11" name="Google Shape;211;gef604e36e8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ef604e36e8_0_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ef604e36e8_0_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  <p:sp>
        <p:nvSpPr>
          <p:cNvPr id="214" name="Google Shape;214;gef604e36e8_0_85"/>
          <p:cNvSpPr txBox="1"/>
          <p:nvPr/>
        </p:nvSpPr>
        <p:spPr>
          <a:xfrm>
            <a:off x="751875" y="1657325"/>
            <a:ext cx="10344600" cy="47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38100" lvl="1" indent="-4000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s-ES" sz="2200" b="0" i="0" u="none" strike="noStrike" cap="none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Ibilgailu baten barrualdeko airea ibilgailua mugitzen den inguruneko baldintzekiko ez da arrotza, hau da, airea dagokion uneko giro-tenperaturarekiko balditzantua egongo da berotu edo hoztu ezean. </a:t>
            </a:r>
            <a:endParaRPr sz="2200" b="0" i="0" u="none" strike="noStrike" cap="non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38100" lvl="1" indent="-4000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s-ES" sz="2200" b="0" i="0" u="none" strike="noStrike" cap="none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Aireztapen sistema ez da aire-girotuarekin nahastu behar.</a:t>
            </a:r>
            <a:endParaRPr sz="2200" b="0" i="0" u="none" strike="noStrike" cap="non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ef604e36e8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ef604e36e8_0_85"/>
          <p:cNvSpPr txBox="1"/>
          <p:nvPr/>
        </p:nvSpPr>
        <p:spPr>
          <a:xfrm>
            <a:off x="751875" y="998525"/>
            <a:ext cx="71304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Ibilgailu barruko airearen tenperatura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f604e36e8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502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-ES" sz="4800" b="1"/>
              <a:t>Aireztapena 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222" name="Google Shape;222;gef604e36e8_0_15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23" name="Google Shape;223;gef604e36e8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ef604e36e8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ef604e36e8_0_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  <p:sp>
        <p:nvSpPr>
          <p:cNvPr id="226" name="Google Shape;226;gef604e36e8_0_15"/>
          <p:cNvSpPr txBox="1"/>
          <p:nvPr/>
        </p:nvSpPr>
        <p:spPr>
          <a:xfrm>
            <a:off x="751875" y="1657325"/>
            <a:ext cx="10344600" cy="3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Airea aurretik (kapotaren eta haizetakoaren zirrikituetatik) sartu eta atzetik ( gurpil paso, eserleku azpietatik, maletategi, etc.) irteten da. 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Aireztapenerako ibilgailuaren martxa aprobetxa daiteke edo haizegailu batez aireztatze abiadura azkartzen da (elikatutako aireztapena)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ef604e36e8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ef604e36e8_0_15"/>
          <p:cNvSpPr txBox="1"/>
          <p:nvPr/>
        </p:nvSpPr>
        <p:spPr>
          <a:xfrm>
            <a:off x="751875" y="998525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Airearen banaketa ibilgailu barruan 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gef604e36e8_0_15"/>
          <p:cNvPicPr preferRelativeResize="0"/>
          <p:nvPr/>
        </p:nvPicPr>
        <p:blipFill rotWithShape="1">
          <a:blip r:embed="rId5">
            <a:alphaModFix/>
          </a:blip>
          <a:srcRect l="1714" t="5836" r="1376" b="22983"/>
          <a:stretch/>
        </p:blipFill>
        <p:spPr>
          <a:xfrm>
            <a:off x="444625" y="4942875"/>
            <a:ext cx="5213000" cy="15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ef604e36e8_0_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5825" y="4136167"/>
            <a:ext cx="4124550" cy="258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ef604e36e8_0_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76322" y="274888"/>
            <a:ext cx="3532653" cy="21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0c15143de_0_0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502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-ES" sz="4800" b="1"/>
              <a:t>Aireztapena 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237" name="Google Shape;237;gf0c15143de_0_0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8" name="Google Shape;238;gf0c15143d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f0c15143d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f0c15143de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  <p:sp>
        <p:nvSpPr>
          <p:cNvPr id="241" name="Google Shape;241;gf0c15143de_0_0"/>
          <p:cNvSpPr txBox="1"/>
          <p:nvPr/>
        </p:nvSpPr>
        <p:spPr>
          <a:xfrm>
            <a:off x="751875" y="1657325"/>
            <a:ext cx="10344600" cy="28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gf0c15143d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f0c15143de_0_0"/>
          <p:cNvSpPr txBox="1"/>
          <p:nvPr/>
        </p:nvSpPr>
        <p:spPr>
          <a:xfrm>
            <a:off x="751875" y="998525"/>
            <a:ext cx="91029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ireare</a:t>
            </a: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n banaketa ibilgailu barruan</a:t>
            </a:r>
            <a:r>
              <a:rPr lang="es-E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(Conductos de salida hacia el habitáculo)</a:t>
            </a:r>
            <a:endParaRPr sz="3200" i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f0c15143de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8688" y="2228263"/>
            <a:ext cx="848677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c0f2300c4_0_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250" name="Google Shape;250;gec0f2300c4_0_9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51" name="Google Shape;251;gec0f2300c4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ec0f2300c4_0_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ec0f2300c4_0_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15</a:t>
            </a:fld>
            <a:endParaRPr dirty="0"/>
          </a:p>
        </p:txBody>
      </p:sp>
      <p:sp>
        <p:nvSpPr>
          <p:cNvPr id="254" name="Google Shape;254;gec0f2300c4_0_93"/>
          <p:cNvSpPr txBox="1"/>
          <p:nvPr/>
        </p:nvSpPr>
        <p:spPr>
          <a:xfrm>
            <a:off x="751875" y="1657325"/>
            <a:ext cx="10344600" cy="28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ec0f2300c4_0_93"/>
          <p:cNvSpPr txBox="1"/>
          <p:nvPr/>
        </p:nvSpPr>
        <p:spPr>
          <a:xfrm>
            <a:off x="751875" y="998525"/>
            <a:ext cx="91029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ireare</a:t>
            </a: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n banaketa ibilgailu barruan</a:t>
            </a:r>
            <a:r>
              <a:rPr lang="es-E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(Conductos de salida hacia el habitáculo)</a:t>
            </a:r>
            <a:endParaRPr sz="3200" i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ec0f2300c4_0_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425" y="2125000"/>
            <a:ext cx="6891750" cy="35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ec0f2300c4_0_93"/>
          <p:cNvSpPr txBox="1"/>
          <p:nvPr/>
        </p:nvSpPr>
        <p:spPr>
          <a:xfrm>
            <a:off x="7621125" y="769350"/>
            <a:ext cx="4467300" cy="337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9999" lvl="0" indent="-254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300"/>
              <a:buAutoNum type="arabicPeriod"/>
            </a:pP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Haizetakoaren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lausoa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kentzeko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eta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izotza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urtzeko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(</a:t>
            </a: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Difusores de desempañado o deshelado del parabrisas).</a:t>
            </a:r>
            <a:endParaRPr sz="1300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269999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AutoNum type="arabicPeriod"/>
            </a:pP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Aldamenetako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leihoen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lausoa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kentzeko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(</a:t>
            </a: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Difusores de desempañado o deshelado de las lunas laterales delanteras).</a:t>
            </a:r>
            <a:endParaRPr sz="1300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269999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AutoNum type="arabicPeriod"/>
            </a:pP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Alboetako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aireadore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orientagarriak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. </a:t>
            </a: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Aireadores laterales </a:t>
            </a:r>
            <a:r>
              <a:rPr lang="es-ES" sz="1300" dirty="0" err="1">
                <a:solidFill>
                  <a:srgbClr val="555555"/>
                </a:solidFill>
                <a:highlight>
                  <a:srgbClr val="FFFFFF"/>
                </a:highlight>
              </a:rPr>
              <a:t>obturables</a:t>
            </a: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 y orientables.</a:t>
            </a:r>
            <a:endParaRPr sz="1300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269999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AutoNum type="arabicPeriod"/>
            </a:pP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Erdialdeko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aireadore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</a:t>
            </a:r>
            <a:r>
              <a:rPr lang="es-ES" sz="1300" dirty="0" err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orientagarriak</a:t>
            </a:r>
            <a:r>
              <a:rPr lang="es-ES" sz="1300" dirty="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</a:t>
            </a: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Aireadores centrales </a:t>
            </a:r>
            <a:r>
              <a:rPr lang="es-ES" sz="1300" dirty="0" err="1">
                <a:solidFill>
                  <a:srgbClr val="555555"/>
                </a:solidFill>
                <a:highlight>
                  <a:srgbClr val="FFFFFF"/>
                </a:highlight>
              </a:rPr>
              <a:t>obturables</a:t>
            </a: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 y orientables.</a:t>
            </a:r>
            <a:endParaRPr sz="1300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269999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AutoNum type="arabicPeriod"/>
            </a:pP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 </a:t>
            </a:r>
            <a:r>
              <a:rPr lang="es-ES" sz="1300" b="1" dirty="0" err="1">
                <a:solidFill>
                  <a:srgbClr val="555555"/>
                </a:solidFill>
                <a:highlight>
                  <a:srgbClr val="FFFFFF"/>
                </a:highlight>
              </a:rPr>
              <a:t>Oinetarako</a:t>
            </a:r>
            <a:r>
              <a:rPr lang="es-ES" sz="1300" b="1" dirty="0">
                <a:solidFill>
                  <a:srgbClr val="555555"/>
                </a:solidFill>
                <a:highlight>
                  <a:srgbClr val="FFFFFF"/>
                </a:highlight>
              </a:rPr>
              <a:t> </a:t>
            </a:r>
            <a:r>
              <a:rPr lang="es-ES" sz="1300" b="1" dirty="0" err="1">
                <a:solidFill>
                  <a:srgbClr val="555555"/>
                </a:solidFill>
                <a:highlight>
                  <a:srgbClr val="FFFFFF"/>
                </a:highlight>
              </a:rPr>
              <a:t>irteerak</a:t>
            </a: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  (Salidas de aire hacia los pies de los pasajeros delanteros).</a:t>
            </a:r>
            <a:endParaRPr sz="1300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269999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00"/>
              <a:buAutoNum type="arabicPeriod"/>
            </a:pP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 </a:t>
            </a:r>
            <a:r>
              <a:rPr lang="es-ES" sz="1300" b="1" dirty="0" err="1">
                <a:solidFill>
                  <a:srgbClr val="555555"/>
                </a:solidFill>
                <a:highlight>
                  <a:srgbClr val="FFFFFF"/>
                </a:highlight>
              </a:rPr>
              <a:t>Atzeko</a:t>
            </a:r>
            <a:r>
              <a:rPr lang="es-ES" sz="1300" b="1" dirty="0">
                <a:solidFill>
                  <a:srgbClr val="555555"/>
                </a:solidFill>
                <a:highlight>
                  <a:srgbClr val="FFFFFF"/>
                </a:highlight>
              </a:rPr>
              <a:t> </a:t>
            </a:r>
            <a:r>
              <a:rPr lang="es-ES" sz="1300" b="1" dirty="0" err="1">
                <a:solidFill>
                  <a:srgbClr val="555555"/>
                </a:solidFill>
                <a:highlight>
                  <a:srgbClr val="FFFFFF"/>
                </a:highlight>
              </a:rPr>
              <a:t>bidaiarien</a:t>
            </a:r>
            <a:r>
              <a:rPr lang="es-ES" sz="1300" b="1" dirty="0">
                <a:solidFill>
                  <a:srgbClr val="555555"/>
                </a:solidFill>
                <a:highlight>
                  <a:srgbClr val="FFFFFF"/>
                </a:highlight>
              </a:rPr>
              <a:t> </a:t>
            </a:r>
            <a:r>
              <a:rPr lang="es-ES" sz="1300" b="1" dirty="0" err="1">
                <a:solidFill>
                  <a:srgbClr val="555555"/>
                </a:solidFill>
                <a:highlight>
                  <a:srgbClr val="FFFFFF"/>
                </a:highlight>
              </a:rPr>
              <a:t>oinetarako</a:t>
            </a:r>
            <a:r>
              <a:rPr lang="es-ES" sz="1300" b="1" dirty="0">
                <a:solidFill>
                  <a:srgbClr val="555555"/>
                </a:solidFill>
                <a:highlight>
                  <a:srgbClr val="FFFFFF"/>
                </a:highlight>
              </a:rPr>
              <a:t> </a:t>
            </a:r>
            <a:r>
              <a:rPr lang="es-ES" sz="1300" b="1" dirty="0" err="1">
                <a:solidFill>
                  <a:srgbClr val="555555"/>
                </a:solidFill>
                <a:highlight>
                  <a:srgbClr val="FFFFFF"/>
                </a:highlight>
              </a:rPr>
              <a:t>irteerak</a:t>
            </a:r>
            <a:r>
              <a:rPr lang="es-ES" sz="1300" dirty="0">
                <a:solidFill>
                  <a:srgbClr val="555555"/>
                </a:solidFill>
                <a:highlight>
                  <a:srgbClr val="FFFFFF"/>
                </a:highlight>
              </a:rPr>
              <a:t> (Salidas de aire hacia los pies de los pasajeros traseros).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ec0f2300c4_0_93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502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-ES" sz="4800" b="1" dirty="0" err="1"/>
              <a:t>Aireztapena</a:t>
            </a:r>
            <a:r>
              <a:rPr lang="es-ES" sz="4800" b="1" dirty="0"/>
              <a:t> </a:t>
            </a:r>
            <a:endParaRPr sz="4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521093" y="6076948"/>
            <a:ext cx="5575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Bahnschrift Light" panose="020B0502040204020203" pitchFamily="34" charset="0"/>
              </a:rPr>
              <a:t>Identifikatu</a:t>
            </a:r>
            <a:r>
              <a:rPr lang="es-ES" dirty="0" smtClean="0">
                <a:latin typeface="Bahnschrift Light" panose="020B0502040204020203" pitchFamily="34" charset="0"/>
              </a:rPr>
              <a:t> </a:t>
            </a:r>
            <a:r>
              <a:rPr lang="es-ES" dirty="0" err="1" smtClean="0">
                <a:latin typeface="Bahnschrift Light" panose="020B0502040204020203" pitchFamily="34" charset="0"/>
              </a:rPr>
              <a:t>adierazitako</a:t>
            </a:r>
            <a:r>
              <a:rPr lang="es-ES" dirty="0" smtClean="0">
                <a:latin typeface="Bahnschrift Light" panose="020B0502040204020203" pitchFamily="34" charset="0"/>
              </a:rPr>
              <a:t> </a:t>
            </a:r>
            <a:r>
              <a:rPr lang="es-ES" dirty="0" err="1" smtClean="0">
                <a:latin typeface="Bahnschrift Light" panose="020B0502040204020203" pitchFamily="34" charset="0"/>
              </a:rPr>
              <a:t>zenbaki</a:t>
            </a:r>
            <a:r>
              <a:rPr lang="es-ES" dirty="0" smtClean="0">
                <a:latin typeface="Bahnschrift Light" panose="020B0502040204020203" pitchFamily="34" charset="0"/>
              </a:rPr>
              <a:t> </a:t>
            </a:r>
            <a:r>
              <a:rPr lang="es-ES" dirty="0" err="1" smtClean="0">
                <a:latin typeface="Bahnschrift Light" panose="020B0502040204020203" pitchFamily="34" charset="0"/>
              </a:rPr>
              <a:t>bakoitza</a:t>
            </a:r>
            <a:r>
              <a:rPr lang="es-ES" dirty="0" smtClean="0">
                <a:latin typeface="Bahnschrift Light" panose="020B0502040204020203" pitchFamily="34" charset="0"/>
              </a:rPr>
              <a:t> </a:t>
            </a:r>
            <a:r>
              <a:rPr lang="es-ES" dirty="0" err="1" smtClean="0">
                <a:latin typeface="Bahnschrift Light" panose="020B0502040204020203" pitchFamily="34" charset="0"/>
              </a:rPr>
              <a:t>zertarako</a:t>
            </a:r>
            <a:r>
              <a:rPr lang="es-ES" dirty="0" smtClean="0">
                <a:latin typeface="Bahnschrift Light" panose="020B0502040204020203" pitchFamily="34" charset="0"/>
              </a:rPr>
              <a:t> </a:t>
            </a:r>
            <a:r>
              <a:rPr lang="es-ES" dirty="0" err="1" smtClean="0">
                <a:latin typeface="Bahnschrift Light" panose="020B0502040204020203" pitchFamily="34" charset="0"/>
              </a:rPr>
              <a:t>erabiltzen</a:t>
            </a:r>
            <a:r>
              <a:rPr lang="es-ES" dirty="0" smtClean="0">
                <a:latin typeface="Bahnschrift Light" panose="020B0502040204020203" pitchFamily="34" charset="0"/>
              </a:rPr>
              <a:t> den.</a:t>
            </a:r>
            <a:endParaRPr lang="eu-ES" dirty="0">
              <a:latin typeface="Bahnschrift Light" panose="020B0502040204020203" pitchFamily="34" charset="0"/>
            </a:endParaRPr>
          </a:p>
        </p:txBody>
      </p:sp>
      <p:sp>
        <p:nvSpPr>
          <p:cNvPr id="3" name="Estrella de 5 puntas 2"/>
          <p:cNvSpPr/>
          <p:nvPr/>
        </p:nvSpPr>
        <p:spPr>
          <a:xfrm>
            <a:off x="862064" y="5776349"/>
            <a:ext cx="705763" cy="580001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c0f2300c4_0_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250" name="Google Shape;250;gec0f2300c4_0_9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51" name="Google Shape;251;gec0f2300c4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ec0f2300c4_0_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ec0f2300c4_0_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16</a:t>
            </a:fld>
            <a:endParaRPr dirty="0"/>
          </a:p>
        </p:txBody>
      </p:sp>
      <p:sp>
        <p:nvSpPr>
          <p:cNvPr id="254" name="Google Shape;254;gec0f2300c4_0_93"/>
          <p:cNvSpPr txBox="1"/>
          <p:nvPr/>
        </p:nvSpPr>
        <p:spPr>
          <a:xfrm>
            <a:off x="751875" y="1657325"/>
            <a:ext cx="10344600" cy="28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ec0f2300c4_0_93"/>
          <p:cNvSpPr txBox="1"/>
          <p:nvPr/>
        </p:nvSpPr>
        <p:spPr>
          <a:xfrm>
            <a:off x="751875" y="998525"/>
            <a:ext cx="91029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1" dirty="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ES" sz="3200" b="1" i="0" u="none" strike="noStrike" cap="none" dirty="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ireare</a:t>
            </a:r>
            <a:r>
              <a:rPr lang="es-ES" sz="3200" b="1" dirty="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s-ES" sz="3200" b="1" dirty="0" err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banaketa</a:t>
            </a:r>
            <a:r>
              <a:rPr lang="es-ES" sz="3200" b="1" dirty="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200" b="1" dirty="0" err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ibilgailu</a:t>
            </a:r>
            <a:r>
              <a:rPr lang="es-ES" sz="3200" b="1" dirty="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200" b="1" dirty="0" err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barruan</a:t>
            </a:r>
            <a:r>
              <a:rPr lang="es-ES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3200" b="1" i="0" u="none" strike="noStrike" cap="none" dirty="0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i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(Conductos de salida hacia el habitáculo)</a:t>
            </a:r>
            <a:endParaRPr sz="3200" i="1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ec0f2300c4_0_93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502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-ES" sz="4800" b="1" dirty="0" err="1"/>
              <a:t>Aireztapena</a:t>
            </a:r>
            <a:r>
              <a:rPr lang="es-ES" sz="4800" b="1" dirty="0"/>
              <a:t> </a:t>
            </a:r>
            <a:endParaRPr sz="4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94550" y="2063798"/>
            <a:ext cx="115467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ARIKETA</a:t>
            </a:r>
            <a:endParaRPr lang="es-ES" sz="1800" b="1" dirty="0" smtClean="0"/>
          </a:p>
          <a:p>
            <a:endParaRPr lang="es-ES" dirty="0" smtClean="0"/>
          </a:p>
          <a:p>
            <a:r>
              <a:rPr lang="es-ES" sz="1800" dirty="0" smtClean="0"/>
              <a:t>-</a:t>
            </a:r>
            <a:r>
              <a:rPr lang="es-ES" sz="1800" dirty="0" err="1" smtClean="0"/>
              <a:t>Egin</a:t>
            </a:r>
            <a:r>
              <a:rPr lang="es-ES" sz="1800" dirty="0" smtClean="0"/>
              <a:t> </a:t>
            </a:r>
            <a:r>
              <a:rPr lang="es-ES" sz="1800" dirty="0" err="1" smtClean="0"/>
              <a:t>bilaketa</a:t>
            </a:r>
            <a:r>
              <a:rPr lang="es-ES" sz="1800" dirty="0" smtClean="0"/>
              <a:t> </a:t>
            </a:r>
            <a:r>
              <a:rPr lang="es-ES" sz="1800" dirty="0" err="1" smtClean="0"/>
              <a:t>bat</a:t>
            </a:r>
            <a:r>
              <a:rPr lang="es-ES" sz="1800" dirty="0" smtClean="0"/>
              <a:t> </a:t>
            </a:r>
            <a:r>
              <a:rPr lang="es-ES" sz="1800" dirty="0" err="1" smtClean="0"/>
              <a:t>interneten</a:t>
            </a:r>
            <a:r>
              <a:rPr lang="es-ES" sz="1800" dirty="0" smtClean="0"/>
              <a:t> eta </a:t>
            </a:r>
            <a:r>
              <a:rPr lang="es-ES" sz="1800" dirty="0" err="1" smtClean="0"/>
              <a:t>aurkitu</a:t>
            </a:r>
            <a:r>
              <a:rPr lang="es-ES" sz="1800" dirty="0" smtClean="0"/>
              <a:t> </a:t>
            </a:r>
            <a:r>
              <a:rPr lang="es-ES" sz="1800" dirty="0" err="1" smtClean="0"/>
              <a:t>ibilgailuan</a:t>
            </a:r>
            <a:r>
              <a:rPr lang="es-ES" sz="1800" dirty="0"/>
              <a:t> </a:t>
            </a:r>
            <a:r>
              <a:rPr lang="es-ES" sz="1800" dirty="0" err="1" smtClean="0"/>
              <a:t>kanpoko</a:t>
            </a:r>
            <a:r>
              <a:rPr lang="es-ES" sz="1800" dirty="0" smtClean="0"/>
              <a:t> airea </a:t>
            </a:r>
            <a:r>
              <a:rPr lang="es-ES" sz="1800" dirty="0" err="1" smtClean="0"/>
              <a:t>nondik</a:t>
            </a:r>
            <a:r>
              <a:rPr lang="es-ES" sz="1800" dirty="0" smtClean="0"/>
              <a:t> </a:t>
            </a:r>
            <a:r>
              <a:rPr lang="es-ES" sz="1800" dirty="0" err="1" smtClean="0"/>
              <a:t>sartzen</a:t>
            </a:r>
            <a:r>
              <a:rPr lang="es-ES" sz="1800" dirty="0" smtClean="0"/>
              <a:t> den eta </a:t>
            </a:r>
            <a:r>
              <a:rPr lang="es-ES" sz="1800" dirty="0" err="1" smtClean="0"/>
              <a:t>nondik</a:t>
            </a:r>
            <a:r>
              <a:rPr lang="es-ES" sz="1800" dirty="0" smtClean="0"/>
              <a:t> </a:t>
            </a:r>
            <a:r>
              <a:rPr lang="es-ES" sz="1800" dirty="0" err="1" smtClean="0"/>
              <a:t>ateratzen</a:t>
            </a:r>
            <a:r>
              <a:rPr lang="es-ES" sz="1800" dirty="0" smtClean="0"/>
              <a:t> den. </a:t>
            </a:r>
            <a:endParaRPr lang="eu-ES" sz="1800" dirty="0"/>
          </a:p>
        </p:txBody>
      </p:sp>
    </p:spTree>
    <p:extLst>
      <p:ext uri="{BB962C8B-B14F-4D97-AF65-F5344CB8AC3E}">
        <p14:creationId xmlns:p14="http://schemas.microsoft.com/office/powerpoint/2010/main" val="30030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c0f2300c4_0_1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264" name="Google Shape;264;gec0f2300c4_0_187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5" name="Google Shape;265;gec0f2300c4_0_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ec0f2300c4_0_1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  <p:sp>
        <p:nvSpPr>
          <p:cNvPr id="267" name="Google Shape;267;gec0f2300c4_0_187"/>
          <p:cNvSpPr txBox="1"/>
          <p:nvPr/>
        </p:nvSpPr>
        <p:spPr>
          <a:xfrm>
            <a:off x="751875" y="1657325"/>
            <a:ext cx="9748200" cy="6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316865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Ibilgailuaren motorra tenperatura jakin batera (50ºC) iritsi arte, berokuntza-erradiadore barrutik ibiltzen den urari berotzea kostatzen zaio, eta era berean, erradiadorea zeharkatzen duen aireari ere </a:t>
            </a:r>
            <a:r>
              <a:rPr lang="es-E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berotzea kostatzen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zaio. Horregatik, neguan, bidaiari-lekua berotzeko denbora gehiago behar izaten da.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31686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31686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31686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316865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Arazo hori konpontzeko, zenbait fabrikatzailek erradiadore barruan, ur beroaren zirkulazioaren ordez, </a:t>
            </a:r>
            <a:r>
              <a:rPr lang="es-E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zeramikazko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zenbait </a:t>
            </a:r>
            <a:r>
              <a:rPr lang="es-E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erresistentzia bero-emaile 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jartzea erabaki dute.</a:t>
            </a:r>
            <a:r>
              <a:rPr lang="es-ES" sz="10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.</a:t>
            </a: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ec0f2300c4_0_187"/>
          <p:cNvSpPr txBox="1"/>
          <p:nvPr/>
        </p:nvSpPr>
        <p:spPr>
          <a:xfrm>
            <a:off x="751875" y="879625"/>
            <a:ext cx="91029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ec0f2300c4_0_187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/>
              <a:t>2. Berokuntza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270" name="Google Shape;270;gec0f2300c4_0_187"/>
          <p:cNvSpPr txBox="1"/>
          <p:nvPr/>
        </p:nvSpPr>
        <p:spPr>
          <a:xfrm>
            <a:off x="751875" y="998525"/>
            <a:ext cx="85599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Ber</a:t>
            </a: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okuntza konbentzionalaren erazgozpena: 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ec0f2300c4_0_187"/>
          <p:cNvSpPr txBox="1"/>
          <p:nvPr/>
        </p:nvSpPr>
        <p:spPr>
          <a:xfrm>
            <a:off x="751875" y="4089425"/>
            <a:ext cx="85599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Ber</a:t>
            </a: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okuntza elektrikoa: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ec0f2300c4_0_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9725" y="121050"/>
            <a:ext cx="2092275" cy="18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ec0f2300c4_0_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10800" y="4727000"/>
            <a:ext cx="17145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c0f2300c4_0_2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279" name="Google Shape;279;gec0f2300c4_0_281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0" name="Google Shape;280;gec0f2300c4_0_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ec0f2300c4_0_2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  <p:sp>
        <p:nvSpPr>
          <p:cNvPr id="282" name="Google Shape;282;gec0f2300c4_0_281"/>
          <p:cNvSpPr txBox="1"/>
          <p:nvPr/>
        </p:nvSpPr>
        <p:spPr>
          <a:xfrm>
            <a:off x="751875" y="1657325"/>
            <a:ext cx="9748200" cy="6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316865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Ibilgailuaren motorra tenperatura jakin batera (50ºC) iritsi arte, berokuntza-erradiadore barrutik ibiltzen den urari berotzea kostatzen zaio, eta era berean, erradiadorea zeharkatzen duen aireari ere </a:t>
            </a:r>
            <a:r>
              <a:rPr lang="es-E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berotzea kostatzen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zaio. Horregatik, neguan, bidaiari-lekua berotzeko denbora gehiago behar izaten da.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31686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31686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31686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316865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Arazo hori konpontzeko, zenbait fabrikatzailek erradiadore barruan, ur beroaren zirkulazioaren ordez, </a:t>
            </a:r>
            <a:r>
              <a:rPr lang="es-E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zeramikazko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zenbait </a:t>
            </a:r>
            <a:r>
              <a:rPr lang="es-E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erresistentzia bero-emaile 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jartzea erabaki dute.</a:t>
            </a:r>
            <a:r>
              <a:rPr lang="es-ES" sz="10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.</a:t>
            </a: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ec0f2300c4_0_281"/>
          <p:cNvSpPr txBox="1"/>
          <p:nvPr/>
        </p:nvSpPr>
        <p:spPr>
          <a:xfrm>
            <a:off x="751875" y="879625"/>
            <a:ext cx="91029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ec0f2300c4_0_281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/>
              <a:t>2. Berokuntza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285" name="Google Shape;285;gec0f2300c4_0_281"/>
          <p:cNvSpPr txBox="1"/>
          <p:nvPr/>
        </p:nvSpPr>
        <p:spPr>
          <a:xfrm>
            <a:off x="751875" y="998525"/>
            <a:ext cx="85599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Ber</a:t>
            </a: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okuntza konbentzionalaren erazgozpena: 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ec0f2300c4_0_281"/>
          <p:cNvSpPr txBox="1"/>
          <p:nvPr/>
        </p:nvSpPr>
        <p:spPr>
          <a:xfrm>
            <a:off x="751875" y="4089425"/>
            <a:ext cx="85599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Ber</a:t>
            </a: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okuntza elektrikoa: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ec0f2300c4_0_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10800" y="4727000"/>
            <a:ext cx="17145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c0f2300c4_0_2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293" name="Google Shape;293;gec0f2300c4_0_295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94" name="Google Shape;294;gec0f2300c4_0_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ec0f2300c4_0_2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  <p:sp>
        <p:nvSpPr>
          <p:cNvPr id="296" name="Google Shape;296;gec0f2300c4_0_295"/>
          <p:cNvSpPr txBox="1"/>
          <p:nvPr/>
        </p:nvSpPr>
        <p:spPr>
          <a:xfrm>
            <a:off x="751875" y="1657325"/>
            <a:ext cx="10602000" cy="4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316865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 MT"/>
              <a:buChar char="●"/>
            </a:pPr>
            <a:r>
              <a:rPr lang="es-ES" sz="19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Asko alda daiteke ibilgailu batetik bestera; izan ere, batzuetan, bidaiariaren aldetik erraz iristen da, baina beste batzuetan, nahitaezkoa da aire-girogailu blokea edo aginte-mahaia (salpikaderoa) desmuntatzea. </a:t>
            </a:r>
            <a:endParaRPr sz="190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457200" marR="316865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 MT"/>
              <a:buChar char="●"/>
            </a:pPr>
            <a:r>
              <a:rPr lang="es-ES" sz="19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Nolanahi ere, beti bezala, ibilgailu bakoitzaren </a:t>
            </a:r>
            <a:r>
              <a:rPr lang="es-ES" sz="1900" b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fabrikatzaileak</a:t>
            </a:r>
            <a:r>
              <a:rPr lang="es-ES" sz="19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</a:t>
            </a:r>
            <a:r>
              <a:rPr lang="es-ES" sz="1900" b="1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emandako jarraibideak</a:t>
            </a:r>
            <a:r>
              <a:rPr lang="es-ES" sz="19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 kontutan izan behar ditugu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ec0f2300c4_0_295"/>
          <p:cNvSpPr txBox="1"/>
          <p:nvPr/>
        </p:nvSpPr>
        <p:spPr>
          <a:xfrm>
            <a:off x="751875" y="879625"/>
            <a:ext cx="91029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ec0f2300c4_0_295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/>
              <a:t>2. Berokuntza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299" name="Google Shape;299;gec0f2300c4_0_295"/>
          <p:cNvSpPr txBox="1"/>
          <p:nvPr/>
        </p:nvSpPr>
        <p:spPr>
          <a:xfrm>
            <a:off x="751875" y="998525"/>
            <a:ext cx="85599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Ber</a:t>
            </a: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okuntza-erradiadorea ateratzea: 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gec0f2300c4_0_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775" y="3593550"/>
            <a:ext cx="5234749" cy="32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ec0f2300c4_0_2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7325" y="3593538"/>
            <a:ext cx="32004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06d125b2e_2_0"/>
          <p:cNvSpPr txBox="1">
            <a:spLocks noGrp="1"/>
          </p:cNvSpPr>
          <p:nvPr>
            <p:ph type="ctrTitle"/>
          </p:nvPr>
        </p:nvSpPr>
        <p:spPr>
          <a:xfrm>
            <a:off x="1959100" y="171375"/>
            <a:ext cx="8628600" cy="26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ES" sz="4000" i="1"/>
              <a:t> </a:t>
            </a:r>
            <a:endParaRPr sz="4000" i="1"/>
          </a:p>
        </p:txBody>
      </p:sp>
      <p:pic>
        <p:nvPicPr>
          <p:cNvPr id="98" name="Google Shape;98;gf06d125b2e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3925" y="0"/>
            <a:ext cx="4743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f06d125b2e_2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100" name="Google Shape;100;gf06d125b2e_2_0"/>
          <p:cNvSpPr/>
          <p:nvPr/>
        </p:nvSpPr>
        <p:spPr>
          <a:xfrm>
            <a:off x="287825" y="461300"/>
            <a:ext cx="80397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0F6F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f06d125b2e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476" y="4311117"/>
            <a:ext cx="3640025" cy="204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f06d125b2e_2_0"/>
          <p:cNvSpPr txBox="1"/>
          <p:nvPr/>
        </p:nvSpPr>
        <p:spPr>
          <a:xfrm>
            <a:off x="609600" y="1295400"/>
            <a:ext cx="5566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</a:rPr>
              <a:t>Kodea: EMSE</a:t>
            </a:r>
            <a:endParaRPr sz="36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</a:rPr>
              <a:t>Orduak guztira: 132</a:t>
            </a:r>
            <a:endParaRPr sz="36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</a:rPr>
              <a:t>4 ordu/aste	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f604e36e8_0_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 dirty="0" err="1" smtClean="0"/>
              <a:t>Electude</a:t>
            </a:r>
            <a:r>
              <a:rPr lang="es-ES" sz="4800" b="1" dirty="0" smtClean="0"/>
              <a:t>: calefacció</a:t>
            </a:r>
            <a:r>
              <a:rPr lang="es-ES" sz="4800" b="1" dirty="0"/>
              <a:t>n</a:t>
            </a:r>
            <a:endParaRPr sz="4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 dirty="0"/>
          </a:p>
        </p:txBody>
      </p:sp>
      <p:sp>
        <p:nvSpPr>
          <p:cNvPr id="388" name="Google Shape;388;gef604e36e8_0_7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89" name="Google Shape;389;gef604e36e8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ef604e36e8_0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ef604e36e8_0_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  <p:sp>
        <p:nvSpPr>
          <p:cNvPr id="392" name="Google Shape;392;gef604e36e8_0_73"/>
          <p:cNvSpPr txBox="1"/>
          <p:nvPr/>
        </p:nvSpPr>
        <p:spPr>
          <a:xfrm>
            <a:off x="466125" y="1382309"/>
            <a:ext cx="10344600" cy="244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8110" y="1151414"/>
            <a:ext cx="892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ES" sz="2400" dirty="0" err="1" smtClean="0"/>
              <a:t>Taldeka</a:t>
            </a:r>
            <a:r>
              <a:rPr lang="es-ES" sz="2400" dirty="0" smtClean="0"/>
              <a:t> </a:t>
            </a:r>
            <a:r>
              <a:rPr lang="es-ES" sz="2400" dirty="0" err="1" smtClean="0"/>
              <a:t>laburbildu</a:t>
            </a:r>
            <a:r>
              <a:rPr lang="es-ES" sz="2400" dirty="0" smtClean="0"/>
              <a:t> </a:t>
            </a:r>
            <a:r>
              <a:rPr lang="es-ES" sz="2400" dirty="0" err="1" smtClean="0"/>
              <a:t>Electuden</a:t>
            </a:r>
            <a:r>
              <a:rPr lang="es-ES" sz="2400" dirty="0" smtClean="0"/>
              <a:t> </a:t>
            </a:r>
            <a:r>
              <a:rPr lang="es-ES" sz="2400" dirty="0" err="1" smtClean="0"/>
              <a:t>aurketiko</a:t>
            </a:r>
            <a:r>
              <a:rPr lang="es-ES" sz="2400" dirty="0" smtClean="0"/>
              <a:t> </a:t>
            </a:r>
            <a:r>
              <a:rPr lang="es-ES" sz="2400" dirty="0" err="1" smtClean="0"/>
              <a:t>duzuenaren</a:t>
            </a:r>
            <a:r>
              <a:rPr lang="es-ES" sz="2400" dirty="0" smtClean="0"/>
              <a:t> </a:t>
            </a:r>
            <a:r>
              <a:rPr lang="es-ES" sz="2400" dirty="0" err="1" smtClean="0"/>
              <a:t>puntu</a:t>
            </a:r>
            <a:r>
              <a:rPr lang="es-ES" sz="2400" dirty="0" smtClean="0"/>
              <a:t> </a:t>
            </a:r>
            <a:r>
              <a:rPr lang="es-ES" sz="2400" dirty="0" err="1" smtClean="0"/>
              <a:t>bana</a:t>
            </a:r>
            <a:r>
              <a:rPr lang="es-ES" sz="2400" dirty="0" smtClean="0"/>
              <a:t>. </a:t>
            </a:r>
            <a:endParaRPr lang="eu-E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42325" y="1723124"/>
            <a:ext cx="1058471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1800" dirty="0" err="1" smtClean="0"/>
              <a:t>Azaldu</a:t>
            </a:r>
            <a:r>
              <a:rPr lang="es-ES" sz="1800" dirty="0" smtClean="0"/>
              <a:t> mando </a:t>
            </a:r>
            <a:r>
              <a:rPr lang="es-ES" sz="1800" dirty="0" err="1" smtClean="0"/>
              <a:t>bakoitza</a:t>
            </a:r>
            <a:r>
              <a:rPr lang="es-ES" sz="1800" dirty="0" smtClean="0"/>
              <a:t> </a:t>
            </a:r>
            <a:r>
              <a:rPr lang="es-ES" sz="1800" dirty="0" err="1" smtClean="0"/>
              <a:t>biratzen</a:t>
            </a:r>
            <a:r>
              <a:rPr lang="es-ES" sz="1800" dirty="0" smtClean="0"/>
              <a:t> </a:t>
            </a:r>
            <a:r>
              <a:rPr lang="es-ES" sz="1800" dirty="0" err="1" smtClean="0"/>
              <a:t>dugunean</a:t>
            </a:r>
            <a:r>
              <a:rPr lang="es-ES" sz="1800" dirty="0" smtClean="0"/>
              <a:t> </a:t>
            </a:r>
            <a:r>
              <a:rPr lang="es-ES" sz="1800" dirty="0" err="1" smtClean="0"/>
              <a:t>zer</a:t>
            </a:r>
            <a:r>
              <a:rPr lang="es-ES" sz="1800" dirty="0" smtClean="0"/>
              <a:t> </a:t>
            </a:r>
            <a:r>
              <a:rPr lang="es-ES" sz="1800" dirty="0" err="1" smtClean="0"/>
              <a:t>gertatzen</a:t>
            </a:r>
            <a:r>
              <a:rPr lang="es-ES" sz="1800" dirty="0" smtClean="0"/>
              <a:t> den (</a:t>
            </a:r>
            <a:r>
              <a:rPr lang="es-ES" sz="1800" dirty="0" err="1" smtClean="0"/>
              <a:t>gorri-urdina</a:t>
            </a:r>
            <a:r>
              <a:rPr lang="es-ES" sz="1800" dirty="0" smtClean="0"/>
              <a:t>, </a:t>
            </a:r>
            <a:r>
              <a:rPr lang="es-ES" sz="1800" dirty="0" err="1" smtClean="0"/>
              <a:t>zenbakiduna</a:t>
            </a:r>
            <a:r>
              <a:rPr lang="es-ES" sz="1800" dirty="0" smtClean="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1800" dirty="0" err="1" smtClean="0"/>
              <a:t>Zein</a:t>
            </a:r>
            <a:r>
              <a:rPr lang="es-ES" sz="1800" dirty="0" smtClean="0"/>
              <a:t> da </a:t>
            </a:r>
            <a:r>
              <a:rPr lang="es-ES" sz="1800" dirty="0" err="1" smtClean="0"/>
              <a:t>atakaren</a:t>
            </a:r>
            <a:r>
              <a:rPr lang="es-ES" sz="1800" dirty="0" smtClean="0"/>
              <a:t> (lengüeta) </a:t>
            </a:r>
            <a:r>
              <a:rPr lang="es-ES" sz="1800" dirty="0" err="1" smtClean="0"/>
              <a:t>funtzioa</a:t>
            </a:r>
            <a:r>
              <a:rPr lang="es-ES" sz="1800" dirty="0" smtClean="0"/>
              <a:t>? </a:t>
            </a:r>
            <a:r>
              <a:rPr lang="es-ES" sz="1800" dirty="0" err="1" smtClean="0"/>
              <a:t>Zer</a:t>
            </a:r>
            <a:r>
              <a:rPr lang="es-ES" sz="1800" dirty="0" smtClean="0"/>
              <a:t> </a:t>
            </a:r>
            <a:r>
              <a:rPr lang="es-ES" sz="1800" dirty="0" err="1" smtClean="0"/>
              <a:t>gertatzen</a:t>
            </a:r>
            <a:r>
              <a:rPr lang="es-ES" sz="1800" dirty="0" smtClean="0"/>
              <a:t> da </a:t>
            </a:r>
            <a:r>
              <a:rPr lang="es-ES" sz="1800" dirty="0" err="1" smtClean="0"/>
              <a:t>refrigerantearen</a:t>
            </a:r>
            <a:r>
              <a:rPr lang="es-ES" sz="1800" dirty="0" smtClean="0"/>
              <a:t> temperatura </a:t>
            </a:r>
            <a:r>
              <a:rPr lang="es-ES" sz="1800" dirty="0" err="1" smtClean="0"/>
              <a:t>handitzen</a:t>
            </a:r>
            <a:r>
              <a:rPr lang="es-ES" sz="1800" dirty="0" smtClean="0"/>
              <a:t> </a:t>
            </a:r>
            <a:r>
              <a:rPr lang="es-ES" sz="1800" dirty="0" err="1" smtClean="0"/>
              <a:t>bada</a:t>
            </a:r>
            <a:r>
              <a:rPr lang="es-ES" sz="1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1800" dirty="0" err="1" smtClean="0"/>
              <a:t>Zelan</a:t>
            </a:r>
            <a:r>
              <a:rPr lang="es-ES" sz="1800" dirty="0"/>
              <a:t> </a:t>
            </a:r>
            <a:r>
              <a:rPr lang="es-ES" sz="1800" dirty="0" err="1" smtClean="0"/>
              <a:t>funtzionatzen</a:t>
            </a:r>
            <a:r>
              <a:rPr lang="es-ES" sz="1800" dirty="0" smtClean="0"/>
              <a:t> du </a:t>
            </a:r>
            <a:r>
              <a:rPr lang="es-ES" sz="1800" dirty="0" err="1" smtClean="0"/>
              <a:t>balbula</a:t>
            </a:r>
            <a:r>
              <a:rPr lang="es-ES" sz="1800" dirty="0" smtClean="0"/>
              <a:t> </a:t>
            </a:r>
            <a:r>
              <a:rPr lang="es-ES" sz="1800" dirty="0" err="1" smtClean="0"/>
              <a:t>bidezkoak</a:t>
            </a:r>
            <a:r>
              <a:rPr lang="es-ES" sz="1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s-ES" dirty="0" smtClean="0"/>
          </a:p>
          <a:p>
            <a:pPr marL="342900" indent="-342900">
              <a:buAutoNum type="arabicPeriod"/>
            </a:pPr>
            <a:endParaRPr lang="eu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305" y="3694827"/>
            <a:ext cx="2516590" cy="29554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10" y="3488837"/>
            <a:ext cx="3497987" cy="31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f604e36e8_0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3.Aire-girogailu blokea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307" name="Google Shape;307;gef604e36e8_0_45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08" name="Google Shape;308;gef604e36e8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ef604e36e8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ef604e36e8_0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  <p:sp>
        <p:nvSpPr>
          <p:cNvPr id="311" name="Google Shape;311;gef604e36e8_0_45"/>
          <p:cNvSpPr txBox="1"/>
          <p:nvPr/>
        </p:nvSpPr>
        <p:spPr>
          <a:xfrm>
            <a:off x="751875" y="1212700"/>
            <a:ext cx="10344600" cy="28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Airea aurretik sartzen denetik aginte-mahaitik (salpikaderotik) ateratzen den arte, aireak </a:t>
            </a:r>
            <a:r>
              <a:rPr lang="es-E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aire-girogailu blokea</a:t>
            </a:r>
            <a:r>
              <a:rPr lang="es-E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zeharkatzen du.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Aire-girogailu blokea plastikozko gorputz edo karkasa batek osatzen du.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gef604e36e8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ef604e36e8_0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5387" y="3407724"/>
            <a:ext cx="5617912" cy="284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f604e36e8_0_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3.Aire-girogailu blokea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319" name="Google Shape;319;gef604e36e8_0_116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0" name="Google Shape;320;gef604e36e8_0_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ef604e36e8_0_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ef604e36e8_0_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  <p:sp>
        <p:nvSpPr>
          <p:cNvPr id="323" name="Google Shape;323;gef604e36e8_0_116"/>
          <p:cNvSpPr txBox="1"/>
          <p:nvPr/>
        </p:nvSpPr>
        <p:spPr>
          <a:xfrm>
            <a:off x="751875" y="1212700"/>
            <a:ext cx="10344600" cy="5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Aire-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girogailu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blokeak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barruan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pasabide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hodi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dauzka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marR="0" lvl="0" indent="-4350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Kanpoko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airea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tenperatura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aldatu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igarotzen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uzten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duena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marR="0" lvl="0" indent="-4350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Airea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berokuntza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erradiadoretik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pasarazten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duena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gef604e36e8_0_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ef604e36e8_0_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6725" y="2410945"/>
            <a:ext cx="6220500" cy="400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ef604e36e8_0_1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62122" y="564975"/>
            <a:ext cx="2529875" cy="2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1159143" y="6076948"/>
            <a:ext cx="5665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Bahnschrift Light" panose="020B0502040204020203" pitchFamily="34" charset="0"/>
              </a:rPr>
              <a:t>Pentsatu</a:t>
            </a:r>
            <a:r>
              <a:rPr lang="es-ES" dirty="0" smtClean="0">
                <a:latin typeface="Bahnschrift Light" panose="020B0502040204020203" pitchFamily="34" charset="0"/>
              </a:rPr>
              <a:t> </a:t>
            </a:r>
            <a:r>
              <a:rPr lang="es-ES" dirty="0" err="1" smtClean="0">
                <a:latin typeface="Bahnschrift Light" panose="020B0502040204020203" pitchFamily="34" charset="0"/>
              </a:rPr>
              <a:t>zelan</a:t>
            </a:r>
            <a:r>
              <a:rPr lang="es-ES" dirty="0" smtClean="0">
                <a:latin typeface="Bahnschrift Light" panose="020B0502040204020203" pitchFamily="34" charset="0"/>
              </a:rPr>
              <a:t> izan </a:t>
            </a:r>
            <a:r>
              <a:rPr lang="es-ES" dirty="0" err="1" smtClean="0">
                <a:latin typeface="Bahnschrift Light" panose="020B0502040204020203" pitchFamily="34" charset="0"/>
              </a:rPr>
              <a:t>daitekeen</a:t>
            </a:r>
            <a:r>
              <a:rPr lang="es-ES" dirty="0" smtClean="0">
                <a:latin typeface="Bahnschrift Light" panose="020B0502040204020203" pitchFamily="34" charset="0"/>
              </a:rPr>
              <a:t> airearen </a:t>
            </a:r>
            <a:r>
              <a:rPr lang="es-ES" dirty="0" err="1" smtClean="0">
                <a:latin typeface="Bahnschrift Light" panose="020B0502040204020203" pitchFamily="34" charset="0"/>
              </a:rPr>
              <a:t>ibilbidea</a:t>
            </a:r>
            <a:r>
              <a:rPr lang="es-ES" dirty="0" smtClean="0">
                <a:latin typeface="Bahnschrift Light" panose="020B0502040204020203" pitchFamily="34" charset="0"/>
              </a:rPr>
              <a:t> </a:t>
            </a:r>
            <a:r>
              <a:rPr lang="es-ES" dirty="0" err="1" smtClean="0">
                <a:latin typeface="Bahnschrift Light" panose="020B0502040204020203" pitchFamily="34" charset="0"/>
              </a:rPr>
              <a:t>pasabideetan</a:t>
            </a:r>
            <a:r>
              <a:rPr lang="es-ES" dirty="0" smtClean="0">
                <a:latin typeface="Bahnschrift Light" panose="020B0502040204020203" pitchFamily="34" charset="0"/>
              </a:rPr>
              <a:t> </a:t>
            </a:r>
            <a:r>
              <a:rPr lang="es-ES" dirty="0" err="1" smtClean="0">
                <a:latin typeface="Bahnschrift Light" panose="020B0502040204020203" pitchFamily="34" charset="0"/>
              </a:rPr>
              <a:t>zehar</a:t>
            </a:r>
            <a:endParaRPr lang="eu-ES" dirty="0">
              <a:latin typeface="Bahnschrift Light" panose="020B0502040204020203" pitchFamily="34" charset="0"/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500114" y="5776349"/>
            <a:ext cx="705763" cy="580001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c0f2300c4_0_2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32" name="Google Shape;332;gec0f2300c4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ec0f2300c4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ec0f2300c4_0_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23</a:t>
            </a:fld>
            <a:endParaRPr/>
          </a:p>
        </p:txBody>
      </p:sp>
      <p:sp>
        <p:nvSpPr>
          <p:cNvPr id="335" name="Google Shape;335;gec0f2300c4_0_2"/>
          <p:cNvSpPr txBox="1"/>
          <p:nvPr/>
        </p:nvSpPr>
        <p:spPr>
          <a:xfrm>
            <a:off x="923700" y="1806800"/>
            <a:ext cx="10344600" cy="6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Aire-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girogailu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blokeak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ataka</a:t>
            </a:r>
            <a:r>
              <a:rPr lang="es-E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ezberdinak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dauzka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s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Birzirkulazio-ataka</a:t>
            </a: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(trampilla de recirculación)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s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Nahasketa-ataka</a:t>
            </a: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(trampilla de mezcla)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-</a:t>
            </a:r>
            <a:r>
              <a:rPr lang="es-E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Berokuntzarako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s-ES" sz="2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Banaketa-atakak</a:t>
            </a: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(trampillas de reparto)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-Airea </a:t>
            </a:r>
            <a:r>
              <a:rPr lang="es-E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nora</a:t>
            </a: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bideratu</a:t>
            </a: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r>
              <a:rPr lang="es-E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Haizetara</a:t>
            </a: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/parabrisas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r>
              <a:rPr lang="es-E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Oinetara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r>
              <a:rPr lang="es-ES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Salpikaderora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gec0f2300c4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ec0f2300c4_0_2"/>
          <p:cNvSpPr txBox="1"/>
          <p:nvPr/>
        </p:nvSpPr>
        <p:spPr>
          <a:xfrm>
            <a:off x="838200" y="1251325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takak/tranpillak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gec0f2300c4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3551" y="2687610"/>
            <a:ext cx="5627924" cy="360526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9" name="Google Shape;339;gec0f2300c4_0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1180" y="1971675"/>
            <a:ext cx="1302621" cy="6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ec0f2300c4_0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3.Aire-girogailu blokea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ef604e36e8_0_60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46" name="Google Shape;346;gef604e36e8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ef604e36e8_0_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ef604e36e8_0_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24</a:t>
            </a:fld>
            <a:endParaRPr/>
          </a:p>
        </p:txBody>
      </p:sp>
      <p:sp>
        <p:nvSpPr>
          <p:cNvPr id="349" name="Google Shape;349;gef604e36e8_0_60"/>
          <p:cNvSpPr txBox="1"/>
          <p:nvPr/>
        </p:nvSpPr>
        <p:spPr>
          <a:xfrm>
            <a:off x="751875" y="1657325"/>
            <a:ext cx="10344600" cy="5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spAutoFit/>
          </a:bodyPr>
          <a:lstStyle/>
          <a:p>
            <a:pPr marL="457200" marR="0" lvl="0" indent="-393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Gaur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nahasketa-atakaren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(trampilla de mezcla)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bitartez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airearen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igarotzea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kontrolatzen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eta 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berokuntza-erradiadoretik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pasatzen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uraren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igarotzea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kontrolatzen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s-E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berokuntza-erradiadoretik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urak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etengabe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zirkulatzen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duelarik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Berokuntza-erradiadorea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aluminiozkoa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719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kobrezkoa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</a:t>
            </a:r>
            <a:r>
              <a:rPr lang="es-E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719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Berokuntza-erradiadorea</a:t>
            </a:r>
            <a:r>
              <a:rPr lang="es-E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hozteko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zirkuituaren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erradiorearen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oso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antzekoa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baina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txikiagoa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gef604e36e8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ef604e36e8_0_60"/>
          <p:cNvPicPr preferRelativeResize="0"/>
          <p:nvPr/>
        </p:nvPicPr>
        <p:blipFill rotWithShape="1">
          <a:blip r:embed="rId5">
            <a:alphaModFix/>
          </a:blip>
          <a:srcRect l="2152"/>
          <a:stretch/>
        </p:blipFill>
        <p:spPr>
          <a:xfrm>
            <a:off x="7403900" y="2938400"/>
            <a:ext cx="4834550" cy="33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ef604e36e8_0_60"/>
          <p:cNvSpPr txBox="1">
            <a:spLocks noGrp="1"/>
          </p:cNvSpPr>
          <p:nvPr>
            <p:ph type="title"/>
          </p:nvPr>
        </p:nvSpPr>
        <p:spPr>
          <a:xfrm>
            <a:off x="9906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3.Aire-girogailu blokea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ef604e36e8_0_1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358" name="Google Shape;358;gef604e36e8_0_152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59" name="Google Shape;359;gef604e36e8_0_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ef604e36e8_0_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ef604e36e8_0_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25</a:t>
            </a:fld>
            <a:endParaRPr/>
          </a:p>
        </p:txBody>
      </p:sp>
      <p:sp>
        <p:nvSpPr>
          <p:cNvPr id="362" name="Google Shape;362;gef604e36e8_0_152"/>
          <p:cNvSpPr txBox="1"/>
          <p:nvPr/>
        </p:nvSpPr>
        <p:spPr>
          <a:xfrm>
            <a:off x="444635" y="1236351"/>
            <a:ext cx="10729800" cy="5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Haizegailueta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ko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lastikozko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turbin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k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motor </a:t>
            </a:r>
            <a:r>
              <a:rPr lang="es-ES" sz="24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elektriko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baten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bidez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biratzen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dute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1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otor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elektrikoak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biratzeko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abiadura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desberdinak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ditu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bidaiarien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erosotasunerako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Motorraren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abiadura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erregulatzeko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kommutadorearen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eta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motorraren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artean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erresistentzia-kaxa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bat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edo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erreostato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bat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tartekatzen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da. 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Korronteak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motorre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ra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iritsi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aurretik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zenbat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eta 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erresistentzia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gehiago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zeharkatu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turbinaren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abiadura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orduan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eta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txikiagoa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izango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da.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3" name="Google Shape;363;gef604e36e8_0_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ef604e36e8_0_152"/>
          <p:cNvSpPr txBox="1"/>
          <p:nvPr/>
        </p:nvSpPr>
        <p:spPr>
          <a:xfrm>
            <a:off x="751875" y="919700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izegailua/ ventilador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gef604e36e8_0_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9425" y="194653"/>
            <a:ext cx="2743199" cy="176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ef604e36e8_0_1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79500" y="251838"/>
            <a:ext cx="2064375" cy="15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ef604e36e8_0_152"/>
          <p:cNvPicPr preferRelativeResize="0"/>
          <p:nvPr/>
        </p:nvPicPr>
        <p:blipFill rotWithShape="1">
          <a:blip r:embed="rId7">
            <a:alphaModFix/>
          </a:blip>
          <a:srcRect t="5213"/>
          <a:stretch/>
        </p:blipFill>
        <p:spPr>
          <a:xfrm>
            <a:off x="8457336" y="3667625"/>
            <a:ext cx="3310575" cy="3030813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ef604e36e8_0_152"/>
          <p:cNvSpPr txBox="1">
            <a:spLocks noGrp="1"/>
          </p:cNvSpPr>
          <p:nvPr>
            <p:ph type="title"/>
          </p:nvPr>
        </p:nvSpPr>
        <p:spPr>
          <a:xfrm>
            <a:off x="9906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3.Aire-girogailu blokea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ef604e36e8_0_1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3.Aire-girogailu blokea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374" name="Google Shape;374;gef604e36e8_0_136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75" name="Google Shape;375;gef604e36e8_0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ef604e36e8_0_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ef604e36e8_0_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26</a:t>
            </a:fld>
            <a:endParaRPr/>
          </a:p>
        </p:txBody>
      </p:sp>
      <p:sp>
        <p:nvSpPr>
          <p:cNvPr id="378" name="Google Shape;378;gef604e36e8_0_136"/>
          <p:cNvSpPr txBox="1"/>
          <p:nvPr/>
        </p:nvSpPr>
        <p:spPr>
          <a:xfrm>
            <a:off x="751875" y="1212700"/>
            <a:ext cx="10344600" cy="6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12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E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Airea bidaiari-lekura ibilgailuaren martxa bidez (ibilgailuak gutxieneko abiadura behar du) edo haizagailu/venti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lador</a:t>
            </a:r>
            <a:r>
              <a:rPr lang="es-E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baten bitartez sar daite.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12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E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Haizagailu hori, gehienetan, blokearen sarreran egoten da berokuntza erradiadorea baino lehen (</a:t>
            </a:r>
            <a:r>
              <a:rPr lang="es-E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haizagailu eragilea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/soplador</a:t>
            </a:r>
            <a:r>
              <a:rPr lang="es-E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12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E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Haizagailua blokearen bukaeran ere egon daiteke, 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aginte-mahaitik hurbil </a:t>
            </a:r>
            <a:r>
              <a:rPr lang="es-E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(haizagailu xurgatzailea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/aspira</a:t>
            </a: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gef604e36e8_0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ef604e36e8_0_136"/>
          <p:cNvSpPr txBox="1"/>
          <p:nvPr/>
        </p:nvSpPr>
        <p:spPr>
          <a:xfrm>
            <a:off x="751875" y="919700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Haizegailua/ ventilador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gef604e36e8_0_1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1975" y="53651"/>
            <a:ext cx="4594075" cy="29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ef604e36e8_0_1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62575" y="4685450"/>
            <a:ext cx="1763044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f604e36e8_0_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 dirty="0" err="1" smtClean="0"/>
              <a:t>Electude</a:t>
            </a:r>
            <a:r>
              <a:rPr lang="es-ES" sz="4800" b="1" dirty="0" smtClean="0"/>
              <a:t>: confort</a:t>
            </a:r>
            <a:endParaRPr sz="4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 dirty="0"/>
          </a:p>
        </p:txBody>
      </p:sp>
      <p:sp>
        <p:nvSpPr>
          <p:cNvPr id="388" name="Google Shape;388;gef604e36e8_0_7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89" name="Google Shape;389;gef604e36e8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ef604e36e8_0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ef604e36e8_0_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27</a:t>
            </a:fld>
            <a:endParaRPr/>
          </a:p>
        </p:txBody>
      </p:sp>
      <p:sp>
        <p:nvSpPr>
          <p:cNvPr id="392" name="Google Shape;392;gef604e36e8_0_73"/>
          <p:cNvSpPr txBox="1"/>
          <p:nvPr/>
        </p:nvSpPr>
        <p:spPr>
          <a:xfrm>
            <a:off x="466125" y="1394668"/>
            <a:ext cx="10344600" cy="244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64310" y="1549717"/>
            <a:ext cx="892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ES" sz="2400" dirty="0" err="1" smtClean="0"/>
              <a:t>Taldeka</a:t>
            </a:r>
            <a:r>
              <a:rPr lang="es-ES" sz="2400" dirty="0" smtClean="0"/>
              <a:t> </a:t>
            </a:r>
            <a:r>
              <a:rPr lang="es-ES" sz="2400" dirty="0" err="1" smtClean="0"/>
              <a:t>laburbildu</a:t>
            </a:r>
            <a:r>
              <a:rPr lang="es-ES" sz="2400" dirty="0" smtClean="0"/>
              <a:t> </a:t>
            </a:r>
            <a:r>
              <a:rPr lang="es-ES" sz="2400" dirty="0" err="1" smtClean="0"/>
              <a:t>Electuden</a:t>
            </a:r>
            <a:r>
              <a:rPr lang="es-ES" sz="2400" dirty="0" smtClean="0"/>
              <a:t> </a:t>
            </a:r>
            <a:r>
              <a:rPr lang="es-ES" sz="2400" dirty="0" err="1" smtClean="0"/>
              <a:t>aurketiko</a:t>
            </a:r>
            <a:r>
              <a:rPr lang="es-ES" sz="2400" dirty="0" smtClean="0"/>
              <a:t> </a:t>
            </a:r>
            <a:r>
              <a:rPr lang="es-ES" sz="2400" dirty="0" err="1" smtClean="0"/>
              <a:t>duzuenaren</a:t>
            </a:r>
            <a:r>
              <a:rPr lang="es-ES" sz="2400" dirty="0" smtClean="0"/>
              <a:t> </a:t>
            </a:r>
            <a:r>
              <a:rPr lang="es-ES" sz="2400" dirty="0" err="1" smtClean="0"/>
              <a:t>puntu</a:t>
            </a:r>
            <a:r>
              <a:rPr lang="es-ES" sz="2400" dirty="0" smtClean="0"/>
              <a:t> </a:t>
            </a:r>
            <a:r>
              <a:rPr lang="es-ES" sz="2400" dirty="0" err="1" smtClean="0"/>
              <a:t>bana</a:t>
            </a:r>
            <a:r>
              <a:rPr lang="es-ES" sz="2400" dirty="0" smtClean="0"/>
              <a:t>. </a:t>
            </a:r>
            <a:endParaRPr lang="eu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42889"/>
            <a:ext cx="7000875" cy="7239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42974" y="3429000"/>
            <a:ext cx="105847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1800" dirty="0" err="1" smtClean="0"/>
              <a:t>Nola</a:t>
            </a:r>
            <a:r>
              <a:rPr lang="es-ES" sz="1800" dirty="0" smtClean="0"/>
              <a:t> </a:t>
            </a:r>
            <a:r>
              <a:rPr lang="es-ES" sz="1800" dirty="0" err="1" smtClean="0"/>
              <a:t>eragiten</a:t>
            </a:r>
            <a:r>
              <a:rPr lang="es-ES" sz="1800" dirty="0" smtClean="0"/>
              <a:t> du </a:t>
            </a:r>
            <a:r>
              <a:rPr lang="es-ES" sz="1800" dirty="0" err="1" smtClean="0"/>
              <a:t>kanpoko</a:t>
            </a:r>
            <a:r>
              <a:rPr lang="es-ES" sz="1800" dirty="0" smtClean="0"/>
              <a:t> </a:t>
            </a:r>
            <a:r>
              <a:rPr lang="es-ES" sz="1800" dirty="0" err="1" smtClean="0"/>
              <a:t>tenperaturak</a:t>
            </a:r>
            <a:r>
              <a:rPr lang="es-ES" sz="1800" dirty="0" smtClean="0"/>
              <a:t> </a:t>
            </a:r>
            <a:r>
              <a:rPr lang="es-ES" sz="1800" dirty="0" err="1" smtClean="0"/>
              <a:t>aireztapenean</a:t>
            </a:r>
            <a:r>
              <a:rPr lang="es-ES" sz="1800" dirty="0" smtClean="0"/>
              <a:t>. </a:t>
            </a:r>
            <a:r>
              <a:rPr lang="es-ES" sz="1800" dirty="0" err="1" smtClean="0"/>
              <a:t>Zer</a:t>
            </a:r>
            <a:r>
              <a:rPr lang="es-ES" sz="1800" dirty="0" smtClean="0"/>
              <a:t> </a:t>
            </a:r>
            <a:r>
              <a:rPr lang="es-ES" sz="1800" dirty="0" err="1" smtClean="0"/>
              <a:t>izaten</a:t>
            </a:r>
            <a:r>
              <a:rPr lang="es-ES" sz="1800" dirty="0" smtClean="0"/>
              <a:t> </a:t>
            </a:r>
            <a:r>
              <a:rPr lang="es-ES" sz="1800" dirty="0" err="1" smtClean="0"/>
              <a:t>dute</a:t>
            </a:r>
            <a:r>
              <a:rPr lang="es-ES" sz="1800" dirty="0" smtClean="0"/>
              <a:t> </a:t>
            </a:r>
            <a:r>
              <a:rPr lang="es-ES" sz="1800" dirty="0" err="1" smtClean="0"/>
              <a:t>autoek</a:t>
            </a:r>
            <a:r>
              <a:rPr lang="es-ES" sz="1800" dirty="0" smtClean="0"/>
              <a:t> </a:t>
            </a:r>
            <a:r>
              <a:rPr lang="es-ES" sz="1800" dirty="0" err="1" smtClean="0"/>
              <a:t>hau</a:t>
            </a:r>
            <a:r>
              <a:rPr lang="es-ES" sz="1800" dirty="0" smtClean="0"/>
              <a:t> </a:t>
            </a:r>
            <a:r>
              <a:rPr lang="es-ES" sz="1800" dirty="0" err="1" smtClean="0"/>
              <a:t>erregulatzeko</a:t>
            </a:r>
            <a:r>
              <a:rPr lang="es-ES" sz="1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1800" dirty="0" smtClean="0"/>
              <a:t> </a:t>
            </a:r>
            <a:r>
              <a:rPr lang="es-ES" sz="1800" dirty="0" err="1" smtClean="0"/>
              <a:t>Zer</a:t>
            </a:r>
            <a:r>
              <a:rPr lang="es-ES" sz="1800" dirty="0" smtClean="0"/>
              <a:t> da confort </a:t>
            </a:r>
            <a:r>
              <a:rPr lang="es-ES" sz="1800" dirty="0" err="1" smtClean="0"/>
              <a:t>egoera</a:t>
            </a:r>
            <a:r>
              <a:rPr lang="es-ES" sz="1800" dirty="0" smtClean="0"/>
              <a:t>? </a:t>
            </a:r>
            <a:r>
              <a:rPr lang="es-ES" sz="1800" dirty="0" err="1" smtClean="0"/>
              <a:t>Zein</a:t>
            </a:r>
            <a:r>
              <a:rPr lang="es-ES" sz="1800" dirty="0" smtClean="0"/>
              <a:t> </a:t>
            </a:r>
            <a:r>
              <a:rPr lang="es-ES" sz="1800" dirty="0" err="1" smtClean="0"/>
              <a:t>aldagai</a:t>
            </a:r>
            <a:r>
              <a:rPr lang="es-ES" sz="1800" dirty="0" smtClean="0"/>
              <a:t> </a:t>
            </a:r>
            <a:r>
              <a:rPr lang="es-ES" sz="1800" dirty="0" err="1" smtClean="0"/>
              <a:t>hartzen</a:t>
            </a:r>
            <a:r>
              <a:rPr lang="es-ES" sz="1800" dirty="0" smtClean="0"/>
              <a:t> </a:t>
            </a:r>
            <a:r>
              <a:rPr lang="es-ES" sz="1800" dirty="0" err="1" smtClean="0"/>
              <a:t>dira</a:t>
            </a:r>
            <a:r>
              <a:rPr lang="es-ES" sz="1800" dirty="0" smtClean="0"/>
              <a:t> </a:t>
            </a:r>
            <a:r>
              <a:rPr lang="es-ES" sz="1800" dirty="0" err="1" smtClean="0"/>
              <a:t>kontuan</a:t>
            </a:r>
            <a:r>
              <a:rPr lang="es-ES" sz="1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1800" dirty="0" err="1" smtClean="0"/>
              <a:t>Autoaren</a:t>
            </a:r>
            <a:r>
              <a:rPr lang="es-ES" sz="1800" dirty="0" smtClean="0"/>
              <a:t> </a:t>
            </a:r>
            <a:r>
              <a:rPr lang="es-ES" sz="1800" dirty="0" err="1" smtClean="0"/>
              <a:t>aireztapenak</a:t>
            </a:r>
            <a:r>
              <a:rPr lang="es-ES" sz="1800" dirty="0" smtClean="0"/>
              <a:t> </a:t>
            </a:r>
            <a:r>
              <a:rPr lang="es-ES" sz="1800" dirty="0" err="1" smtClean="0"/>
              <a:t>zein</a:t>
            </a:r>
            <a:r>
              <a:rPr lang="es-ES" sz="1800" dirty="0" smtClean="0"/>
              <a:t> </a:t>
            </a:r>
            <a:r>
              <a:rPr lang="es-ES" sz="1800" dirty="0" err="1" smtClean="0"/>
              <a:t>elementu</a:t>
            </a:r>
            <a:r>
              <a:rPr lang="es-ES" sz="1800" dirty="0" smtClean="0"/>
              <a:t> </a:t>
            </a:r>
            <a:r>
              <a:rPr lang="es-ES" sz="1800" dirty="0" err="1" smtClean="0"/>
              <a:t>ditu</a:t>
            </a:r>
            <a:r>
              <a:rPr lang="es-ES" sz="1800" dirty="0" smtClean="0"/>
              <a:t> (</a:t>
            </a:r>
            <a:r>
              <a:rPr lang="es-ES" sz="1800" dirty="0" err="1" smtClean="0"/>
              <a:t>aireztapena</a:t>
            </a:r>
            <a:r>
              <a:rPr lang="es-ES" sz="1800" dirty="0" smtClean="0"/>
              <a:t>, </a:t>
            </a:r>
            <a:r>
              <a:rPr lang="es-ES" sz="1800" dirty="0" err="1" smtClean="0"/>
              <a:t>berogailua</a:t>
            </a:r>
            <a:r>
              <a:rPr lang="es-ES" sz="1800" dirty="0" smtClean="0"/>
              <a:t>, aire </a:t>
            </a:r>
            <a:r>
              <a:rPr lang="es-ES" sz="1800" dirty="0" err="1" smtClean="0"/>
              <a:t>girotua</a:t>
            </a:r>
            <a:r>
              <a:rPr lang="es-ES" sz="1800" dirty="0" smtClean="0"/>
              <a:t>) ? </a:t>
            </a:r>
            <a:r>
              <a:rPr lang="es-ES" sz="1800" dirty="0" err="1" smtClean="0"/>
              <a:t>Zetarako</a:t>
            </a:r>
            <a:r>
              <a:rPr lang="es-ES" sz="1800" dirty="0" smtClean="0"/>
              <a:t> da </a:t>
            </a:r>
            <a:r>
              <a:rPr lang="es-ES" sz="1800" dirty="0" err="1" smtClean="0"/>
              <a:t>bakoitza</a:t>
            </a:r>
            <a:r>
              <a:rPr lang="es-ES" dirty="0" smtClean="0"/>
              <a:t>?</a:t>
            </a:r>
          </a:p>
          <a:p>
            <a:pPr marL="342900" indent="-342900">
              <a:buAutoNum type="arabicPeriod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9594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f604e36e8_0_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 dirty="0" err="1" smtClean="0"/>
              <a:t>Electude</a:t>
            </a:r>
            <a:r>
              <a:rPr lang="es-ES" sz="4800" b="1" dirty="0" smtClean="0"/>
              <a:t>: confort</a:t>
            </a:r>
            <a:endParaRPr sz="4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 dirty="0"/>
          </a:p>
        </p:txBody>
      </p:sp>
      <p:sp>
        <p:nvSpPr>
          <p:cNvPr id="388" name="Google Shape;388;gef604e36e8_0_7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89" name="Google Shape;389;gef604e36e8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ef604e36e8_0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ef604e36e8_0_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28</a:t>
            </a:fld>
            <a:endParaRPr/>
          </a:p>
        </p:txBody>
      </p:sp>
      <p:sp>
        <p:nvSpPr>
          <p:cNvPr id="392" name="Google Shape;392;gef604e36e8_0_73"/>
          <p:cNvSpPr txBox="1"/>
          <p:nvPr/>
        </p:nvSpPr>
        <p:spPr>
          <a:xfrm>
            <a:off x="466125" y="1086002"/>
            <a:ext cx="10344600" cy="244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64310" y="1113855"/>
            <a:ext cx="892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ES" sz="2400" dirty="0" err="1" smtClean="0"/>
              <a:t>Taldeka</a:t>
            </a:r>
            <a:r>
              <a:rPr lang="es-ES" sz="2400" dirty="0" smtClean="0"/>
              <a:t> </a:t>
            </a:r>
            <a:r>
              <a:rPr lang="es-ES" sz="2400" dirty="0" err="1" smtClean="0"/>
              <a:t>laburbildu</a:t>
            </a:r>
            <a:r>
              <a:rPr lang="es-ES" sz="2400" dirty="0" smtClean="0"/>
              <a:t> </a:t>
            </a:r>
            <a:r>
              <a:rPr lang="es-ES" sz="2400" dirty="0" err="1" smtClean="0"/>
              <a:t>Electuden</a:t>
            </a:r>
            <a:r>
              <a:rPr lang="es-ES" sz="2400" dirty="0" smtClean="0"/>
              <a:t> </a:t>
            </a:r>
            <a:r>
              <a:rPr lang="es-ES" sz="2400" dirty="0" err="1" smtClean="0"/>
              <a:t>aurketiko</a:t>
            </a:r>
            <a:r>
              <a:rPr lang="es-ES" sz="2400" dirty="0" smtClean="0"/>
              <a:t> </a:t>
            </a:r>
            <a:r>
              <a:rPr lang="es-ES" sz="2400" dirty="0" err="1" smtClean="0"/>
              <a:t>duzuenaren</a:t>
            </a:r>
            <a:r>
              <a:rPr lang="es-ES" sz="2400" dirty="0" smtClean="0"/>
              <a:t> </a:t>
            </a:r>
            <a:r>
              <a:rPr lang="es-ES" sz="2400" dirty="0" err="1" smtClean="0"/>
              <a:t>puntu</a:t>
            </a:r>
            <a:r>
              <a:rPr lang="es-ES" sz="2400" dirty="0" smtClean="0"/>
              <a:t> </a:t>
            </a:r>
            <a:r>
              <a:rPr lang="es-ES" sz="2400" dirty="0" err="1" smtClean="0"/>
              <a:t>bana</a:t>
            </a:r>
            <a:r>
              <a:rPr lang="es-ES" sz="2400" dirty="0" smtClean="0"/>
              <a:t>. </a:t>
            </a:r>
            <a:endParaRPr lang="eu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52" y="1575520"/>
            <a:ext cx="10406063" cy="12621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10" y="3016063"/>
            <a:ext cx="4119563" cy="35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f604e36e8_0_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 dirty="0" err="1" smtClean="0"/>
              <a:t>Electude</a:t>
            </a:r>
            <a:r>
              <a:rPr lang="es-ES" sz="4800" b="1" dirty="0" smtClean="0"/>
              <a:t>: confort</a:t>
            </a:r>
            <a:endParaRPr sz="4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 dirty="0"/>
          </a:p>
        </p:txBody>
      </p:sp>
      <p:sp>
        <p:nvSpPr>
          <p:cNvPr id="388" name="Google Shape;388;gef604e36e8_0_7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89" name="Google Shape;389;gef604e36e8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ef604e36e8_0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ef604e36e8_0_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29</a:t>
            </a:fld>
            <a:endParaRPr/>
          </a:p>
        </p:txBody>
      </p:sp>
      <p:sp>
        <p:nvSpPr>
          <p:cNvPr id="392" name="Google Shape;392;gef604e36e8_0_73"/>
          <p:cNvSpPr txBox="1"/>
          <p:nvPr/>
        </p:nvSpPr>
        <p:spPr>
          <a:xfrm>
            <a:off x="466125" y="1086002"/>
            <a:ext cx="10344600" cy="244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64310" y="1113855"/>
            <a:ext cx="892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ES" sz="2400" dirty="0" err="1" smtClean="0"/>
              <a:t>Taldeka</a:t>
            </a:r>
            <a:r>
              <a:rPr lang="es-ES" sz="2400" dirty="0" smtClean="0"/>
              <a:t> </a:t>
            </a:r>
            <a:r>
              <a:rPr lang="es-ES" sz="2400" dirty="0" err="1" smtClean="0"/>
              <a:t>laburbildu</a:t>
            </a:r>
            <a:r>
              <a:rPr lang="es-ES" sz="2400" dirty="0" smtClean="0"/>
              <a:t> </a:t>
            </a:r>
            <a:r>
              <a:rPr lang="es-ES" sz="2400" dirty="0" err="1" smtClean="0"/>
              <a:t>Electuden</a:t>
            </a:r>
            <a:r>
              <a:rPr lang="es-ES" sz="2400" dirty="0" smtClean="0"/>
              <a:t> </a:t>
            </a:r>
            <a:r>
              <a:rPr lang="es-ES" sz="2400" dirty="0" err="1" smtClean="0"/>
              <a:t>aurketiko</a:t>
            </a:r>
            <a:r>
              <a:rPr lang="es-ES" sz="2400" dirty="0" smtClean="0"/>
              <a:t> </a:t>
            </a:r>
            <a:r>
              <a:rPr lang="es-ES" sz="2400" dirty="0" err="1" smtClean="0"/>
              <a:t>duzuenaren</a:t>
            </a:r>
            <a:r>
              <a:rPr lang="es-ES" sz="2400" dirty="0" smtClean="0"/>
              <a:t> </a:t>
            </a:r>
            <a:r>
              <a:rPr lang="es-ES" sz="2400" dirty="0" err="1" smtClean="0"/>
              <a:t>puntu</a:t>
            </a:r>
            <a:r>
              <a:rPr lang="es-ES" sz="2400" dirty="0" smtClean="0"/>
              <a:t> </a:t>
            </a:r>
            <a:r>
              <a:rPr lang="es-ES" sz="2400" dirty="0" err="1" smtClean="0"/>
              <a:t>bana</a:t>
            </a:r>
            <a:r>
              <a:rPr lang="es-ES" sz="2400" dirty="0" smtClean="0"/>
              <a:t>. </a:t>
            </a:r>
            <a:endParaRPr lang="eu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27" y="1575520"/>
            <a:ext cx="10463588" cy="22289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25" y="3844644"/>
            <a:ext cx="3286725" cy="281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06d125b2e_2_20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8" name="Google Shape;108;gf06d125b2e_2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f06d125b2e_2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f06d125b2e_2_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  <p:sp>
        <p:nvSpPr>
          <p:cNvPr id="111" name="Google Shape;111;gf06d125b2e_2_20"/>
          <p:cNvSpPr txBox="1"/>
          <p:nvPr/>
        </p:nvSpPr>
        <p:spPr>
          <a:xfrm>
            <a:off x="751875" y="1369900"/>
            <a:ext cx="9854700" cy="28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f06d125b2e_2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f06d125b2e_2_20"/>
          <p:cNvSpPr txBox="1"/>
          <p:nvPr/>
        </p:nvSpPr>
        <p:spPr>
          <a:xfrm>
            <a:off x="492975" y="1197500"/>
            <a:ext cx="10113600" cy="88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8702"/>
              </a:buClr>
              <a:buSzPts val="1440"/>
              <a:buFont typeface="Arial"/>
              <a:buChar char="•"/>
            </a:pPr>
            <a:r>
              <a:rPr lang="es-ES" sz="2400" dirty="0" err="1">
                <a:solidFill>
                  <a:schemeClr val="dk1"/>
                </a:solidFill>
              </a:rPr>
              <a:t>Gaiaren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aurkezpena</a:t>
            </a:r>
            <a:endParaRPr sz="32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28702"/>
              </a:buClr>
              <a:buSzPts val="1440"/>
              <a:buFont typeface="Arial"/>
              <a:buChar char="•"/>
            </a:pPr>
            <a:r>
              <a:rPr lang="es-ES" sz="2400" dirty="0" err="1">
                <a:solidFill>
                  <a:schemeClr val="dk1"/>
                </a:solidFill>
              </a:rPr>
              <a:t>Ariketak</a:t>
            </a:r>
            <a:r>
              <a:rPr lang="es-ES" sz="2400" dirty="0">
                <a:solidFill>
                  <a:schemeClr val="dk1"/>
                </a:solidFill>
              </a:rPr>
              <a:t> eta </a:t>
            </a:r>
            <a:r>
              <a:rPr lang="es-ES" sz="2400" dirty="0" err="1">
                <a:solidFill>
                  <a:schemeClr val="dk1"/>
                </a:solidFill>
              </a:rPr>
              <a:t>praktikak</a:t>
            </a:r>
            <a:endParaRPr sz="3200" dirty="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28702"/>
              </a:buClr>
              <a:buSzPts val="11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</a:rPr>
              <a:t>Paperean</a:t>
            </a:r>
            <a:r>
              <a:rPr lang="es-ES" sz="2000" dirty="0">
                <a:solidFill>
                  <a:schemeClr val="dk1"/>
                </a:solidFill>
              </a:rPr>
              <a:t> (</a:t>
            </a:r>
            <a:r>
              <a:rPr lang="es-ES" sz="2000" dirty="0" err="1">
                <a:solidFill>
                  <a:schemeClr val="dk1"/>
                </a:solidFill>
              </a:rPr>
              <a:t>fitxak</a:t>
            </a:r>
            <a:r>
              <a:rPr lang="es-ES" sz="2000" dirty="0">
                <a:solidFill>
                  <a:schemeClr val="dk1"/>
                </a:solidFill>
              </a:rPr>
              <a:t>)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28702"/>
              </a:buClr>
              <a:buSzPts val="11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</a:rPr>
              <a:t>Ordenagailuan</a:t>
            </a:r>
            <a:r>
              <a:rPr lang="es-ES" sz="2000" dirty="0">
                <a:solidFill>
                  <a:schemeClr val="dk1"/>
                </a:solidFill>
              </a:rPr>
              <a:t> (</a:t>
            </a:r>
            <a:r>
              <a:rPr lang="es-ES" sz="2000" dirty="0" err="1">
                <a:solidFill>
                  <a:schemeClr val="dk1"/>
                </a:solidFill>
              </a:rPr>
              <a:t>Electude</a:t>
            </a:r>
            <a:r>
              <a:rPr lang="es-ES" sz="2000" dirty="0">
                <a:solidFill>
                  <a:schemeClr val="dk1"/>
                </a:solidFill>
              </a:rPr>
              <a:t>)</a:t>
            </a:r>
            <a:endParaRPr sz="2800" dirty="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28702"/>
              </a:buClr>
              <a:buSzPts val="1100"/>
              <a:buFont typeface="Arial"/>
              <a:buChar char="•"/>
            </a:pPr>
            <a:r>
              <a:rPr lang="es-ES" sz="2000" smtClean="0">
                <a:solidFill>
                  <a:schemeClr val="dk1"/>
                </a:solidFill>
              </a:rPr>
              <a:t>102 </a:t>
            </a:r>
            <a:r>
              <a:rPr lang="es-ES" sz="2000" dirty="0" err="1">
                <a:solidFill>
                  <a:schemeClr val="dk1"/>
                </a:solidFill>
              </a:rPr>
              <a:t>Gelan</a:t>
            </a:r>
            <a:r>
              <a:rPr lang="es-ES" sz="2000" dirty="0">
                <a:solidFill>
                  <a:schemeClr val="dk1"/>
                </a:solidFill>
              </a:rPr>
              <a:t> eta </a:t>
            </a:r>
            <a:r>
              <a:rPr lang="es-ES" sz="2000" dirty="0" err="1">
                <a:solidFill>
                  <a:schemeClr val="dk1"/>
                </a:solidFill>
              </a:rPr>
              <a:t>tailerrean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28702"/>
              </a:buClr>
              <a:buSzPts val="1440"/>
              <a:buFont typeface="Arial"/>
              <a:buChar char="•"/>
            </a:pPr>
            <a:r>
              <a:rPr lang="es-ES" sz="2400" dirty="0" err="1">
                <a:solidFill>
                  <a:schemeClr val="dk1"/>
                </a:solidFill>
              </a:rPr>
              <a:t>Baliabide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didaktikoak</a:t>
            </a:r>
            <a:endParaRPr sz="2400" dirty="0">
              <a:solidFill>
                <a:schemeClr val="dk1"/>
              </a:solidFill>
            </a:endParaRPr>
          </a:p>
          <a:p>
            <a:pPr marL="809999" lvl="0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28702"/>
              </a:buClr>
              <a:buSzPts val="11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</a:rPr>
              <a:t>Aurkezpenak</a:t>
            </a:r>
            <a:endParaRPr sz="2000" dirty="0">
              <a:solidFill>
                <a:schemeClr val="dk1"/>
              </a:solidFill>
            </a:endParaRPr>
          </a:p>
          <a:p>
            <a:pPr marL="809999" lvl="0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28702"/>
              </a:buClr>
              <a:buSzPts val="11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</a:rPr>
              <a:t>Bideoak</a:t>
            </a:r>
            <a:endParaRPr sz="2400" dirty="0">
              <a:solidFill>
                <a:schemeClr val="dk1"/>
              </a:solidFill>
            </a:endParaRPr>
          </a:p>
          <a:p>
            <a:pPr marL="809999" marR="0" lvl="0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28702"/>
              </a:buClr>
              <a:buSzPts val="1100"/>
              <a:buFont typeface="Arial"/>
              <a:buChar char="•"/>
            </a:pPr>
            <a:endParaRPr sz="2000" dirty="0">
              <a:solidFill>
                <a:schemeClr val="dk1"/>
              </a:solidFill>
            </a:endParaRPr>
          </a:p>
          <a:p>
            <a:pPr marL="809999" marR="0" lvl="0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28702"/>
              </a:buClr>
              <a:buSzPts val="11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</a:rPr>
              <a:t>Segurtasun</a:t>
            </a:r>
            <a:r>
              <a:rPr lang="es-ES" sz="2000" dirty="0">
                <a:solidFill>
                  <a:schemeClr val="dk1"/>
                </a:solidFill>
              </a:rPr>
              <a:t>- eta confort- </a:t>
            </a:r>
            <a:r>
              <a:rPr lang="es-ES" sz="2000" dirty="0" err="1">
                <a:solidFill>
                  <a:schemeClr val="dk1"/>
                </a:solidFill>
              </a:rPr>
              <a:t>sistemak</a:t>
            </a:r>
            <a:r>
              <a:rPr lang="es-ES" sz="2000" dirty="0">
                <a:solidFill>
                  <a:schemeClr val="dk1"/>
                </a:solidFill>
              </a:rPr>
              <a:t> (</a:t>
            </a:r>
            <a:r>
              <a:rPr lang="es-ES" sz="2000" dirty="0" err="1">
                <a:solidFill>
                  <a:schemeClr val="dk1"/>
                </a:solidFill>
              </a:rPr>
              <a:t>Jakinbai</a:t>
            </a:r>
            <a:r>
              <a:rPr lang="es-ES" sz="2000" dirty="0">
                <a:solidFill>
                  <a:schemeClr val="dk1"/>
                </a:solidFill>
              </a:rPr>
              <a:t>)</a:t>
            </a:r>
            <a:endParaRPr sz="2000" dirty="0">
              <a:solidFill>
                <a:schemeClr val="dk1"/>
              </a:solidFill>
            </a:endParaRPr>
          </a:p>
          <a:p>
            <a:pPr marL="809999" marR="0" lvl="0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28702"/>
              </a:buClr>
              <a:buSzPts val="11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</a:rPr>
              <a:t>Elhuyar</a:t>
            </a:r>
            <a:endParaRPr sz="2000" dirty="0">
              <a:solidFill>
                <a:schemeClr val="dk1"/>
              </a:solidFill>
            </a:endParaRPr>
          </a:p>
          <a:p>
            <a:pPr marL="809999" marR="0" lvl="0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28702"/>
              </a:buClr>
              <a:buSzPts val="11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</a:rPr>
              <a:t>Ibilgailuak</a:t>
            </a:r>
            <a:endParaRPr sz="2000" dirty="0">
              <a:solidFill>
                <a:schemeClr val="dk1"/>
              </a:solidFill>
            </a:endParaRPr>
          </a:p>
          <a:p>
            <a:pPr marL="809999" marR="0" lvl="0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28702"/>
              </a:buClr>
              <a:buSzPts val="11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</a:rPr>
              <a:t>Pieza </a:t>
            </a:r>
            <a:r>
              <a:rPr lang="es-ES" sz="2000" dirty="0" err="1">
                <a:solidFill>
                  <a:schemeClr val="dk1"/>
                </a:solidFill>
              </a:rPr>
              <a:t>solteak</a:t>
            </a:r>
            <a:endParaRPr sz="2000" dirty="0">
              <a:solidFill>
                <a:schemeClr val="dk1"/>
              </a:solidFill>
            </a:endParaRPr>
          </a:p>
          <a:p>
            <a:pPr marL="809999" marR="0" lvl="0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28702"/>
              </a:buClr>
              <a:buSzPts val="11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</a:rPr>
              <a:t>Maketa </a:t>
            </a:r>
            <a:r>
              <a:rPr lang="es-ES" sz="2000" dirty="0" err="1">
                <a:solidFill>
                  <a:schemeClr val="dk1"/>
                </a:solidFill>
              </a:rPr>
              <a:t>didaktikoak</a:t>
            </a:r>
            <a:endParaRPr sz="2600" dirty="0">
              <a:solidFill>
                <a:schemeClr val="dk1"/>
              </a:solidFill>
            </a:endParaRPr>
          </a:p>
          <a:p>
            <a:pPr marL="74295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0" i="0" u="none" strike="noStrike" cap="none" dirty="0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f06d125b2e_2_20"/>
          <p:cNvSpPr txBox="1"/>
          <p:nvPr/>
        </p:nvSpPr>
        <p:spPr>
          <a:xfrm>
            <a:off x="533400" y="0"/>
            <a:ext cx="11227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>
                <a:solidFill>
                  <a:schemeClr val="dk1"/>
                </a:solidFill>
              </a:rPr>
              <a:t>Metodologia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f604e36e8_0_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 dirty="0" err="1" smtClean="0"/>
              <a:t>Electude</a:t>
            </a:r>
            <a:r>
              <a:rPr lang="es-ES" sz="4800" b="1" dirty="0" smtClean="0"/>
              <a:t>: confort</a:t>
            </a:r>
            <a:endParaRPr sz="4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 dirty="0"/>
          </a:p>
        </p:txBody>
      </p:sp>
      <p:sp>
        <p:nvSpPr>
          <p:cNvPr id="388" name="Google Shape;388;gef604e36e8_0_7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89" name="Google Shape;389;gef604e36e8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ef604e36e8_0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ef604e36e8_0_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30</a:t>
            </a:fld>
            <a:endParaRPr/>
          </a:p>
        </p:txBody>
      </p:sp>
      <p:sp>
        <p:nvSpPr>
          <p:cNvPr id="392" name="Google Shape;392;gef604e36e8_0_73"/>
          <p:cNvSpPr txBox="1"/>
          <p:nvPr/>
        </p:nvSpPr>
        <p:spPr>
          <a:xfrm>
            <a:off x="466125" y="1086002"/>
            <a:ext cx="10344600" cy="244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64310" y="1113855"/>
            <a:ext cx="892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ES" sz="2400" dirty="0" err="1" smtClean="0"/>
              <a:t>Taldeka</a:t>
            </a:r>
            <a:r>
              <a:rPr lang="es-ES" sz="2400" dirty="0" smtClean="0"/>
              <a:t> </a:t>
            </a:r>
            <a:r>
              <a:rPr lang="es-ES" sz="2400" dirty="0" err="1" smtClean="0"/>
              <a:t>laburbildu</a:t>
            </a:r>
            <a:r>
              <a:rPr lang="es-ES" sz="2400" dirty="0" smtClean="0"/>
              <a:t> </a:t>
            </a:r>
            <a:r>
              <a:rPr lang="es-ES" sz="2400" dirty="0" err="1" smtClean="0"/>
              <a:t>Electuden</a:t>
            </a:r>
            <a:r>
              <a:rPr lang="es-ES" sz="2400" dirty="0" smtClean="0"/>
              <a:t> </a:t>
            </a:r>
            <a:r>
              <a:rPr lang="es-ES" sz="2400" dirty="0" err="1" smtClean="0"/>
              <a:t>aurketiko</a:t>
            </a:r>
            <a:r>
              <a:rPr lang="es-ES" sz="2400" dirty="0" smtClean="0"/>
              <a:t> </a:t>
            </a:r>
            <a:r>
              <a:rPr lang="es-ES" sz="2400" dirty="0" err="1" smtClean="0"/>
              <a:t>duzuenaren</a:t>
            </a:r>
            <a:r>
              <a:rPr lang="es-ES" sz="2400" dirty="0" smtClean="0"/>
              <a:t> </a:t>
            </a:r>
            <a:r>
              <a:rPr lang="es-ES" sz="2400" dirty="0" err="1" smtClean="0"/>
              <a:t>puntu</a:t>
            </a:r>
            <a:r>
              <a:rPr lang="es-ES" sz="2400" dirty="0" smtClean="0"/>
              <a:t> </a:t>
            </a:r>
            <a:r>
              <a:rPr lang="es-ES" sz="2400" dirty="0" err="1" smtClean="0"/>
              <a:t>bana</a:t>
            </a:r>
            <a:r>
              <a:rPr lang="es-ES" sz="2400" dirty="0" smtClean="0"/>
              <a:t>. </a:t>
            </a:r>
            <a:endParaRPr lang="eu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25" y="1718678"/>
            <a:ext cx="11268675" cy="293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f604e36e8_0_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 dirty="0" err="1" smtClean="0"/>
              <a:t>Electude</a:t>
            </a:r>
            <a:r>
              <a:rPr lang="es-ES" sz="4800" b="1" dirty="0" smtClean="0"/>
              <a:t>: radiador de calefacción</a:t>
            </a:r>
            <a:endParaRPr sz="4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 dirty="0"/>
          </a:p>
        </p:txBody>
      </p:sp>
      <p:sp>
        <p:nvSpPr>
          <p:cNvPr id="388" name="Google Shape;388;gef604e36e8_0_7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89" name="Google Shape;389;gef604e36e8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ef604e36e8_0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ef604e36e8_0_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31</a:t>
            </a:fld>
            <a:endParaRPr/>
          </a:p>
        </p:txBody>
      </p:sp>
      <p:sp>
        <p:nvSpPr>
          <p:cNvPr id="392" name="Google Shape;392;gef604e36e8_0_73"/>
          <p:cNvSpPr txBox="1"/>
          <p:nvPr/>
        </p:nvSpPr>
        <p:spPr>
          <a:xfrm>
            <a:off x="466125" y="1113855"/>
            <a:ext cx="10344600" cy="244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64310" y="1113855"/>
            <a:ext cx="915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ES" sz="2400" dirty="0" err="1" smtClean="0"/>
              <a:t>Taldeka</a:t>
            </a:r>
            <a:r>
              <a:rPr lang="es-ES" sz="2400" dirty="0" smtClean="0"/>
              <a:t> </a:t>
            </a:r>
            <a:r>
              <a:rPr lang="es-ES" sz="2400" dirty="0" err="1" smtClean="0"/>
              <a:t>laburbildu</a:t>
            </a:r>
            <a:r>
              <a:rPr lang="es-ES" sz="2400" dirty="0" smtClean="0"/>
              <a:t> </a:t>
            </a:r>
            <a:r>
              <a:rPr lang="es-ES" sz="2400" dirty="0" err="1" smtClean="0"/>
              <a:t>Electuden</a:t>
            </a:r>
            <a:r>
              <a:rPr lang="es-ES" sz="2400" dirty="0" smtClean="0"/>
              <a:t> </a:t>
            </a:r>
            <a:r>
              <a:rPr lang="es-ES" sz="2400" dirty="0" err="1" smtClean="0"/>
              <a:t>aurketiko</a:t>
            </a:r>
            <a:r>
              <a:rPr lang="es-ES" sz="2400" dirty="0" smtClean="0"/>
              <a:t> </a:t>
            </a:r>
            <a:r>
              <a:rPr lang="es-ES" sz="2400" dirty="0" err="1" smtClean="0"/>
              <a:t>duzuena</a:t>
            </a:r>
            <a:r>
              <a:rPr lang="es-ES" sz="2400" dirty="0" smtClean="0"/>
              <a:t> (</a:t>
            </a:r>
            <a:r>
              <a:rPr lang="es-ES" sz="2400" dirty="0" err="1" smtClean="0"/>
              <a:t>aditu-taldeak</a:t>
            </a:r>
            <a:r>
              <a:rPr lang="es-ES" sz="2400" dirty="0" smtClean="0"/>
              <a:t>) </a:t>
            </a:r>
            <a:endParaRPr lang="eu-ES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64310" y="1709667"/>
            <a:ext cx="102226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-457200">
              <a:buAutoNum type="arabicPeriod"/>
            </a:pPr>
            <a:r>
              <a:rPr lang="es-ES" sz="2400" dirty="0" err="1" smtClean="0"/>
              <a:t>Taldea</a:t>
            </a:r>
            <a:r>
              <a:rPr lang="es-ES" sz="2400" dirty="0" smtClean="0"/>
              <a:t>:</a:t>
            </a:r>
          </a:p>
          <a:p>
            <a:pPr lvl="1"/>
            <a:r>
              <a:rPr lang="es-ES" sz="2400" dirty="0" smtClean="0"/>
              <a:t>-</a:t>
            </a:r>
            <a:r>
              <a:rPr lang="es-ES" sz="2400" dirty="0" err="1" smtClean="0"/>
              <a:t>Autoan</a:t>
            </a:r>
            <a:r>
              <a:rPr lang="es-ES" sz="2400" dirty="0" smtClean="0"/>
              <a:t> non </a:t>
            </a:r>
            <a:r>
              <a:rPr lang="es-ES" sz="2400" dirty="0" err="1" smtClean="0"/>
              <a:t>aurkitzen</a:t>
            </a:r>
            <a:r>
              <a:rPr lang="es-ES" sz="2400" dirty="0" smtClean="0"/>
              <a:t> </a:t>
            </a:r>
            <a:r>
              <a:rPr lang="es-ES" sz="2400" dirty="0" err="1" smtClean="0"/>
              <a:t>duzue</a:t>
            </a:r>
            <a:r>
              <a:rPr lang="es-ES" sz="2400" dirty="0" smtClean="0"/>
              <a:t> </a:t>
            </a:r>
            <a:r>
              <a:rPr lang="es-ES" sz="2400" dirty="0" err="1" smtClean="0"/>
              <a:t>berogailu</a:t>
            </a:r>
            <a:r>
              <a:rPr lang="es-ES" sz="2400" dirty="0" smtClean="0"/>
              <a:t> </a:t>
            </a:r>
            <a:r>
              <a:rPr lang="es-ES" sz="2400" dirty="0" err="1" smtClean="0"/>
              <a:t>erradiadorea</a:t>
            </a:r>
            <a:r>
              <a:rPr lang="es-ES" sz="2400" dirty="0" smtClean="0"/>
              <a:t>? </a:t>
            </a:r>
            <a:r>
              <a:rPr lang="es-ES" sz="2400" dirty="0" err="1" smtClean="0"/>
              <a:t>Zertarako</a:t>
            </a:r>
            <a:r>
              <a:rPr lang="es-ES" sz="2400" dirty="0" smtClean="0"/>
              <a:t> </a:t>
            </a:r>
            <a:r>
              <a:rPr lang="es-ES" sz="2400" dirty="0" err="1" smtClean="0"/>
              <a:t>balio</a:t>
            </a:r>
            <a:r>
              <a:rPr lang="es-ES" sz="2400" dirty="0" smtClean="0"/>
              <a:t> du?</a:t>
            </a:r>
          </a:p>
          <a:p>
            <a:pPr lvl="1"/>
            <a:r>
              <a:rPr lang="es-ES" sz="2400" dirty="0" err="1" smtClean="0"/>
              <a:t>Nondik</a:t>
            </a:r>
            <a:r>
              <a:rPr lang="es-ES" sz="2400" dirty="0" smtClean="0"/>
              <a:t> </a:t>
            </a:r>
            <a:r>
              <a:rPr lang="es-ES" sz="2400" dirty="0" err="1" smtClean="0"/>
              <a:t>dator</a:t>
            </a:r>
            <a:r>
              <a:rPr lang="es-ES" sz="2400" dirty="0" smtClean="0"/>
              <a:t> </a:t>
            </a:r>
            <a:r>
              <a:rPr lang="es-ES" sz="2400" dirty="0" err="1" smtClean="0"/>
              <a:t>radiadoretik</a:t>
            </a:r>
            <a:r>
              <a:rPr lang="es-ES" sz="2400" dirty="0" smtClean="0"/>
              <a:t> </a:t>
            </a:r>
            <a:r>
              <a:rPr lang="es-ES" sz="2400" dirty="0" err="1" smtClean="0"/>
              <a:t>pasatzen</a:t>
            </a:r>
            <a:r>
              <a:rPr lang="es-ES" sz="2400" dirty="0" smtClean="0"/>
              <a:t> den </a:t>
            </a:r>
            <a:r>
              <a:rPr lang="es-ES" sz="2400" dirty="0" err="1" smtClean="0"/>
              <a:t>errefrigerantea</a:t>
            </a:r>
            <a:r>
              <a:rPr lang="es-ES" sz="2400" dirty="0" smtClean="0"/>
              <a:t>?</a:t>
            </a:r>
          </a:p>
          <a:p>
            <a:pPr lvl="1"/>
            <a:endParaRPr lang="es-ES" sz="2400" dirty="0"/>
          </a:p>
          <a:p>
            <a:pPr lvl="1"/>
            <a:r>
              <a:rPr lang="es-ES" sz="2400" dirty="0" smtClean="0"/>
              <a:t>2. </a:t>
            </a:r>
            <a:r>
              <a:rPr lang="es-ES" sz="2400" dirty="0" err="1" smtClean="0"/>
              <a:t>Taldea</a:t>
            </a:r>
            <a:r>
              <a:rPr lang="es-ES" sz="2400" dirty="0" smtClean="0"/>
              <a:t>:</a:t>
            </a:r>
            <a:endParaRPr lang="es-ES" sz="2400" dirty="0"/>
          </a:p>
          <a:p>
            <a:pPr lvl="1"/>
            <a:r>
              <a:rPr lang="es-ES" sz="2400" dirty="0" smtClean="0"/>
              <a:t>-</a:t>
            </a:r>
            <a:r>
              <a:rPr lang="es-ES" sz="2400" dirty="0" err="1" smtClean="0"/>
              <a:t>Zer</a:t>
            </a:r>
            <a:r>
              <a:rPr lang="es-ES" sz="2400" dirty="0" smtClean="0"/>
              <a:t> </a:t>
            </a:r>
            <a:r>
              <a:rPr lang="es-ES" sz="2400" dirty="0" err="1" smtClean="0"/>
              <a:t>elementuz</a:t>
            </a:r>
            <a:r>
              <a:rPr lang="es-ES" sz="2400" dirty="0" smtClean="0"/>
              <a:t> </a:t>
            </a:r>
            <a:r>
              <a:rPr lang="es-ES" sz="2400" dirty="0" err="1" smtClean="0"/>
              <a:t>dago</a:t>
            </a:r>
            <a:r>
              <a:rPr lang="es-ES" sz="2400" dirty="0" smtClean="0"/>
              <a:t> </a:t>
            </a:r>
            <a:r>
              <a:rPr lang="es-ES" sz="2400" dirty="0" err="1" smtClean="0"/>
              <a:t>osatuta</a:t>
            </a:r>
            <a:r>
              <a:rPr lang="es-ES" sz="2400" dirty="0" smtClean="0"/>
              <a:t> </a:t>
            </a:r>
            <a:r>
              <a:rPr lang="es-ES" sz="2400" dirty="0" err="1" smtClean="0"/>
              <a:t>erradidorea</a:t>
            </a:r>
            <a:r>
              <a:rPr lang="es-ES" sz="2400" dirty="0" smtClean="0"/>
              <a:t>? </a:t>
            </a:r>
            <a:r>
              <a:rPr lang="es-ES" sz="2400" dirty="0" err="1" smtClean="0"/>
              <a:t>Zer</a:t>
            </a:r>
            <a:r>
              <a:rPr lang="es-ES" sz="2400" dirty="0" smtClean="0"/>
              <a:t> </a:t>
            </a:r>
            <a:r>
              <a:rPr lang="es-ES" sz="2400" dirty="0" err="1" smtClean="0"/>
              <a:t>materialez</a:t>
            </a:r>
            <a:r>
              <a:rPr lang="es-ES" sz="2400" dirty="0" smtClean="0"/>
              <a:t> </a:t>
            </a:r>
            <a:r>
              <a:rPr lang="es-ES" sz="2400" dirty="0" err="1" smtClean="0"/>
              <a:t>eginda</a:t>
            </a:r>
            <a:r>
              <a:rPr lang="es-ES" sz="2400" dirty="0" smtClean="0"/>
              <a:t> </a:t>
            </a:r>
            <a:r>
              <a:rPr lang="es-ES" sz="2400" dirty="0" err="1" smtClean="0"/>
              <a:t>daude</a:t>
            </a:r>
            <a:r>
              <a:rPr lang="es-ES" sz="2400" dirty="0" smtClean="0"/>
              <a:t>?</a:t>
            </a:r>
          </a:p>
          <a:p>
            <a:pPr lvl="1"/>
            <a:endParaRPr lang="es-ES" sz="2400" dirty="0"/>
          </a:p>
          <a:p>
            <a:pPr lvl="1"/>
            <a:r>
              <a:rPr lang="es-ES" sz="2400" dirty="0" smtClean="0"/>
              <a:t>3. </a:t>
            </a:r>
            <a:r>
              <a:rPr lang="es-ES" sz="2400" dirty="0" err="1" smtClean="0"/>
              <a:t>Taldea</a:t>
            </a:r>
            <a:r>
              <a:rPr lang="es-ES" sz="2400" dirty="0" smtClean="0"/>
              <a:t>:</a:t>
            </a:r>
          </a:p>
          <a:p>
            <a:pPr lvl="1"/>
            <a:r>
              <a:rPr lang="es-ES" sz="2400" dirty="0" smtClean="0"/>
              <a:t>-</a:t>
            </a:r>
            <a:r>
              <a:rPr lang="es-ES" sz="2400" dirty="0" err="1" smtClean="0"/>
              <a:t>Azaldu</a:t>
            </a:r>
            <a:r>
              <a:rPr lang="es-ES" sz="2400" dirty="0" smtClean="0"/>
              <a:t> </a:t>
            </a:r>
            <a:r>
              <a:rPr lang="es-ES" sz="2400" dirty="0" err="1" smtClean="0"/>
              <a:t>erradiadorearen</a:t>
            </a:r>
            <a:r>
              <a:rPr lang="es-ES" sz="2400" dirty="0" smtClean="0"/>
              <a:t> </a:t>
            </a:r>
            <a:r>
              <a:rPr lang="es-ES" sz="2400" dirty="0" err="1" smtClean="0"/>
              <a:t>funtzionamendua</a:t>
            </a:r>
            <a:r>
              <a:rPr lang="es-ES" sz="2400" dirty="0" smtClean="0"/>
              <a:t>.</a:t>
            </a:r>
          </a:p>
          <a:p>
            <a:pPr lvl="1"/>
            <a:r>
              <a:rPr lang="es-ES" sz="2400" dirty="0" smtClean="0"/>
              <a:t>-</a:t>
            </a:r>
            <a:r>
              <a:rPr lang="es-ES" sz="2400" dirty="0" err="1" smtClean="0"/>
              <a:t>Zertarako</a:t>
            </a:r>
            <a:r>
              <a:rPr lang="es-ES" sz="2400" dirty="0" smtClean="0"/>
              <a:t> </a:t>
            </a:r>
            <a:r>
              <a:rPr lang="es-ES" sz="2400" dirty="0" err="1" smtClean="0"/>
              <a:t>dira</a:t>
            </a:r>
            <a:r>
              <a:rPr lang="es-ES" sz="2400" dirty="0" smtClean="0"/>
              <a:t> </a:t>
            </a:r>
            <a:r>
              <a:rPr lang="es-ES" sz="2400" dirty="0" err="1" smtClean="0"/>
              <a:t>aletak</a:t>
            </a:r>
            <a:r>
              <a:rPr lang="es-ES" sz="2400" dirty="0" smtClean="0"/>
              <a:t>?</a:t>
            </a:r>
          </a:p>
          <a:p>
            <a:pPr lvl="1"/>
            <a:endParaRPr lang="es-ES" sz="2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620" y="4036719"/>
            <a:ext cx="2623137" cy="26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f604e36e8_0_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 dirty="0" err="1" smtClean="0"/>
              <a:t>Electude</a:t>
            </a:r>
            <a:r>
              <a:rPr lang="es-ES" sz="4800" b="1" dirty="0" smtClean="0"/>
              <a:t>: radiador de calefacción</a:t>
            </a:r>
            <a:endParaRPr sz="4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 dirty="0"/>
          </a:p>
        </p:txBody>
      </p:sp>
      <p:sp>
        <p:nvSpPr>
          <p:cNvPr id="388" name="Google Shape;388;gef604e36e8_0_7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89" name="Google Shape;389;gef604e36e8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ef604e36e8_0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ef604e36e8_0_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32</a:t>
            </a:fld>
            <a:endParaRPr/>
          </a:p>
        </p:txBody>
      </p:sp>
      <p:sp>
        <p:nvSpPr>
          <p:cNvPr id="392" name="Google Shape;392;gef604e36e8_0_73"/>
          <p:cNvSpPr txBox="1"/>
          <p:nvPr/>
        </p:nvSpPr>
        <p:spPr>
          <a:xfrm>
            <a:off x="466125" y="1113855"/>
            <a:ext cx="10344600" cy="244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64310" y="1113855"/>
            <a:ext cx="915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ES" sz="2400" dirty="0" err="1" smtClean="0"/>
              <a:t>Taldeka</a:t>
            </a:r>
            <a:r>
              <a:rPr lang="es-ES" sz="2400" dirty="0" smtClean="0"/>
              <a:t> </a:t>
            </a:r>
            <a:r>
              <a:rPr lang="es-ES" sz="2400" dirty="0" err="1" smtClean="0"/>
              <a:t>laburbildu</a:t>
            </a:r>
            <a:r>
              <a:rPr lang="es-ES" sz="2400" dirty="0" smtClean="0"/>
              <a:t> </a:t>
            </a:r>
            <a:r>
              <a:rPr lang="es-ES" sz="2400" dirty="0" err="1" smtClean="0"/>
              <a:t>Electuden</a:t>
            </a:r>
            <a:r>
              <a:rPr lang="es-ES" sz="2400" dirty="0" smtClean="0"/>
              <a:t> </a:t>
            </a:r>
            <a:r>
              <a:rPr lang="es-ES" sz="2400" dirty="0" err="1" smtClean="0"/>
              <a:t>aurketiko</a:t>
            </a:r>
            <a:r>
              <a:rPr lang="es-ES" sz="2400" dirty="0" smtClean="0"/>
              <a:t> </a:t>
            </a:r>
            <a:r>
              <a:rPr lang="es-ES" sz="2400" dirty="0" err="1" smtClean="0"/>
              <a:t>duzuena</a:t>
            </a:r>
            <a:r>
              <a:rPr lang="es-ES" sz="2400" dirty="0" smtClean="0"/>
              <a:t> (</a:t>
            </a:r>
            <a:r>
              <a:rPr lang="es-ES" sz="2400" dirty="0" err="1" smtClean="0"/>
              <a:t>aditu-taldeak</a:t>
            </a:r>
            <a:r>
              <a:rPr lang="es-ES" sz="2400" dirty="0" smtClean="0"/>
              <a:t>) </a:t>
            </a:r>
            <a:endParaRPr lang="eu-ES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64310" y="1709667"/>
            <a:ext cx="11308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>
              <a:buAutoNum type="arabicPeriod"/>
            </a:pPr>
            <a:r>
              <a:rPr lang="es-ES" sz="1800" dirty="0" err="1" smtClean="0"/>
              <a:t>Taldea</a:t>
            </a:r>
            <a:r>
              <a:rPr lang="es-ES" sz="1800" dirty="0" smtClean="0"/>
              <a:t>:</a:t>
            </a:r>
          </a:p>
          <a:p>
            <a:pPr lvl="1" algn="just"/>
            <a:r>
              <a:rPr lang="es-ES" sz="1800" dirty="0" smtClean="0"/>
              <a:t>-</a:t>
            </a:r>
            <a:r>
              <a:rPr lang="es-ES" sz="1800" dirty="0" err="1" smtClean="0"/>
              <a:t>Autoan</a:t>
            </a:r>
            <a:r>
              <a:rPr lang="es-ES" sz="1800" dirty="0" smtClean="0"/>
              <a:t> non </a:t>
            </a:r>
            <a:r>
              <a:rPr lang="es-ES" sz="1800" dirty="0" err="1" smtClean="0"/>
              <a:t>aurkitzen</a:t>
            </a:r>
            <a:r>
              <a:rPr lang="es-ES" sz="1800" dirty="0" smtClean="0"/>
              <a:t> </a:t>
            </a:r>
            <a:r>
              <a:rPr lang="es-ES" sz="1800" dirty="0" err="1" smtClean="0"/>
              <a:t>duzue</a:t>
            </a:r>
            <a:r>
              <a:rPr lang="es-ES" sz="1800" dirty="0" smtClean="0"/>
              <a:t> </a:t>
            </a:r>
            <a:r>
              <a:rPr lang="es-ES" sz="1800" dirty="0" err="1" smtClean="0"/>
              <a:t>berogailu</a:t>
            </a:r>
            <a:r>
              <a:rPr lang="es-ES" sz="1800" dirty="0" smtClean="0"/>
              <a:t> </a:t>
            </a:r>
            <a:r>
              <a:rPr lang="es-ES" sz="1800" dirty="0" err="1" smtClean="0"/>
              <a:t>erradiadorea</a:t>
            </a:r>
            <a:r>
              <a:rPr lang="es-ES" sz="1800" dirty="0" smtClean="0"/>
              <a:t>? </a:t>
            </a:r>
            <a:r>
              <a:rPr lang="es-ES" sz="1800" dirty="0" err="1" smtClean="0">
                <a:solidFill>
                  <a:srgbClr val="0070C0"/>
                </a:solidFill>
              </a:rPr>
              <a:t>Kapo</a:t>
            </a:r>
            <a:r>
              <a:rPr lang="es-ES" sz="1800" dirty="0" smtClean="0">
                <a:solidFill>
                  <a:srgbClr val="0070C0"/>
                </a:solidFill>
              </a:rPr>
              <a:t> </a:t>
            </a:r>
            <a:r>
              <a:rPr lang="es-ES" sz="1800" dirty="0" err="1" smtClean="0">
                <a:solidFill>
                  <a:srgbClr val="0070C0"/>
                </a:solidFill>
              </a:rPr>
              <a:t>atzean</a:t>
            </a:r>
            <a:r>
              <a:rPr lang="es-ES" sz="1800" dirty="0" smtClean="0"/>
              <a:t>. </a:t>
            </a:r>
            <a:r>
              <a:rPr lang="es-ES" sz="1800" dirty="0" err="1" smtClean="0"/>
              <a:t>Zertarako</a:t>
            </a:r>
            <a:r>
              <a:rPr lang="es-ES" sz="1800" dirty="0" smtClean="0"/>
              <a:t> </a:t>
            </a:r>
            <a:r>
              <a:rPr lang="es-ES" sz="1800" dirty="0" err="1" smtClean="0"/>
              <a:t>balio</a:t>
            </a:r>
            <a:r>
              <a:rPr lang="es-ES" sz="1800" dirty="0" smtClean="0"/>
              <a:t> du? </a:t>
            </a:r>
            <a:r>
              <a:rPr lang="es-ES" sz="1800" dirty="0" err="1" smtClean="0">
                <a:solidFill>
                  <a:srgbClr val="0070C0"/>
                </a:solidFill>
              </a:rPr>
              <a:t>Kanpotik</a:t>
            </a:r>
            <a:r>
              <a:rPr lang="es-ES" sz="1800" dirty="0" smtClean="0">
                <a:solidFill>
                  <a:srgbClr val="0070C0"/>
                </a:solidFill>
              </a:rPr>
              <a:t> </a:t>
            </a:r>
            <a:r>
              <a:rPr lang="es-ES" sz="1800" dirty="0" err="1" smtClean="0">
                <a:solidFill>
                  <a:srgbClr val="0070C0"/>
                </a:solidFill>
              </a:rPr>
              <a:t>sartzen</a:t>
            </a:r>
            <a:r>
              <a:rPr lang="es-ES" sz="1800" dirty="0" smtClean="0">
                <a:solidFill>
                  <a:srgbClr val="0070C0"/>
                </a:solidFill>
              </a:rPr>
              <a:t> den airea </a:t>
            </a:r>
            <a:r>
              <a:rPr lang="es-ES" sz="1800" dirty="0" err="1" smtClean="0">
                <a:solidFill>
                  <a:srgbClr val="0070C0"/>
                </a:solidFill>
              </a:rPr>
              <a:t>berotzeko</a:t>
            </a:r>
            <a:r>
              <a:rPr lang="es-ES" sz="1800" dirty="0" smtClean="0"/>
              <a:t>.</a:t>
            </a:r>
          </a:p>
          <a:p>
            <a:pPr lvl="1" algn="just"/>
            <a:r>
              <a:rPr lang="es-ES" sz="1800" dirty="0" err="1" smtClean="0"/>
              <a:t>Nondik</a:t>
            </a:r>
            <a:r>
              <a:rPr lang="es-ES" sz="1800" dirty="0" smtClean="0"/>
              <a:t> </a:t>
            </a:r>
            <a:r>
              <a:rPr lang="es-ES" sz="1800" dirty="0" err="1" smtClean="0"/>
              <a:t>dator</a:t>
            </a:r>
            <a:r>
              <a:rPr lang="es-ES" sz="1800" dirty="0" smtClean="0"/>
              <a:t> </a:t>
            </a:r>
            <a:r>
              <a:rPr lang="es-ES" sz="1800" dirty="0" err="1" smtClean="0"/>
              <a:t>radiadoretik</a:t>
            </a:r>
            <a:r>
              <a:rPr lang="es-ES" sz="1800" dirty="0" smtClean="0"/>
              <a:t> </a:t>
            </a:r>
            <a:r>
              <a:rPr lang="es-ES" sz="1800" dirty="0" err="1" smtClean="0"/>
              <a:t>pasatzen</a:t>
            </a:r>
            <a:r>
              <a:rPr lang="es-ES" sz="1800" dirty="0" smtClean="0"/>
              <a:t> den </a:t>
            </a:r>
            <a:r>
              <a:rPr lang="es-ES" sz="1800" dirty="0" err="1" smtClean="0"/>
              <a:t>errefrigerantea</a:t>
            </a:r>
            <a:r>
              <a:rPr lang="es-ES" sz="1800" dirty="0" smtClean="0"/>
              <a:t>?</a:t>
            </a:r>
            <a:r>
              <a:rPr lang="es-ES" sz="1800" dirty="0" smtClean="0">
                <a:solidFill>
                  <a:srgbClr val="0070C0"/>
                </a:solidFill>
              </a:rPr>
              <a:t> </a:t>
            </a:r>
            <a:r>
              <a:rPr lang="es-ES" sz="1800" dirty="0" err="1" smtClean="0">
                <a:solidFill>
                  <a:srgbClr val="0070C0"/>
                </a:solidFill>
              </a:rPr>
              <a:t>Konbustio</a:t>
            </a:r>
            <a:r>
              <a:rPr lang="es-ES" sz="1800" dirty="0" smtClean="0">
                <a:solidFill>
                  <a:srgbClr val="0070C0"/>
                </a:solidFill>
              </a:rPr>
              <a:t> </a:t>
            </a:r>
            <a:r>
              <a:rPr lang="es-ES" sz="1800" dirty="0" err="1" smtClean="0">
                <a:solidFill>
                  <a:srgbClr val="0070C0"/>
                </a:solidFill>
              </a:rPr>
              <a:t>motrraren</a:t>
            </a:r>
            <a:r>
              <a:rPr lang="es-ES" sz="1800" dirty="0" smtClean="0">
                <a:solidFill>
                  <a:srgbClr val="0070C0"/>
                </a:solidFill>
              </a:rPr>
              <a:t> </a:t>
            </a:r>
            <a:r>
              <a:rPr lang="es-ES" sz="1800" dirty="0" err="1" smtClean="0">
                <a:solidFill>
                  <a:srgbClr val="0070C0"/>
                </a:solidFill>
              </a:rPr>
              <a:t>hozte-sistematik</a:t>
            </a:r>
            <a:r>
              <a:rPr lang="es-ES" sz="1800" dirty="0" smtClean="0">
                <a:solidFill>
                  <a:srgbClr val="0070C0"/>
                </a:solidFill>
              </a:rPr>
              <a:t>.</a:t>
            </a:r>
          </a:p>
          <a:p>
            <a:pPr lvl="1"/>
            <a:endParaRPr lang="es-ES" sz="1800" dirty="0"/>
          </a:p>
          <a:p>
            <a:pPr lvl="1"/>
            <a:r>
              <a:rPr lang="es-ES" sz="1800" dirty="0" smtClean="0"/>
              <a:t>2. </a:t>
            </a:r>
            <a:r>
              <a:rPr lang="es-ES" sz="1800" dirty="0" err="1" smtClean="0"/>
              <a:t>Taldea</a:t>
            </a:r>
            <a:r>
              <a:rPr lang="es-ES" sz="1800" dirty="0" smtClean="0"/>
              <a:t>:</a:t>
            </a:r>
            <a:endParaRPr lang="es-ES" sz="1800" dirty="0"/>
          </a:p>
          <a:p>
            <a:pPr lvl="1"/>
            <a:r>
              <a:rPr lang="es-ES" sz="1800" dirty="0" smtClean="0"/>
              <a:t>-</a:t>
            </a:r>
            <a:r>
              <a:rPr lang="es-ES" sz="1800" dirty="0" err="1" smtClean="0"/>
              <a:t>Zer</a:t>
            </a:r>
            <a:r>
              <a:rPr lang="es-ES" sz="1800" dirty="0" smtClean="0"/>
              <a:t> </a:t>
            </a:r>
            <a:r>
              <a:rPr lang="es-ES" sz="1800" dirty="0" err="1" smtClean="0"/>
              <a:t>elementuz</a:t>
            </a:r>
            <a:r>
              <a:rPr lang="es-ES" sz="1800" dirty="0" smtClean="0"/>
              <a:t> </a:t>
            </a:r>
            <a:r>
              <a:rPr lang="es-ES" sz="1800" dirty="0" err="1" smtClean="0"/>
              <a:t>dago</a:t>
            </a:r>
            <a:r>
              <a:rPr lang="es-ES" sz="1800" dirty="0" smtClean="0"/>
              <a:t> </a:t>
            </a:r>
            <a:r>
              <a:rPr lang="es-ES" sz="1800" dirty="0" err="1" smtClean="0"/>
              <a:t>osatuta</a:t>
            </a:r>
            <a:r>
              <a:rPr lang="es-ES" sz="1800" dirty="0" smtClean="0"/>
              <a:t> </a:t>
            </a:r>
            <a:r>
              <a:rPr lang="es-ES" sz="1800" dirty="0" err="1" smtClean="0"/>
              <a:t>erradidorea</a:t>
            </a:r>
            <a:r>
              <a:rPr lang="es-ES" sz="1800" dirty="0" smtClean="0"/>
              <a:t>? </a:t>
            </a:r>
            <a:r>
              <a:rPr lang="es-ES" sz="1800" dirty="0" smtClean="0">
                <a:solidFill>
                  <a:srgbClr val="0070C0"/>
                </a:solidFill>
              </a:rPr>
              <a:t>Bi </a:t>
            </a:r>
            <a:r>
              <a:rPr lang="es-ES" sz="1800" dirty="0" err="1" smtClean="0">
                <a:solidFill>
                  <a:srgbClr val="0070C0"/>
                </a:solidFill>
              </a:rPr>
              <a:t>depositu</a:t>
            </a:r>
            <a:r>
              <a:rPr lang="es-ES" sz="1800" dirty="0" smtClean="0">
                <a:solidFill>
                  <a:srgbClr val="0070C0"/>
                </a:solidFill>
              </a:rPr>
              <a:t>, </a:t>
            </a:r>
            <a:r>
              <a:rPr lang="es-ES" sz="1800" dirty="0" err="1" smtClean="0">
                <a:solidFill>
                  <a:srgbClr val="0070C0"/>
                </a:solidFill>
              </a:rPr>
              <a:t>aletak</a:t>
            </a:r>
            <a:r>
              <a:rPr lang="es-ES" sz="1800" dirty="0" smtClean="0">
                <a:solidFill>
                  <a:srgbClr val="0070C0"/>
                </a:solidFill>
              </a:rPr>
              <a:t> eta </a:t>
            </a:r>
            <a:r>
              <a:rPr lang="es-ES" sz="1800" dirty="0" err="1" smtClean="0">
                <a:solidFill>
                  <a:srgbClr val="0070C0"/>
                </a:solidFill>
              </a:rPr>
              <a:t>aluminiozko</a:t>
            </a:r>
            <a:r>
              <a:rPr lang="es-ES" sz="1800" dirty="0" smtClean="0">
                <a:solidFill>
                  <a:srgbClr val="0070C0"/>
                </a:solidFill>
              </a:rPr>
              <a:t> </a:t>
            </a:r>
            <a:r>
              <a:rPr lang="es-ES" sz="1800" dirty="0" err="1" smtClean="0">
                <a:solidFill>
                  <a:srgbClr val="0070C0"/>
                </a:solidFill>
              </a:rPr>
              <a:t>hodiak</a:t>
            </a:r>
            <a:r>
              <a:rPr lang="es-ES" sz="1800" dirty="0" smtClean="0"/>
              <a:t>. </a:t>
            </a:r>
            <a:r>
              <a:rPr lang="es-ES" sz="1800" dirty="0" err="1" smtClean="0"/>
              <a:t>Zer</a:t>
            </a:r>
            <a:r>
              <a:rPr lang="es-ES" sz="1800" dirty="0" smtClean="0"/>
              <a:t> </a:t>
            </a:r>
            <a:r>
              <a:rPr lang="es-ES" sz="1800" dirty="0" err="1" smtClean="0"/>
              <a:t>materialez</a:t>
            </a:r>
            <a:r>
              <a:rPr lang="es-ES" sz="1800" dirty="0" smtClean="0"/>
              <a:t> </a:t>
            </a:r>
            <a:r>
              <a:rPr lang="es-ES" sz="1800" dirty="0" err="1" smtClean="0"/>
              <a:t>eginda</a:t>
            </a:r>
            <a:r>
              <a:rPr lang="es-ES" sz="1800" dirty="0" smtClean="0"/>
              <a:t> </a:t>
            </a:r>
            <a:r>
              <a:rPr lang="es-ES" sz="1800" dirty="0" err="1" smtClean="0"/>
              <a:t>daude</a:t>
            </a:r>
            <a:r>
              <a:rPr lang="es-ES" sz="1800" dirty="0" smtClean="0"/>
              <a:t>? </a:t>
            </a:r>
            <a:r>
              <a:rPr lang="es-ES" sz="1800" dirty="0" err="1" smtClean="0">
                <a:solidFill>
                  <a:srgbClr val="0070C0"/>
                </a:solidFill>
              </a:rPr>
              <a:t>Deposituak</a:t>
            </a:r>
            <a:r>
              <a:rPr lang="es-ES" sz="1800" dirty="0" smtClean="0">
                <a:solidFill>
                  <a:srgbClr val="0070C0"/>
                </a:solidFill>
              </a:rPr>
              <a:t> </a:t>
            </a:r>
            <a:r>
              <a:rPr lang="es-ES" sz="1800" dirty="0" err="1" smtClean="0">
                <a:solidFill>
                  <a:srgbClr val="0070C0"/>
                </a:solidFill>
              </a:rPr>
              <a:t>plastikoz</a:t>
            </a:r>
            <a:r>
              <a:rPr lang="es-ES" sz="1800" dirty="0" smtClean="0">
                <a:solidFill>
                  <a:srgbClr val="0070C0"/>
                </a:solidFill>
              </a:rPr>
              <a:t> </a:t>
            </a:r>
            <a:r>
              <a:rPr lang="es-ES" sz="1800" dirty="0" err="1" smtClean="0">
                <a:solidFill>
                  <a:srgbClr val="0070C0"/>
                </a:solidFill>
              </a:rPr>
              <a:t>edo</a:t>
            </a:r>
            <a:r>
              <a:rPr lang="es-ES" sz="1800" dirty="0" smtClean="0">
                <a:solidFill>
                  <a:srgbClr val="0070C0"/>
                </a:solidFill>
              </a:rPr>
              <a:t> </a:t>
            </a:r>
            <a:r>
              <a:rPr lang="es-ES" sz="1800" dirty="0" err="1" smtClean="0">
                <a:solidFill>
                  <a:srgbClr val="0070C0"/>
                </a:solidFill>
              </a:rPr>
              <a:t>aluminioz</a:t>
            </a:r>
            <a:r>
              <a:rPr lang="es-ES" sz="1800" dirty="0" smtClean="0">
                <a:solidFill>
                  <a:srgbClr val="0070C0"/>
                </a:solidFill>
              </a:rPr>
              <a:t>.</a:t>
            </a:r>
          </a:p>
          <a:p>
            <a:pPr lvl="1"/>
            <a:endParaRPr lang="es-ES" sz="1800" dirty="0"/>
          </a:p>
          <a:p>
            <a:pPr lvl="1"/>
            <a:r>
              <a:rPr lang="es-ES" sz="1800" dirty="0" smtClean="0"/>
              <a:t>3. </a:t>
            </a:r>
            <a:r>
              <a:rPr lang="es-ES" sz="1800" dirty="0" err="1" smtClean="0"/>
              <a:t>Taldea</a:t>
            </a:r>
            <a:r>
              <a:rPr lang="es-ES" sz="1800" dirty="0" smtClean="0"/>
              <a:t>:</a:t>
            </a:r>
          </a:p>
          <a:p>
            <a:pPr lvl="1"/>
            <a:r>
              <a:rPr lang="es-ES" sz="1800" dirty="0" smtClean="0"/>
              <a:t>-</a:t>
            </a:r>
            <a:r>
              <a:rPr lang="es-ES" sz="1800" dirty="0" err="1" smtClean="0"/>
              <a:t>Azaldu</a:t>
            </a:r>
            <a:r>
              <a:rPr lang="es-ES" sz="1800" dirty="0" smtClean="0"/>
              <a:t> </a:t>
            </a:r>
            <a:r>
              <a:rPr lang="es-ES" sz="1800" dirty="0" err="1" smtClean="0"/>
              <a:t>erradiadorearen</a:t>
            </a:r>
            <a:r>
              <a:rPr lang="es-ES" sz="1800" dirty="0" smtClean="0"/>
              <a:t> </a:t>
            </a:r>
            <a:r>
              <a:rPr lang="es-ES" sz="1800" dirty="0" err="1" smtClean="0"/>
              <a:t>funtzionamendua</a:t>
            </a:r>
            <a:r>
              <a:rPr lang="es-ES" sz="1800" dirty="0" smtClean="0"/>
              <a:t>.</a:t>
            </a:r>
          </a:p>
          <a:p>
            <a:pPr lvl="1"/>
            <a:r>
              <a:rPr lang="es-ES" sz="1800" dirty="0" smtClean="0"/>
              <a:t>-</a:t>
            </a:r>
            <a:r>
              <a:rPr lang="es-ES" sz="1800" dirty="0" err="1" smtClean="0"/>
              <a:t>Zertarako</a:t>
            </a:r>
            <a:r>
              <a:rPr lang="es-ES" sz="1800" dirty="0" smtClean="0"/>
              <a:t> </a:t>
            </a:r>
            <a:r>
              <a:rPr lang="es-ES" sz="1800" dirty="0" err="1" smtClean="0"/>
              <a:t>dira</a:t>
            </a:r>
            <a:r>
              <a:rPr lang="es-ES" sz="1800" dirty="0" smtClean="0"/>
              <a:t> </a:t>
            </a:r>
            <a:r>
              <a:rPr lang="es-ES" sz="1800" dirty="0" err="1" smtClean="0"/>
              <a:t>aletak</a:t>
            </a:r>
            <a:r>
              <a:rPr lang="es-ES" sz="1800" dirty="0" smtClean="0"/>
              <a:t>?</a:t>
            </a:r>
          </a:p>
          <a:p>
            <a:pPr lvl="1"/>
            <a:endParaRPr lang="es-ES" sz="2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848" y="3915763"/>
            <a:ext cx="2623137" cy="26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f604e36e8_0_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4.Aginte-panela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388" name="Google Shape;388;gef604e36e8_0_7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89" name="Google Shape;389;gef604e36e8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ef604e36e8_0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ef604e36e8_0_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33</a:t>
            </a:fld>
            <a:endParaRPr/>
          </a:p>
        </p:txBody>
      </p:sp>
      <p:sp>
        <p:nvSpPr>
          <p:cNvPr id="392" name="Google Shape;392;gef604e36e8_0_73"/>
          <p:cNvSpPr txBox="1"/>
          <p:nvPr/>
        </p:nvSpPr>
        <p:spPr>
          <a:xfrm>
            <a:off x="751875" y="1657325"/>
            <a:ext cx="10344600" cy="6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Altzairuzko kableei lotutako palanka lerrakorrak edo aginte birakariak dira, eta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horiek, aldi berean, nahasketa- eta banaketa-atakei lotuta daude.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E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Hauez guztiez osatzen da: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700" b="1">
                <a:solidFill>
                  <a:schemeClr val="dk1"/>
                </a:solidFill>
              </a:rPr>
              <a:t>-</a:t>
            </a:r>
            <a:r>
              <a:rPr lang="es-E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Tenperatura-agintea, </a:t>
            </a:r>
            <a:r>
              <a:rPr lang="es-E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nahasketa- atakara konektatuta dago.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31750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>
                <a:solidFill>
                  <a:schemeClr val="dk1"/>
                </a:solidFill>
              </a:rPr>
              <a:t>-</a:t>
            </a:r>
            <a:r>
              <a:rPr lang="es-E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Haizagailuaren kommutadorea; </a:t>
            </a:r>
            <a:r>
              <a:rPr lang="es-E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horri esker, turbina konektatzen da dagozkion abiaduretan.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31750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>
                <a:solidFill>
                  <a:schemeClr val="dk1"/>
                </a:solidFill>
              </a:rPr>
              <a:t>-</a:t>
            </a:r>
            <a:r>
              <a:rPr lang="es-E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Banaketa-agintea, </a:t>
            </a:r>
            <a:r>
              <a:rPr lang="es-E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geziak edo ikonoak ditu, eta banaketa-ataketara konektatuta dago.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31750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Horri esker, airea goialdeko, erdialdeko edo behealdeko irteeretatik banatzen da,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31750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 ibilgailu batzuetan bi irteera horien arteko banaketa ahalbidetzen du.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31750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>
                <a:solidFill>
                  <a:schemeClr val="dk1"/>
                </a:solidFill>
              </a:rPr>
              <a:t>-Birzirkulatze-agintea; </a:t>
            </a:r>
            <a:r>
              <a:rPr lang="es-ES" sz="1700">
                <a:solidFill>
                  <a:srgbClr val="202124"/>
                </a:solidFill>
                <a:highlight>
                  <a:srgbClr val="F8F9FA"/>
                </a:highlight>
              </a:rPr>
              <a:t>botoia sakatzean, ez da kanpoko airea sartzen utziko eta aurretik sartutako  airea berriro erabiliko da. Hautsa eta/edo usain txarrak ez sartzeko.  </a:t>
            </a:r>
            <a:endParaRPr sz="17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gef604e36e8_0_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4788" y="143925"/>
            <a:ext cx="431482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ef604e36e8_0_73"/>
          <p:cNvPicPr preferRelativeResize="0"/>
          <p:nvPr/>
        </p:nvPicPr>
        <p:blipFill rotWithShape="1">
          <a:blip r:embed="rId6">
            <a:alphaModFix/>
          </a:blip>
          <a:srcRect t="14920" b="38955"/>
          <a:stretch/>
        </p:blipFill>
        <p:spPr>
          <a:xfrm>
            <a:off x="8822800" y="6007700"/>
            <a:ext cx="2682801" cy="8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ef604e36e8_0_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3038" y="998525"/>
            <a:ext cx="1918436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ec0f2300c4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4.Aginte-panela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401" name="Google Shape;401;gec0f2300c4_0_15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02" name="Google Shape;402;gec0f2300c4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ec0f2300c4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ec0f2300c4_0_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34</a:t>
            </a:fld>
            <a:endParaRPr/>
          </a:p>
        </p:txBody>
      </p:sp>
      <p:sp>
        <p:nvSpPr>
          <p:cNvPr id="405" name="Google Shape;405;gec0f2300c4_0_15"/>
          <p:cNvSpPr txBox="1"/>
          <p:nvPr/>
        </p:nvSpPr>
        <p:spPr>
          <a:xfrm>
            <a:off x="751875" y="1657325"/>
            <a:ext cx="10344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ec0f2300c4_0_15"/>
          <p:cNvSpPr txBox="1"/>
          <p:nvPr/>
        </p:nvSpPr>
        <p:spPr>
          <a:xfrm>
            <a:off x="1590075" y="998525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Aginte</a:t>
            </a: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en doikuntza: reglaje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gec0f2300c4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5877" y="1827363"/>
            <a:ext cx="7029551" cy="43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ec0f2300c4_0_15"/>
          <p:cNvSpPr txBox="1"/>
          <p:nvPr/>
        </p:nvSpPr>
        <p:spPr>
          <a:xfrm>
            <a:off x="374550" y="3797100"/>
            <a:ext cx="1446600" cy="7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>
                <a:latin typeface="Calibri"/>
                <a:ea typeface="Calibri"/>
                <a:cs typeface="Calibri"/>
                <a:sym typeface="Calibri"/>
              </a:rPr>
              <a:t>Tenperatura agintea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ec0f2300c4_0_15"/>
          <p:cNvSpPr txBox="1"/>
          <p:nvPr/>
        </p:nvSpPr>
        <p:spPr>
          <a:xfrm>
            <a:off x="8418150" y="4072325"/>
            <a:ext cx="1446600" cy="7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>
                <a:latin typeface="Calibri"/>
                <a:ea typeface="Calibri"/>
                <a:cs typeface="Calibri"/>
                <a:sym typeface="Calibri"/>
              </a:rPr>
              <a:t>Banaketa agintea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ec0f2300c4_0_15"/>
          <p:cNvSpPr txBox="1"/>
          <p:nvPr/>
        </p:nvSpPr>
        <p:spPr>
          <a:xfrm>
            <a:off x="5806675" y="5722900"/>
            <a:ext cx="2316900" cy="7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>
                <a:latin typeface="Calibri"/>
                <a:ea typeface="Calibri"/>
                <a:cs typeface="Calibri"/>
                <a:sym typeface="Calibri"/>
              </a:rPr>
              <a:t>Haizegailuaren konmutadorea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ec0f2300c4_0_15"/>
          <p:cNvSpPr txBox="1">
            <a:spLocks noGrp="1"/>
          </p:cNvSpPr>
          <p:nvPr>
            <p:ph type="body" idx="1"/>
          </p:nvPr>
        </p:nvSpPr>
        <p:spPr>
          <a:xfrm>
            <a:off x="990600" y="17309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ec0f2300c4_0_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4.Aginte-panela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417" name="Google Shape;417;gec0f2300c4_0_46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18" name="Google Shape;418;gec0f2300c4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ec0f2300c4_0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ec0f2300c4_0_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35</a:t>
            </a:fld>
            <a:endParaRPr/>
          </a:p>
        </p:txBody>
      </p:sp>
      <p:sp>
        <p:nvSpPr>
          <p:cNvPr id="421" name="Google Shape;421;gec0f2300c4_0_46"/>
          <p:cNvSpPr txBox="1"/>
          <p:nvPr/>
        </p:nvSpPr>
        <p:spPr>
          <a:xfrm>
            <a:off x="751875" y="1657325"/>
            <a:ext cx="10344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ec0f2300c4_0_46"/>
          <p:cNvSpPr txBox="1"/>
          <p:nvPr/>
        </p:nvSpPr>
        <p:spPr>
          <a:xfrm>
            <a:off x="1437675" y="998525"/>
            <a:ext cx="62205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Aginte</a:t>
            </a: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en doikuntza (reglaje)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ec0f2300c4_0_46"/>
          <p:cNvSpPr txBox="1"/>
          <p:nvPr/>
        </p:nvSpPr>
        <p:spPr>
          <a:xfrm>
            <a:off x="450750" y="4072325"/>
            <a:ext cx="1719000" cy="96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>
                <a:latin typeface="Calibri"/>
                <a:ea typeface="Calibri"/>
                <a:cs typeface="Calibri"/>
                <a:sym typeface="Calibri"/>
              </a:rPr>
              <a:t>Tenperatura aukeratu eta erregulatzeko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gec0f2300c4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5863" y="1874800"/>
            <a:ext cx="6410325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ec0f2300c4_0_46"/>
          <p:cNvSpPr txBox="1"/>
          <p:nvPr/>
        </p:nvSpPr>
        <p:spPr>
          <a:xfrm>
            <a:off x="4765725" y="2620650"/>
            <a:ext cx="2316900" cy="7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>
                <a:latin typeface="Calibri"/>
                <a:ea typeface="Calibri"/>
                <a:cs typeface="Calibri"/>
                <a:sym typeface="Calibri"/>
              </a:rPr>
              <a:t>Zenbat aire datorkigun erregulatzeko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ec0f2300c4_0_46"/>
          <p:cNvSpPr txBox="1"/>
          <p:nvPr/>
        </p:nvSpPr>
        <p:spPr>
          <a:xfrm>
            <a:off x="7601900" y="4805925"/>
            <a:ext cx="2482200" cy="96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>
                <a:latin typeface="Calibri"/>
                <a:ea typeface="Calibri"/>
                <a:cs typeface="Calibri"/>
                <a:sym typeface="Calibri"/>
              </a:rPr>
              <a:t>Airearen banaketa: oinetara, gorputzera, kristalera, etab.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c0f2300c4_0_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4.Aginte-panela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432" name="Google Shape;432;gec0f2300c4_0_64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33" name="Google Shape;433;gec0f2300c4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ec0f2300c4_0_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ec0f2300c4_0_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36</a:t>
            </a:fld>
            <a:endParaRPr/>
          </a:p>
        </p:txBody>
      </p:sp>
      <p:sp>
        <p:nvSpPr>
          <p:cNvPr id="436" name="Google Shape;436;gec0f2300c4_0_64"/>
          <p:cNvSpPr txBox="1"/>
          <p:nvPr/>
        </p:nvSpPr>
        <p:spPr>
          <a:xfrm>
            <a:off x="751875" y="1657325"/>
            <a:ext cx="10344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ec0f2300c4_0_64"/>
          <p:cNvSpPr txBox="1"/>
          <p:nvPr/>
        </p:nvSpPr>
        <p:spPr>
          <a:xfrm>
            <a:off x="751875" y="998525"/>
            <a:ext cx="956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 Aginte panela eta ataken arteko konexioa kable bidez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gec0f2300c4_0_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225" y="4294325"/>
            <a:ext cx="6524749" cy="24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gec0f2300c4_0_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1658" y="3896524"/>
            <a:ext cx="3981079" cy="28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ec0f2300c4_0_64"/>
          <p:cNvSpPr txBox="1"/>
          <p:nvPr/>
        </p:nvSpPr>
        <p:spPr>
          <a:xfrm>
            <a:off x="731100" y="1578500"/>
            <a:ext cx="10729800" cy="3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s-E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Kableak doitu egiten dira aginteen ibilbidea ataken irekierarekin eta itxierarekin bat etortzeko.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1" name="Google Shape;441;gec0f2300c4_0_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93895" y="2862275"/>
            <a:ext cx="2426355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ec0f2300c4_0_64"/>
          <p:cNvSpPr txBox="1"/>
          <p:nvPr/>
        </p:nvSpPr>
        <p:spPr>
          <a:xfrm>
            <a:off x="685800" y="1447800"/>
            <a:ext cx="7723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(Reglaje de los cables de los mandos)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ec0f2300c4_0_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 dirty="0"/>
              <a:t>4.Aginte-panela</a:t>
            </a:r>
            <a:endParaRPr sz="4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 dirty="0"/>
          </a:p>
        </p:txBody>
      </p:sp>
      <p:sp>
        <p:nvSpPr>
          <p:cNvPr id="448" name="Google Shape;448;gec0f2300c4_0_121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49" name="Google Shape;449;gec0f2300c4_0_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ec0f2300c4_0_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gec0f2300c4_0_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37</a:t>
            </a:fld>
            <a:endParaRPr/>
          </a:p>
        </p:txBody>
      </p:sp>
      <p:sp>
        <p:nvSpPr>
          <p:cNvPr id="452" name="Google Shape;452;gec0f2300c4_0_121"/>
          <p:cNvSpPr txBox="1"/>
          <p:nvPr/>
        </p:nvSpPr>
        <p:spPr>
          <a:xfrm>
            <a:off x="751875" y="1657325"/>
            <a:ext cx="103446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ec0f2300c4_0_121"/>
          <p:cNvSpPr txBox="1"/>
          <p:nvPr/>
        </p:nvSpPr>
        <p:spPr>
          <a:xfrm>
            <a:off x="751875" y="998525"/>
            <a:ext cx="956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       Aginteen doikuntza </a:t>
            </a:r>
            <a:endParaRPr sz="24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gec0f2300c4_0_121"/>
          <p:cNvSpPr txBox="1"/>
          <p:nvPr/>
        </p:nvSpPr>
        <p:spPr>
          <a:xfrm>
            <a:off x="490800" y="1578500"/>
            <a:ext cx="67029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(Reglaje de los mandos)</a:t>
            </a:r>
            <a:endParaRPr sz="3200" i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ec0f2300c4_0_121"/>
          <p:cNvSpPr txBox="1"/>
          <p:nvPr/>
        </p:nvSpPr>
        <p:spPr>
          <a:xfrm>
            <a:off x="624000" y="2180075"/>
            <a:ext cx="10729800" cy="25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Denborak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aurrera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egin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ahala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kableak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gogortu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eta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zurrundu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egiten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direnez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matxurak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eragiten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dituzte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Horregatik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gaur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egun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kable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horien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ordez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hustuketa-birikak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(pulmones de vacío)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edo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/eta </a:t>
            </a:r>
            <a:r>
              <a:rPr lang="es-ES" sz="2400" b="1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serbomotorrak</a:t>
            </a:r>
            <a:r>
              <a:rPr lang="es-ES" sz="2400" b="1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jartzen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s-ES" sz="2400" dirty="0" err="1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dira</a:t>
            </a:r>
            <a:r>
              <a:rPr lang="es-ES" sz="24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</a:t>
            </a:r>
            <a:r>
              <a:rPr lang="es-ES" sz="1000" dirty="0">
                <a:solidFill>
                  <a:schemeClr val="dk1"/>
                </a:solidFill>
                <a:latin typeface="Calibri" panose="020F0502020204030204" pitchFamily="34" charset="0"/>
                <a:ea typeface="Arial MT"/>
                <a:cs typeface="Calibri" panose="020F0502020204030204" pitchFamily="34" charset="0"/>
                <a:sym typeface="Arial MT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6" name="Google Shape;456;gec0f2300c4_0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875" y="4163700"/>
            <a:ext cx="32766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gec0f2300c4_0_12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4950" y="3793600"/>
            <a:ext cx="2583825" cy="27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ec0f2300c4_0_121"/>
          <p:cNvSpPr txBox="1"/>
          <p:nvPr/>
        </p:nvSpPr>
        <p:spPr>
          <a:xfrm>
            <a:off x="7193700" y="6165850"/>
            <a:ext cx="4920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https://www.youtube.com/watch?v=6MoYll7KZ1A</a:t>
            </a:r>
            <a:endParaRPr sz="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f604e36e8_0_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5.Matxurak, egiaztapenak eta konponketak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464" name="Google Shape;464;gef604e36e8_0_172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65" name="Google Shape;465;gef604e36e8_0_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ef604e36e8_0_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ef604e36e8_0_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38</a:t>
            </a:fld>
            <a:endParaRPr/>
          </a:p>
        </p:txBody>
      </p:sp>
      <p:sp>
        <p:nvSpPr>
          <p:cNvPr id="468" name="Google Shape;468;gef604e36e8_0_172"/>
          <p:cNvSpPr txBox="1"/>
          <p:nvPr/>
        </p:nvSpPr>
        <p:spPr>
          <a:xfrm>
            <a:off x="751875" y="1206850"/>
            <a:ext cx="10344600" cy="5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s-ES" sz="3000" b="1" i="0" u="none" strike="noStrike" cap="none" dirty="0" err="1">
                <a:solidFill>
                  <a:srgbClr val="FF9F12"/>
                </a:solidFill>
                <a:latin typeface="Arial"/>
                <a:ea typeface="Arial"/>
                <a:cs typeface="Arial"/>
                <a:sym typeface="Arial"/>
              </a:rPr>
              <a:t>Berokuntzarik</a:t>
            </a:r>
            <a:r>
              <a:rPr lang="es-ES" sz="3000" b="1" i="0" u="none" strike="noStrike" cap="none" dirty="0">
                <a:solidFill>
                  <a:srgbClr val="FF9F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b="1" i="0" u="none" strike="noStrike" cap="none" dirty="0" err="1">
                <a:solidFill>
                  <a:srgbClr val="FF9F12"/>
                </a:solidFill>
                <a:latin typeface="Arial"/>
                <a:ea typeface="Arial"/>
                <a:cs typeface="Arial"/>
                <a:sym typeface="Arial"/>
              </a:rPr>
              <a:t>ez</a:t>
            </a:r>
            <a:r>
              <a:rPr lang="es-ES" sz="3000" b="1" i="0" u="none" strike="noStrike" cap="none" dirty="0">
                <a:solidFill>
                  <a:srgbClr val="FF9F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b="1" i="0" u="none" strike="noStrike" cap="none" dirty="0" err="1">
                <a:solidFill>
                  <a:srgbClr val="FF9F12"/>
                </a:solidFill>
                <a:latin typeface="Arial"/>
                <a:ea typeface="Arial"/>
                <a:cs typeface="Arial"/>
                <a:sym typeface="Arial"/>
              </a:rPr>
              <a:t>dago</a:t>
            </a:r>
            <a:endParaRPr sz="3000" b="1" i="0" u="none" strike="noStrike" cap="none" dirty="0">
              <a:solidFill>
                <a:srgbClr val="FF9F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3175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Egiaztatu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nahasketa-ataka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erabat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irekita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dagoen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2000" dirty="0" err="1">
                <a:solidFill>
                  <a:schemeClr val="dk1"/>
                </a:solidFill>
              </a:rPr>
              <a:t>E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rabat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irekita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ez</a:t>
            </a:r>
            <a:r>
              <a:rPr lang="es-ES" sz="2000" dirty="0">
                <a:solidFill>
                  <a:schemeClr val="dk1"/>
                </a:solidFill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badago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aginte-kablea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behar</a:t>
            </a:r>
            <a:r>
              <a:rPr lang="es-ES" sz="2000" dirty="0">
                <a:solidFill>
                  <a:schemeClr val="dk1"/>
                </a:solidFill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bezala</a:t>
            </a:r>
            <a:r>
              <a:rPr lang="es-ES" sz="2000" dirty="0">
                <a:solidFill>
                  <a:schemeClr val="dk1"/>
                </a:solidFill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egokitu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Zirkuituak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purgadoreak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baditu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ondo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purgatuta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daude</a:t>
            </a:r>
            <a:r>
              <a:rPr lang="es-ES" sz="2000" dirty="0" err="1">
                <a:solidFill>
                  <a:schemeClr val="dk1"/>
                </a:solidFill>
              </a:rPr>
              <a:t>la</a:t>
            </a:r>
            <a:r>
              <a:rPr lang="es-ES" sz="2000" dirty="0">
                <a:solidFill>
                  <a:schemeClr val="dk1"/>
                </a:solidFill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</a:rPr>
              <a:t>egiaztatu</a:t>
            </a:r>
            <a:r>
              <a:rPr lang="es-E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ES" sz="2000" dirty="0" err="1">
                <a:solidFill>
                  <a:schemeClr val="dk1"/>
                </a:solidFill>
              </a:rPr>
              <a:t>T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ermostatoaren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funtzionamendua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egiaztatu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ES" sz="2000" dirty="0" err="1">
                <a:solidFill>
                  <a:schemeClr val="dk1"/>
                </a:solidFill>
              </a:rPr>
              <a:t>B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erokuntza-erradiadorea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egiaztatu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baliteke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zikin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egotea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gef604e36e8_0_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ef604e36e8_0_172"/>
          <p:cNvSpPr txBox="1"/>
          <p:nvPr/>
        </p:nvSpPr>
        <p:spPr>
          <a:xfrm>
            <a:off x="5549700" y="1307000"/>
            <a:ext cx="530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(Insuficiencia de calefacción)</a:t>
            </a:r>
            <a:endParaRPr/>
          </a:p>
        </p:txBody>
      </p:sp>
      <p:sp>
        <p:nvSpPr>
          <p:cNvPr id="471" name="Google Shape;471;gef604e36e8_0_172"/>
          <p:cNvSpPr txBox="1"/>
          <p:nvPr/>
        </p:nvSpPr>
        <p:spPr>
          <a:xfrm>
            <a:off x="936300" y="4635650"/>
            <a:ext cx="118434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dirty="0" err="1">
                <a:solidFill>
                  <a:srgbClr val="FF9F12"/>
                </a:solidFill>
              </a:rPr>
              <a:t>Etengabe</a:t>
            </a:r>
            <a:r>
              <a:rPr lang="es-ES" sz="3000" b="1" dirty="0">
                <a:solidFill>
                  <a:srgbClr val="FF9F12"/>
                </a:solidFill>
              </a:rPr>
              <a:t> </a:t>
            </a:r>
            <a:r>
              <a:rPr lang="es-ES" sz="3000" b="1" dirty="0" err="1">
                <a:solidFill>
                  <a:srgbClr val="FF9F12"/>
                </a:solidFill>
              </a:rPr>
              <a:t>berotzen</a:t>
            </a:r>
            <a:r>
              <a:rPr lang="es-ES" sz="3000" b="1" dirty="0">
                <a:solidFill>
                  <a:srgbClr val="FF9F12"/>
                </a:solidFill>
              </a:rPr>
              <a:t> du</a:t>
            </a:r>
            <a:endParaRPr sz="3000" b="1" dirty="0">
              <a:solidFill>
                <a:srgbClr val="FF9F12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3175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ES" sz="2000" dirty="0" err="1">
                <a:solidFill>
                  <a:schemeClr val="dk1"/>
                </a:solidFill>
              </a:rPr>
              <a:t>Nahasketa-atakaren</a:t>
            </a:r>
            <a:r>
              <a:rPr lang="es-ES" sz="2000" dirty="0">
                <a:solidFill>
                  <a:schemeClr val="dk1"/>
                </a:solidFill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doikuntza</a:t>
            </a:r>
            <a:r>
              <a:rPr lang="es-ES" sz="2000" dirty="0">
                <a:solidFill>
                  <a:schemeClr val="dk1"/>
                </a:solidFill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egiaztatu</a:t>
            </a:r>
            <a:r>
              <a:rPr lang="es-ES" sz="2000" dirty="0">
                <a:solidFill>
                  <a:schemeClr val="dk1"/>
                </a:solidFill>
              </a:rPr>
              <a:t>. </a:t>
            </a:r>
            <a:r>
              <a:rPr lang="es-ES" sz="2000" dirty="0" err="1">
                <a:solidFill>
                  <a:schemeClr val="dk1"/>
                </a:solidFill>
              </a:rPr>
              <a:t>Erabat</a:t>
            </a:r>
            <a:r>
              <a:rPr lang="es-ES" sz="2000" dirty="0">
                <a:solidFill>
                  <a:schemeClr val="dk1"/>
                </a:solidFill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ireki</a:t>
            </a:r>
            <a:r>
              <a:rPr lang="es-ES" sz="2000" dirty="0">
                <a:solidFill>
                  <a:schemeClr val="dk1"/>
                </a:solidFill>
              </a:rPr>
              <a:t> eta </a:t>
            </a:r>
            <a:r>
              <a:rPr lang="es-ES" sz="2000" dirty="0" err="1">
                <a:solidFill>
                  <a:schemeClr val="dk1"/>
                </a:solidFill>
              </a:rPr>
              <a:t>itxi</a:t>
            </a:r>
            <a:r>
              <a:rPr lang="es-ES" sz="2000" dirty="0">
                <a:solidFill>
                  <a:schemeClr val="dk1"/>
                </a:solidFill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behar</a:t>
            </a:r>
            <a:r>
              <a:rPr lang="es-ES" sz="2000" dirty="0">
                <a:solidFill>
                  <a:schemeClr val="dk1"/>
                </a:solidFill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dute</a:t>
            </a:r>
            <a:r>
              <a:rPr lang="es-ES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914400" marR="3175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ES" sz="2000" dirty="0">
                <a:solidFill>
                  <a:schemeClr val="dk1"/>
                </a:solidFill>
              </a:rPr>
              <a:t>Aire-</a:t>
            </a:r>
            <a:r>
              <a:rPr lang="es-ES" sz="2000" dirty="0" err="1">
                <a:solidFill>
                  <a:schemeClr val="dk1"/>
                </a:solidFill>
              </a:rPr>
              <a:t>girogailu</a:t>
            </a:r>
            <a:r>
              <a:rPr lang="es-ES" sz="2000" dirty="0">
                <a:solidFill>
                  <a:schemeClr val="dk1"/>
                </a:solidFill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blokean</a:t>
            </a:r>
            <a:r>
              <a:rPr lang="es-ES" sz="2000" dirty="0">
                <a:solidFill>
                  <a:schemeClr val="dk1"/>
                </a:solidFill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berokuntza-erradiadorearen</a:t>
            </a:r>
            <a:r>
              <a:rPr lang="es-ES" sz="2000" dirty="0">
                <a:solidFill>
                  <a:schemeClr val="dk1"/>
                </a:solidFill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hermetikotasuna</a:t>
            </a:r>
            <a:r>
              <a:rPr lang="es-ES" sz="2000" dirty="0">
                <a:solidFill>
                  <a:schemeClr val="dk1"/>
                </a:solidFill>
              </a:rPr>
              <a:t> </a:t>
            </a:r>
            <a:r>
              <a:rPr lang="es-ES" sz="2000" dirty="0" err="1">
                <a:solidFill>
                  <a:schemeClr val="dk1"/>
                </a:solidFill>
              </a:rPr>
              <a:t>egiaztatu</a:t>
            </a:r>
            <a:r>
              <a:rPr lang="es-ES" sz="2000" dirty="0">
                <a:solidFill>
                  <a:schemeClr val="dk1"/>
                </a:solidFill>
              </a:rPr>
              <a:t>. </a:t>
            </a:r>
            <a:endParaRPr dirty="0"/>
          </a:p>
        </p:txBody>
      </p:sp>
      <p:sp>
        <p:nvSpPr>
          <p:cNvPr id="472" name="Google Shape;472;gef604e36e8_0_172"/>
          <p:cNvSpPr txBox="1"/>
          <p:nvPr/>
        </p:nvSpPr>
        <p:spPr>
          <a:xfrm>
            <a:off x="5154475" y="4601700"/>
            <a:ext cx="530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(Calefacción permanente)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c0f2300c4_0_2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5.Matxurak, egiaztapenak eta konponketak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478" name="Google Shape;478;gec0f2300c4_0_219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79" name="Google Shape;479;gec0f2300c4_0_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ec0f2300c4_0_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ec0f2300c4_0_2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39</a:t>
            </a:fld>
            <a:endParaRPr/>
          </a:p>
        </p:txBody>
      </p:sp>
      <p:sp>
        <p:nvSpPr>
          <p:cNvPr id="482" name="Google Shape;482;gec0f2300c4_0_219"/>
          <p:cNvSpPr txBox="1"/>
          <p:nvPr/>
        </p:nvSpPr>
        <p:spPr>
          <a:xfrm>
            <a:off x="751875" y="1657325"/>
            <a:ext cx="11181900" cy="6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s-ES" sz="3000" b="1">
                <a:solidFill>
                  <a:srgbClr val="FF9F12"/>
                </a:solidFill>
              </a:rPr>
              <a:t>Aireztapena ez da behar adinakoa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MT"/>
              <a:buChar char="●"/>
            </a:pPr>
            <a:r>
              <a:rPr lang="es-ES" sz="22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Bidaiari-lekuko filtroaren egoera egiaztatu, iragazki hori instalatuta badauka.</a:t>
            </a:r>
            <a:endParaRPr sz="220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0" lvl="0" indent="0" algn="l" rtl="0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235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914400" marR="31623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MT"/>
              <a:buChar char="●"/>
            </a:pPr>
            <a:r>
              <a:rPr lang="es-ES" sz="22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Aire-girogailu blokearen atakak normaltasunez dabiltzala egiaztatu, eta, normal ez badabiltza, aginte-kableak behar bezala egokitu.</a:t>
            </a:r>
            <a:endParaRPr sz="220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0" lvl="0" indent="0" algn="l" rtl="0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sz="205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MT"/>
              <a:buChar char="●"/>
            </a:pPr>
            <a:r>
              <a:rPr lang="es-ES" sz="22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Irtenguneetatik airea behar bezala banatzen dela egiaztatu.</a:t>
            </a:r>
            <a:endParaRPr sz="220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MT"/>
              <a:buChar char="●"/>
            </a:pPr>
            <a:r>
              <a:rPr lang="es-ES" sz="22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Haizagailu eragilea ondo dabilela</a:t>
            </a:r>
            <a:r>
              <a:rPr lang="es-ES" sz="3200">
                <a:solidFill>
                  <a:schemeClr val="dk1"/>
                </a:solidFill>
              </a:rPr>
              <a:t> </a:t>
            </a:r>
            <a:r>
              <a:rPr lang="es-ES" sz="2200">
                <a:solidFill>
                  <a:schemeClr val="dk1"/>
                </a:solidFill>
              </a:rPr>
              <a:t>egiaztatu.</a:t>
            </a:r>
            <a:endParaRPr sz="2200">
              <a:solidFill>
                <a:schemeClr val="dk1"/>
              </a:solidFill>
            </a:endParaRPr>
          </a:p>
          <a:p>
            <a:pPr marL="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gec0f2300c4_0_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ec0f2300c4_0_219"/>
          <p:cNvSpPr txBox="1"/>
          <p:nvPr/>
        </p:nvSpPr>
        <p:spPr>
          <a:xfrm>
            <a:off x="7569625" y="1690825"/>
            <a:ext cx="530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(Ventilación insuficiente)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06d125b2e_2_31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0" name="Google Shape;120;gf06d125b2e_2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f06d125b2e_2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f06d125b2e_2_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sp>
        <p:nvSpPr>
          <p:cNvPr id="123" name="Google Shape;123;gf06d125b2e_2_31"/>
          <p:cNvSpPr txBox="1"/>
          <p:nvPr/>
        </p:nvSpPr>
        <p:spPr>
          <a:xfrm>
            <a:off x="751875" y="1369900"/>
            <a:ext cx="9854700" cy="28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f06d125b2e_2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f06d125b2e_2_31"/>
          <p:cNvSpPr txBox="1"/>
          <p:nvPr/>
        </p:nvSpPr>
        <p:spPr>
          <a:xfrm>
            <a:off x="492975" y="1197500"/>
            <a:ext cx="10113600" cy="7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73380" algn="l" rtl="0">
              <a:spcBef>
                <a:spcPts val="0"/>
              </a:spcBef>
              <a:spcAft>
                <a:spcPts val="0"/>
              </a:spcAft>
              <a:buClr>
                <a:srgbClr val="E28702"/>
              </a:buClr>
              <a:buSzPts val="1920"/>
              <a:buFont typeface="Verdana"/>
              <a:buChar char="•"/>
            </a:pPr>
            <a:r>
              <a:rPr lang="es-E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Ebaluaketa jarraia</a:t>
            </a:r>
            <a:endParaRPr sz="3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313690" algn="l" rtl="0">
              <a:spcBef>
                <a:spcPts val="560"/>
              </a:spcBef>
              <a:spcAft>
                <a:spcPts val="0"/>
              </a:spcAft>
              <a:buClr>
                <a:srgbClr val="E28702"/>
              </a:buClr>
              <a:buSzPts val="1540"/>
              <a:buFont typeface="Verdana"/>
              <a:buChar char="•"/>
            </a:pPr>
            <a:r>
              <a:rPr lang="es-E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 Ebaluaketa. Azaroan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313690" algn="l" rtl="0">
              <a:spcBef>
                <a:spcPts val="560"/>
              </a:spcBef>
              <a:spcAft>
                <a:spcPts val="0"/>
              </a:spcAft>
              <a:buClr>
                <a:srgbClr val="E28702"/>
              </a:buClr>
              <a:buSzPts val="1540"/>
              <a:buFont typeface="Verdana"/>
              <a:buChar char="•"/>
            </a:pPr>
            <a:r>
              <a:rPr lang="es-E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2.Ebaluaketa. Otsailean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313690" algn="l" rtl="0">
              <a:spcBef>
                <a:spcPts val="560"/>
              </a:spcBef>
              <a:spcAft>
                <a:spcPts val="0"/>
              </a:spcAft>
              <a:buClr>
                <a:srgbClr val="E28702"/>
              </a:buClr>
              <a:buSzPts val="1540"/>
              <a:buFont typeface="Verdana"/>
              <a:buChar char="•"/>
            </a:pPr>
            <a:r>
              <a:rPr lang="es-E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3.Ebaluaketa. Maiatz amaieran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313690" algn="l" rtl="0">
              <a:spcBef>
                <a:spcPts val="560"/>
              </a:spcBef>
              <a:spcAft>
                <a:spcPts val="0"/>
              </a:spcAft>
              <a:buClr>
                <a:srgbClr val="E28702"/>
              </a:buClr>
              <a:buSzPts val="1540"/>
              <a:buFont typeface="Verdana"/>
              <a:buChar char="•"/>
            </a:pPr>
            <a:r>
              <a:rPr lang="es-E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 Ohikoa. Ekainean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313690" algn="l" rtl="0">
              <a:spcBef>
                <a:spcPts val="560"/>
              </a:spcBef>
              <a:spcAft>
                <a:spcPts val="0"/>
              </a:spcAft>
              <a:buClr>
                <a:srgbClr val="E28702"/>
              </a:buClr>
              <a:buSzPts val="1540"/>
              <a:buFont typeface="Verdana"/>
              <a:buChar char="•"/>
            </a:pPr>
            <a:r>
              <a:rPr lang="es-E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 Ohikoa. Ekainean</a:t>
            </a:r>
            <a:endParaRPr sz="2400">
              <a:solidFill>
                <a:schemeClr val="dk1"/>
              </a:solidFill>
            </a:endParaRPr>
          </a:p>
          <a:p>
            <a:pPr marL="74295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f06d125b2e_2_31"/>
          <p:cNvSpPr txBox="1"/>
          <p:nvPr/>
        </p:nvSpPr>
        <p:spPr>
          <a:xfrm>
            <a:off x="533400" y="0"/>
            <a:ext cx="11227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>
                <a:solidFill>
                  <a:schemeClr val="dk1"/>
                </a:solidFill>
              </a:rPr>
              <a:t>Ebaluaketa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c0f2300c4_0_2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5.Matxurak, egiaztapenak eta konponketak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490" name="Google Shape;490;gec0f2300c4_0_230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91" name="Google Shape;491;gec0f2300c4_0_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ec0f2300c4_0_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ec0f2300c4_0_2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40</a:t>
            </a:fld>
            <a:endParaRPr/>
          </a:p>
        </p:txBody>
      </p:sp>
      <p:sp>
        <p:nvSpPr>
          <p:cNvPr id="494" name="Google Shape;494;gec0f2300c4_0_230"/>
          <p:cNvSpPr txBox="1"/>
          <p:nvPr/>
        </p:nvSpPr>
        <p:spPr>
          <a:xfrm>
            <a:off x="751875" y="1657325"/>
            <a:ext cx="9425400" cy="6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s-ES" sz="3000" b="1">
                <a:solidFill>
                  <a:srgbClr val="FF9F12"/>
                </a:solidFill>
              </a:rPr>
              <a:t>Gogortasuna aginteei eragiterakoan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3175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ES" sz="24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Aginte-kablea askatu eta atakak erraz mugitzen direla eskuz egiaztatu.</a:t>
            </a:r>
            <a:endParaRPr sz="240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0" lvl="0" indent="0" algn="l" rtl="0">
              <a:spcBef>
                <a:spcPts val="3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914400" marR="3175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ES" sz="24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Kablea aske dagoela, aginteari eragin kablea bere zorro barrutik leun irristatzen den ikusteko.</a:t>
            </a:r>
            <a:r>
              <a:rPr lang="es-ES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gec0f2300c4_0_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gec0f2300c4_0_230"/>
          <p:cNvSpPr txBox="1"/>
          <p:nvPr/>
        </p:nvSpPr>
        <p:spPr>
          <a:xfrm>
            <a:off x="1331550" y="2172325"/>
            <a:ext cx="9065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(Dureza en el accionamiento de los mandos)</a:t>
            </a:r>
            <a:endParaRPr/>
          </a:p>
        </p:txBody>
      </p:sp>
      <p:pic>
        <p:nvPicPr>
          <p:cNvPr id="497" name="Google Shape;497;gec0f2300c4_0_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8432" y="1101975"/>
            <a:ext cx="3191771" cy="226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ec0f2300c4_0_2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5.Matxurak, egiaztapenak eta konponketak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503" name="Google Shape;503;gec0f2300c4_0_241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04" name="Google Shape;504;gec0f2300c4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gec0f2300c4_0_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ec0f2300c4_0_2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41</a:t>
            </a:fld>
            <a:endParaRPr/>
          </a:p>
        </p:txBody>
      </p:sp>
      <p:sp>
        <p:nvSpPr>
          <p:cNvPr id="507" name="Google Shape;507;gec0f2300c4_0_241"/>
          <p:cNvSpPr txBox="1"/>
          <p:nvPr/>
        </p:nvSpPr>
        <p:spPr>
          <a:xfrm>
            <a:off x="751875" y="1657325"/>
            <a:ext cx="10344600" cy="6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s-ES" sz="3000" b="1">
                <a:solidFill>
                  <a:srgbClr val="FF9F12"/>
                </a:solidFill>
              </a:rPr>
              <a:t>Likido hozgarriaren isuria berokuntza-erradiadorean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317500" lvl="0" indent="-3810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MT"/>
              <a:buChar char="●"/>
            </a:pPr>
            <a:r>
              <a:rPr lang="es-ES" sz="24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Anomalia hori normalean, gidariaren edo gidari-lagunaren oinetan tanta-jarioa izaten delako ikusten da.  Bestetik, usain bereizgarri bat izaten da.</a:t>
            </a:r>
            <a:endParaRPr sz="240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457200" marR="3175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MT"/>
              <a:buChar char="●"/>
            </a:pPr>
            <a:r>
              <a:rPr lang="es-ES" sz="24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Kasu honetan, aire-girogailu blokea desmuntatu eta beste berokuntza-erradiadore bat jarri behar izaten da.</a:t>
            </a:r>
            <a:endParaRPr sz="3400">
              <a:solidFill>
                <a:schemeClr val="dk1"/>
              </a:solidFill>
            </a:endParaRPr>
          </a:p>
          <a:p>
            <a:pPr marL="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Google Shape;508;gec0f2300c4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gec0f2300c4_0_241"/>
          <p:cNvSpPr txBox="1"/>
          <p:nvPr/>
        </p:nvSpPr>
        <p:spPr>
          <a:xfrm>
            <a:off x="1331550" y="2172325"/>
            <a:ext cx="10344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(Fuga de líquido refrigerante en el radiador de la calefacción )</a:t>
            </a:r>
            <a:endParaRPr/>
          </a:p>
        </p:txBody>
      </p:sp>
      <p:pic>
        <p:nvPicPr>
          <p:cNvPr id="510" name="Google Shape;510;gec0f2300c4_0_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335" y="6356225"/>
            <a:ext cx="114300" cy="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gec0f2300c4_0_2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635" y="6356225"/>
            <a:ext cx="114300" cy="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ec0f2300c4_0_2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5.Matxurak, egiaztapenak eta konponketak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517" name="Google Shape;517;gec0f2300c4_0_264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18" name="Google Shape;518;gec0f2300c4_0_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gec0f2300c4_0_2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ec0f2300c4_0_2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42</a:t>
            </a:fld>
            <a:endParaRPr/>
          </a:p>
        </p:txBody>
      </p:sp>
      <p:sp>
        <p:nvSpPr>
          <p:cNvPr id="521" name="Google Shape;521;gec0f2300c4_0_264"/>
          <p:cNvSpPr txBox="1"/>
          <p:nvPr/>
        </p:nvSpPr>
        <p:spPr>
          <a:xfrm>
            <a:off x="751875" y="1428725"/>
            <a:ext cx="10344600" cy="6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s-ES" sz="3000" b="1">
                <a:solidFill>
                  <a:srgbClr val="FF9F12"/>
                </a:solidFill>
              </a:rPr>
              <a:t>Anomaliak haizegailu eragilearen funtzionamenduan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MT"/>
              <a:buChar char="●"/>
            </a:pPr>
            <a:r>
              <a:rPr lang="es-ES" sz="20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Kommutadoreari eragitean, abiadura guztietan biratzen duela egiaztatu.</a:t>
            </a:r>
            <a:endParaRPr sz="200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0" lvl="0" indent="0" algn="l" rtl="0">
              <a:spcBef>
                <a:spcPts val="25"/>
              </a:spcBef>
              <a:spcAft>
                <a:spcPts val="0"/>
              </a:spcAft>
              <a:buNone/>
            </a:pPr>
            <a:endParaRPr sz="215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914400" marR="318770" lvl="1" indent="-355600" algn="l" rtl="0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MT"/>
              <a:buChar char="●"/>
            </a:pPr>
            <a:r>
              <a:rPr lang="es-ES" sz="20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Eskema elektrikoari jarraiki, egiazta ezazu aginte-kommutadorea, fusiblea, erresistentzia-kaxa edo erreostatoa edo elikatu motor elektrikoa zuzenean.</a:t>
            </a:r>
            <a:endParaRPr sz="200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0" lvl="0" indent="0" algn="l" rtl="0">
              <a:spcBef>
                <a:spcPts val="25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MT"/>
              <a:buChar char="●"/>
            </a:pPr>
            <a:r>
              <a:rPr lang="es-ES" sz="20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Zaratak edo kirrinkak, eusteko kojineteekiko induzituaren ardatza ez dagoelako koipeztatuta.</a:t>
            </a:r>
            <a:endParaRPr sz="200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0" lvl="0" indent="0" algn="l" rtl="0">
              <a:spcBef>
                <a:spcPts val="30"/>
              </a:spcBef>
              <a:spcAft>
                <a:spcPts val="0"/>
              </a:spcAft>
              <a:buNone/>
            </a:pPr>
            <a:endParaRPr sz="2150">
              <a:solidFill>
                <a:schemeClr val="dk1"/>
              </a:solidFill>
              <a:latin typeface="Arial MT"/>
              <a:ea typeface="Arial MT"/>
              <a:cs typeface="Arial MT"/>
              <a:sym typeface="Arial MT"/>
            </a:endParaRPr>
          </a:p>
          <a:p>
            <a:pPr marL="914400" lvl="1" indent="-342900" algn="l" rtl="0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MT"/>
              <a:buChar char="●"/>
            </a:pPr>
            <a:r>
              <a:rPr lang="es-ES" sz="20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Turbinak biratzen duenean desorekak eragindako bibrazioak.</a:t>
            </a:r>
            <a:r>
              <a:rPr lang="es-ES" sz="1800">
                <a:solidFill>
                  <a:schemeClr val="dk1"/>
                </a:solidFill>
                <a:latin typeface="Arial MT"/>
                <a:ea typeface="Arial MT"/>
                <a:cs typeface="Arial MT"/>
                <a:sym typeface="Arial MT"/>
              </a:rPr>
              <a:t>K</a:t>
            </a:r>
            <a:endParaRPr sz="3000">
              <a:solidFill>
                <a:schemeClr val="dk1"/>
              </a:solidFill>
              <a:highlight>
                <a:srgbClr val="FF9F12"/>
              </a:highlight>
            </a:endParaRPr>
          </a:p>
          <a:p>
            <a:pPr marL="0" marR="317500" lvl="0" indent="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2" name="Google Shape;522;gec0f2300c4_0_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gec0f2300c4_0_264"/>
          <p:cNvSpPr txBox="1"/>
          <p:nvPr/>
        </p:nvSpPr>
        <p:spPr>
          <a:xfrm>
            <a:off x="1331550" y="1943725"/>
            <a:ext cx="9065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(Anomalías en el funcionamiento del soplador )</a:t>
            </a:r>
            <a:endParaRPr/>
          </a:p>
        </p:txBody>
      </p:sp>
      <p:pic>
        <p:nvPicPr>
          <p:cNvPr id="524" name="Google Shape;524;gec0f2300c4_0_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335" y="6356225"/>
            <a:ext cx="114300" cy="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gec0f2300c4_0_2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635" y="6356225"/>
            <a:ext cx="114300" cy="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32" name="Google Shape;5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0912" y="-105641"/>
            <a:ext cx="9550692" cy="6963641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43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06d125b2e_2_42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2" name="Google Shape;132;gf06d125b2e_2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f06d125b2e_2_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f06d125b2e_2_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sp>
        <p:nvSpPr>
          <p:cNvPr id="135" name="Google Shape;135;gf06d125b2e_2_42"/>
          <p:cNvSpPr txBox="1"/>
          <p:nvPr/>
        </p:nvSpPr>
        <p:spPr>
          <a:xfrm>
            <a:off x="751875" y="1369900"/>
            <a:ext cx="9854700" cy="28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f06d125b2e_2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f06d125b2e_2_42"/>
          <p:cNvSpPr txBox="1"/>
          <p:nvPr/>
        </p:nvSpPr>
        <p:spPr>
          <a:xfrm>
            <a:off x="492975" y="1197500"/>
            <a:ext cx="10113600" cy="7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73380" algn="l" rtl="0">
              <a:spcBef>
                <a:spcPts val="0"/>
              </a:spcBef>
              <a:spcAft>
                <a:spcPts val="0"/>
              </a:spcAft>
              <a:buClr>
                <a:srgbClr val="E28702"/>
              </a:buClr>
              <a:buSzPts val="1920"/>
              <a:buFont typeface="Verdana"/>
              <a:buChar char="•"/>
            </a:pPr>
            <a:r>
              <a:rPr lang="es-E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Ebaluaketa jarraia</a:t>
            </a:r>
            <a:endParaRPr sz="3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313690" algn="l" rtl="0">
              <a:spcBef>
                <a:spcPts val="560"/>
              </a:spcBef>
              <a:spcAft>
                <a:spcPts val="0"/>
              </a:spcAft>
              <a:buClr>
                <a:srgbClr val="E28702"/>
              </a:buClr>
              <a:buSzPts val="1540"/>
              <a:buFont typeface="Arial"/>
              <a:buChar char="•"/>
            </a:pPr>
            <a:r>
              <a:rPr lang="es-ES" sz="2800">
                <a:solidFill>
                  <a:schemeClr val="dk1"/>
                </a:solidFill>
              </a:rPr>
              <a:t>Nota</a:t>
            </a:r>
            <a:endParaRPr sz="2800">
              <a:solidFill>
                <a:schemeClr val="dk1"/>
              </a:solidFill>
            </a:endParaRPr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rgbClr val="E28702"/>
              </a:buClr>
              <a:buSzPts val="12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</a:rPr>
              <a:t>Kontzeptuala   		%30    kontzeptu teorikoak</a:t>
            </a:r>
            <a:endParaRPr sz="2400">
              <a:solidFill>
                <a:schemeClr val="dk1"/>
              </a:solidFill>
            </a:endParaRPr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rgbClr val="E28702"/>
              </a:buClr>
              <a:buSzPts val="12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</a:rPr>
              <a:t>Prozedimentala 	%50    ariketen azterketa + praktikak</a:t>
            </a:r>
            <a:endParaRPr sz="2400">
              <a:solidFill>
                <a:schemeClr val="dk1"/>
              </a:solidFill>
            </a:endParaRPr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rgbClr val="E28702"/>
              </a:buClr>
              <a:buSzPts val="12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</a:rPr>
              <a:t>Jarrerazko  		%20</a:t>
            </a:r>
            <a:endParaRPr sz="2400">
              <a:solidFill>
                <a:schemeClr val="dk1"/>
              </a:solidFill>
            </a:endParaRPr>
          </a:p>
          <a:p>
            <a:pPr marL="1143000" lvl="0" indent="-1524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rgbClr val="E28702"/>
              </a:buClr>
              <a:buSzPts val="12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</a:rPr>
              <a:t>Ikasgaia gainditzeko froga guztiak gainditu behar dira!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f06d125b2e_2_42"/>
          <p:cNvSpPr txBox="1"/>
          <p:nvPr/>
        </p:nvSpPr>
        <p:spPr>
          <a:xfrm>
            <a:off x="533400" y="0"/>
            <a:ext cx="11227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>
                <a:solidFill>
                  <a:schemeClr val="dk1"/>
                </a:solidFill>
              </a:rPr>
              <a:t>Ebaluaketa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06d125b2e_2_62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4" name="Google Shape;144;gf06d125b2e_2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f06d125b2e_2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f06d125b2e_2_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sp>
        <p:nvSpPr>
          <p:cNvPr id="147" name="Google Shape;147;gf06d125b2e_2_62"/>
          <p:cNvSpPr txBox="1"/>
          <p:nvPr/>
        </p:nvSpPr>
        <p:spPr>
          <a:xfrm>
            <a:off x="751875" y="1369900"/>
            <a:ext cx="9854700" cy="28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f06d125b2e_2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f06d125b2e_2_62"/>
          <p:cNvSpPr txBox="1"/>
          <p:nvPr/>
        </p:nvSpPr>
        <p:spPr>
          <a:xfrm>
            <a:off x="492975" y="1197500"/>
            <a:ext cx="10113600" cy="4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  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f06d125b2e_2_62"/>
          <p:cNvSpPr txBox="1"/>
          <p:nvPr/>
        </p:nvSpPr>
        <p:spPr>
          <a:xfrm>
            <a:off x="533400" y="0"/>
            <a:ext cx="112278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>
                <a:solidFill>
                  <a:schemeClr val="dk1"/>
                </a:solidFill>
              </a:rPr>
              <a:t>EMSE</a:t>
            </a:r>
            <a:endParaRPr sz="4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2500">
                <a:solidFill>
                  <a:srgbClr val="1155CC"/>
                </a:solidFill>
              </a:rPr>
              <a:t>Zerekin erlazionatzen dituzu hitz hauek? Ideia zaparrada</a:t>
            </a:r>
            <a:endParaRPr sz="2500">
              <a:solidFill>
                <a:srgbClr val="1155CC"/>
              </a:solidFill>
            </a:endParaRPr>
          </a:p>
        </p:txBody>
      </p:sp>
      <p:sp>
        <p:nvSpPr>
          <p:cNvPr id="151" name="Google Shape;151;gf06d125b2e_2_62"/>
          <p:cNvSpPr/>
          <p:nvPr/>
        </p:nvSpPr>
        <p:spPr>
          <a:xfrm>
            <a:off x="1072100" y="1366125"/>
            <a:ext cx="4069980" cy="1657368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/>
              <a:t>SEGURTASUNA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1155CC"/>
                </a:solidFill>
              </a:rPr>
              <a:t>Ibilgailuetan</a:t>
            </a:r>
            <a:endParaRPr sz="2400">
              <a:solidFill>
                <a:srgbClr val="1155CC"/>
              </a:solidFill>
            </a:endParaRPr>
          </a:p>
        </p:txBody>
      </p:sp>
      <p:sp>
        <p:nvSpPr>
          <p:cNvPr id="152" name="Google Shape;152;gf06d125b2e_2_62"/>
          <p:cNvSpPr/>
          <p:nvPr/>
        </p:nvSpPr>
        <p:spPr>
          <a:xfrm>
            <a:off x="6893150" y="1369900"/>
            <a:ext cx="3871260" cy="157075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b="1"/>
              <a:t>EROSOTASUNA</a:t>
            </a:r>
            <a:endParaRPr sz="2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rgbClr val="1155CC"/>
                </a:solidFill>
              </a:rPr>
              <a:t>Ibilgailuetan</a:t>
            </a:r>
            <a:endParaRPr sz="2300"/>
          </a:p>
        </p:txBody>
      </p:sp>
      <p:cxnSp>
        <p:nvCxnSpPr>
          <p:cNvPr id="153" name="Google Shape;153;gf06d125b2e_2_62"/>
          <p:cNvCxnSpPr/>
          <p:nvPr/>
        </p:nvCxnSpPr>
        <p:spPr>
          <a:xfrm>
            <a:off x="6037975" y="1301250"/>
            <a:ext cx="38700" cy="535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4" name="Google Shape;154;gf06d125b2e_2_62"/>
          <p:cNvPicPr preferRelativeResize="0"/>
          <p:nvPr/>
        </p:nvPicPr>
        <p:blipFill rotWithShape="1">
          <a:blip r:embed="rId5">
            <a:alphaModFix/>
          </a:blip>
          <a:srcRect l="14534" t="7626" r="11946" b="6396"/>
          <a:stretch/>
        </p:blipFill>
        <p:spPr>
          <a:xfrm>
            <a:off x="8663948" y="-22550"/>
            <a:ext cx="789627" cy="13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f604e36e8_0_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0" name="Google Shape;160;gef604e36e8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ef604e36e8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ef604e36e8_0_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  <p:sp>
        <p:nvSpPr>
          <p:cNvPr id="163" name="Google Shape;163;gef604e36e8_0_3"/>
          <p:cNvSpPr txBox="1"/>
          <p:nvPr/>
        </p:nvSpPr>
        <p:spPr>
          <a:xfrm>
            <a:off x="751875" y="1369900"/>
            <a:ext cx="9854700" cy="28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ef604e36e8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ef604e36e8_0_3"/>
          <p:cNvSpPr txBox="1"/>
          <p:nvPr/>
        </p:nvSpPr>
        <p:spPr>
          <a:xfrm>
            <a:off x="492975" y="1197500"/>
            <a:ext cx="10113600" cy="8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E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UD1 Aireztapen eta berokuntza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ES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UD2 Aire Egokitua. Fundamentuak eta konponketak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ES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UD3 Aire Egokitua eta girotze sistemak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ES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UD4 Segurtasun sistemak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ES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UD5 Erosotasun sitemak eta alarmak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ES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UD6 Soinu ekipoak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ES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UD7 Karrozeriko elementu auxiliarrak desmuntaia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ef604e36e8_0_3"/>
          <p:cNvSpPr txBox="1"/>
          <p:nvPr/>
        </p:nvSpPr>
        <p:spPr>
          <a:xfrm>
            <a:off x="533400" y="0"/>
            <a:ext cx="11227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>
                <a:solidFill>
                  <a:schemeClr val="dk1"/>
                </a:solidFill>
              </a:rPr>
              <a:t>Edukiak: Unitate Didaktioak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UD1 Aireztapena eta berokuntza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8461"/>
              <a:buFont typeface="Calibri"/>
              <a:buNone/>
            </a:pPr>
            <a:r>
              <a:rPr lang="es-ES" sz="3466" i="1">
                <a:solidFill>
                  <a:srgbClr val="CCCCCC"/>
                </a:solidFill>
              </a:rPr>
              <a:t>(Ventilación y calefacción)</a:t>
            </a:r>
            <a:endParaRPr sz="3466" i="1">
              <a:solidFill>
                <a:srgbClr val="CCCC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172" name="Google Shape;172;p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3" name="Google Shape;1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  <p:sp>
        <p:nvSpPr>
          <p:cNvPr id="176" name="Google Shape;176;p3"/>
          <p:cNvSpPr txBox="1"/>
          <p:nvPr/>
        </p:nvSpPr>
        <p:spPr>
          <a:xfrm>
            <a:off x="760450" y="2431775"/>
            <a:ext cx="10344600" cy="54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746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-E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 al dakizu ibilgailu barruan airea nondik sartu eta ateratzen den? 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s-E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 al dakizu aire beroa ibilgailu batean nola sor daitekeen?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s-E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 al dakizu zer eginkizun dituzten aire-girogailu bloke baten aginteek?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s-E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Zer matxura mota izaten dira normalean aireztapen eta berokuntza sistemetan?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s-E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 al dakizu matxura hauek identifikatzen eta konpontzen?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4231" y="213049"/>
            <a:ext cx="3506044" cy="13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/>
          <p:cNvPicPr preferRelativeResize="0"/>
          <p:nvPr/>
        </p:nvPicPr>
        <p:blipFill rotWithShape="1">
          <a:blip r:embed="rId6">
            <a:alphaModFix/>
          </a:blip>
          <a:srcRect l="13807" r="18674"/>
          <a:stretch/>
        </p:blipFill>
        <p:spPr>
          <a:xfrm>
            <a:off x="10291625" y="1648208"/>
            <a:ext cx="1601000" cy="2371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c0f2300c4_0_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>UD1 Aireztapena eta berokuntza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8461"/>
              <a:buFont typeface="Calibri"/>
              <a:buNone/>
            </a:pPr>
            <a:r>
              <a:rPr lang="es-ES" sz="3466" i="1">
                <a:solidFill>
                  <a:srgbClr val="CCCCCC"/>
                </a:solidFill>
              </a:rPr>
              <a:t>(Ventilación y calefacción)</a:t>
            </a:r>
            <a:endParaRPr sz="3466" i="1">
              <a:solidFill>
                <a:srgbClr val="CCCC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185" name="Google Shape;185;gec0f2300c4_0_169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6" name="Google Shape;186;gec0f2300c4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ec0f2300c4_0_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ec0f2300c4_0_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  <p:sp>
        <p:nvSpPr>
          <p:cNvPr id="189" name="Google Shape;189;gec0f2300c4_0_169"/>
          <p:cNvSpPr txBox="1"/>
          <p:nvPr/>
        </p:nvSpPr>
        <p:spPr>
          <a:xfrm>
            <a:off x="1009200" y="1774175"/>
            <a:ext cx="10344600" cy="6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68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650"/>
              <a:buFont typeface="Helvetica Neue"/>
              <a:buAutoNum type="arabicPeriod"/>
            </a:pPr>
            <a:r>
              <a:rPr lang="es-ES" sz="26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AIREZTAPENA (ventilación)</a:t>
            </a:r>
            <a:endParaRPr sz="265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968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650"/>
              <a:buFont typeface="Helvetica Neue"/>
              <a:buAutoNum type="arabicPeriod"/>
            </a:pPr>
            <a:r>
              <a:rPr lang="es-ES" sz="26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BEROKUNTZA (calefacción)</a:t>
            </a:r>
            <a:endParaRPr sz="265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968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650"/>
              <a:buFont typeface="Helvetica Neue"/>
              <a:buAutoNum type="arabicPeriod"/>
            </a:pPr>
            <a:r>
              <a:rPr lang="es-ES" sz="26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AIRE-GIROGAILU BLOKEA (bloque climatizador)</a:t>
            </a:r>
            <a:endParaRPr sz="265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968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650"/>
              <a:buFont typeface="Helvetica Neue"/>
              <a:buAutoNum type="arabicPeriod"/>
            </a:pPr>
            <a:r>
              <a:rPr lang="es-ES" sz="26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AGINTE-PANELA (panel de mandos)</a:t>
            </a:r>
            <a:endParaRPr sz="265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968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650"/>
              <a:buFont typeface="Helvetica Neue"/>
              <a:buAutoNum type="arabicPeriod"/>
            </a:pPr>
            <a:r>
              <a:rPr lang="es-ES" sz="265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MATXURAK, EGIAZTAPENAK ETA KONPONKETAK (averías, comprobaciones y reparaciones)</a:t>
            </a:r>
            <a:endParaRPr sz="265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ec0f2300c4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1922</Words>
  <Application>Microsoft Office PowerPoint</Application>
  <PresentationFormat>Panorámica</PresentationFormat>
  <Paragraphs>537</Paragraphs>
  <Slides>43</Slides>
  <Notes>43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2" baseType="lpstr">
      <vt:lpstr>Helvetica Neue</vt:lpstr>
      <vt:lpstr>Bahnschrift Light</vt:lpstr>
      <vt:lpstr>Arial</vt:lpstr>
      <vt:lpstr>Cambria</vt:lpstr>
      <vt:lpstr>Verdana</vt:lpstr>
      <vt:lpstr>Calibri</vt:lpstr>
      <vt:lpstr>Times New Roman</vt:lpstr>
      <vt:lpstr>Arial MT</vt:lpstr>
      <vt:lpstr>Tema de Office</vt:lpstr>
      <vt:lpstr>Miren Zubia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UD1 Aireztapena eta berokuntza (Ventilación y calefacción) </vt:lpstr>
      <vt:lpstr>UD1 Aireztapena eta berokuntza (Ventilación y calefacción) </vt:lpstr>
      <vt:lpstr>UD1 Aireztapena eta berokuntza (Ventilación y calefacción) </vt:lpstr>
      <vt:lpstr>Aireztapena  </vt:lpstr>
      <vt:lpstr>Aireztapena  </vt:lpstr>
      <vt:lpstr>Aireztapena  </vt:lpstr>
      <vt:lpstr>Aireztapena  </vt:lpstr>
      <vt:lpstr> </vt:lpstr>
      <vt:lpstr> </vt:lpstr>
      <vt:lpstr> </vt:lpstr>
      <vt:lpstr> </vt:lpstr>
      <vt:lpstr> </vt:lpstr>
      <vt:lpstr>Electude: calefacción </vt:lpstr>
      <vt:lpstr>3.Aire-girogailu blokea </vt:lpstr>
      <vt:lpstr>3.Aire-girogailu blokea </vt:lpstr>
      <vt:lpstr>3.Aire-girogailu blokea </vt:lpstr>
      <vt:lpstr>3.Aire-girogailu blokea </vt:lpstr>
      <vt:lpstr> </vt:lpstr>
      <vt:lpstr>3.Aire-girogailu blokea </vt:lpstr>
      <vt:lpstr>Electude: confort </vt:lpstr>
      <vt:lpstr>Electude: confort </vt:lpstr>
      <vt:lpstr>Electude: confort </vt:lpstr>
      <vt:lpstr>Electude: confort </vt:lpstr>
      <vt:lpstr>Electude: radiador de calefacción </vt:lpstr>
      <vt:lpstr>Electude: radiador de calefacción </vt:lpstr>
      <vt:lpstr>4.Aginte-panela </vt:lpstr>
      <vt:lpstr>4.Aginte-panela </vt:lpstr>
      <vt:lpstr>4.Aginte-panela </vt:lpstr>
      <vt:lpstr>4.Aginte-panela </vt:lpstr>
      <vt:lpstr>4.Aginte-panela </vt:lpstr>
      <vt:lpstr>5.Matxurak, egiaztapenak eta konponketak </vt:lpstr>
      <vt:lpstr>5.Matxurak, egiaztapenak eta konponketak </vt:lpstr>
      <vt:lpstr>5.Matxurak, egiaztapenak eta konponketak </vt:lpstr>
      <vt:lpstr>5.Matxurak, egiaztapenak eta konponketak </vt:lpstr>
      <vt:lpstr>5.Matxurak, egiaztapenak eta konponketak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Izaro Garmendia </dc:title>
  <dc:creator>Aloña Lopetegi Sarasua</dc:creator>
  <cp:lastModifiedBy>Miren Zubia Egaña</cp:lastModifiedBy>
  <cp:revision>26</cp:revision>
  <dcterms:created xsi:type="dcterms:W3CDTF">2021-09-08T12:11:53Z</dcterms:created>
  <dcterms:modified xsi:type="dcterms:W3CDTF">2023-09-20T10:14:26Z</dcterms:modified>
</cp:coreProperties>
</file>