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52c2aa3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52c2aa3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3b864e75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3b864e75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3b864e75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3b864e75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52c2aa3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52c2aa3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39ca065b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39ca065b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39ca065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39ca065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39ca065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39ca065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3b864e75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3b864e75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3b864e7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3b864e7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3b864e75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3b864e75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05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0" y="0"/>
            <a:ext cx="5599200" cy="20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3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 </a:t>
            </a:r>
            <a:r>
              <a:rPr b="1" lang="eu" sz="290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PINTURA MOTAK</a:t>
            </a:r>
            <a:endParaRPr b="1" sz="2900" u="sng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290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ETA </a:t>
            </a:r>
            <a:endParaRPr b="1" sz="2900" u="sng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290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HAUEN KONPOSIZIOAK</a:t>
            </a:r>
            <a:endParaRPr b="1" sz="2900" u="sng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045225" y="3829425"/>
            <a:ext cx="61134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800">
                <a:solidFill>
                  <a:schemeClr val="dk2"/>
                </a:solidFill>
              </a:rPr>
              <a:t>r</a:t>
            </a:r>
            <a:r>
              <a:rPr b="1" lang="eu" sz="2400" u="sng">
                <a:solidFill>
                  <a:schemeClr val="lt1"/>
                </a:solidFill>
              </a:rPr>
              <a:t>Aimar,Aner,Markel,Camal eta Oier</a:t>
            </a:r>
            <a:endParaRPr b="1" sz="2400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125" y="2571750"/>
            <a:ext cx="2900025" cy="21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381750" y="216450"/>
            <a:ext cx="8380500" cy="23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1900">
                <a:highlight>
                  <a:srgbClr val="FFFFFF"/>
                </a:highlight>
              </a:rPr>
              <a:t>PINTURA KODEA IDENTIFIKATZEA ETA AURKITZEA</a:t>
            </a:r>
            <a:endParaRPr b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300">
                <a:highlight>
                  <a:srgbClr val="FFFFFF"/>
                </a:highlight>
              </a:rPr>
              <a:t>N</a:t>
            </a:r>
            <a:r>
              <a:rPr lang="eu" sz="1300">
                <a:highlight>
                  <a:srgbClr val="FFFFFF"/>
                </a:highlight>
              </a:rPr>
              <a:t>ormalean fabrikatzaileak txasisean jartzen dute pegatina batean edo inprimatuta.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300">
                <a:highlight>
                  <a:srgbClr val="FFFFFF"/>
                </a:highlight>
              </a:rPr>
              <a:t>Fabrikatzaile bakoitzak puntu desberdinak ditu pegatinak itsasteko</a:t>
            </a:r>
            <a:endParaRPr sz="1300">
              <a:highlight>
                <a:srgbClr val="FFFFFF"/>
              </a:highlight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550" y="2724150"/>
            <a:ext cx="1700212" cy="22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>
            <a:off x="381750" y="-88350"/>
            <a:ext cx="8380500" cy="38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1900">
                <a:highlight>
                  <a:srgbClr val="FFFFFF"/>
                </a:highlight>
              </a:rPr>
              <a:t>NOLA FORMULATU KOLOREAK</a:t>
            </a:r>
            <a:endParaRPr b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>
                <a:solidFill>
                  <a:schemeClr val="dk1"/>
                </a:solidFill>
              </a:rPr>
              <a:t>Ibilgailuetako koloreak egiteko bi modu ditugu: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>
                <a:solidFill>
                  <a:schemeClr val="dk1"/>
                </a:solidFill>
              </a:rPr>
              <a:t>• Ibilgailuaren fabrikatzaileak eskainitako pintura-kodea erabiltzea.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>
                <a:solidFill>
                  <a:schemeClr val="dk1"/>
                </a:solidFill>
              </a:rPr>
              <a:t>• Kolore antzekoena bilatzea, eta hori doitzea.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>
                <a:solidFill>
                  <a:schemeClr val="dk1"/>
                </a:solidFill>
              </a:rPr>
              <a:t>Ibilgailu bat berriz pintatzeko orduan, pintura berria oinarrizko kolorearekin alderatuta ezberdina izan daiteke. Ezberdintasun horiek honako 2 arrazoi hauengatik gerta daitezke: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>
                <a:solidFill>
                  <a:schemeClr val="dk1"/>
                </a:solidFill>
              </a:rPr>
              <a:t>• Fabrikako eta lantegiko pigmentuak ezberdinak izatea.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>
                <a:solidFill>
                  <a:schemeClr val="dk1"/>
                </a:solidFill>
              </a:rPr>
              <a:t>• Ibilgailuaren kolorea zaharturik egotea.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225" y="3419775"/>
            <a:ext cx="2503350" cy="15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 rotWithShape="1">
          <a:blip r:embed="rId4">
            <a:alphaModFix/>
          </a:blip>
          <a:srcRect b="0" l="24528" r="0" t="0"/>
          <a:stretch/>
        </p:blipFill>
        <p:spPr>
          <a:xfrm>
            <a:off x="3999099" y="3419775"/>
            <a:ext cx="2103700" cy="15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2117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3400">
                <a:latin typeface="Georgia"/>
                <a:ea typeface="Georgia"/>
                <a:cs typeface="Georgia"/>
                <a:sym typeface="Georgia"/>
              </a:rPr>
              <a:t>PINTURAREN FABRIKAZIOA</a:t>
            </a:r>
            <a:endParaRPr sz="3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275" y="1656350"/>
            <a:ext cx="5285024" cy="29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26175" y="1601825"/>
            <a:ext cx="2233800" cy="29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u" sz="1200">
                <a:solidFill>
                  <a:schemeClr val="dk1"/>
                </a:solidFill>
              </a:rPr>
              <a:t>-Dispertsio fasea:</a:t>
            </a:r>
            <a:r>
              <a:rPr lang="eu" sz="1200">
                <a:solidFill>
                  <a:schemeClr val="dk1"/>
                </a:solidFill>
              </a:rPr>
              <a:t> Pigmentuak eta erretxinak nahastu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u" sz="1200">
                <a:solidFill>
                  <a:schemeClr val="dk1"/>
                </a:solidFill>
              </a:rPr>
              <a:t>-Ehotze fasea: </a:t>
            </a:r>
            <a:r>
              <a:rPr lang="eu" sz="1200">
                <a:solidFill>
                  <a:schemeClr val="dk1"/>
                </a:solidFill>
              </a:rPr>
              <a:t>Pigmentuak eta erretxinak gaineztatu,nahaste uniformea lortzeko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u" sz="1200">
                <a:solidFill>
                  <a:schemeClr val="dk1"/>
                </a:solidFill>
              </a:rPr>
              <a:t>-Homogeinizazio fasea: </a:t>
            </a:r>
            <a:r>
              <a:rPr lang="eu" sz="1200">
                <a:solidFill>
                  <a:schemeClr val="dk1"/>
                </a:solidFill>
              </a:rPr>
              <a:t>Disolbatzailea eta gehigarriak erantsitzen da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u" sz="1200">
                <a:solidFill>
                  <a:schemeClr val="dk1"/>
                </a:solidFill>
              </a:rPr>
              <a:t>-Iragazte-fase: </a:t>
            </a:r>
            <a:r>
              <a:rPr lang="eu" sz="1200">
                <a:solidFill>
                  <a:schemeClr val="dk1"/>
                </a:solidFill>
              </a:rPr>
              <a:t>Pinturari zikinkeriak kentzea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u" sz="1200">
                <a:solidFill>
                  <a:schemeClr val="dk1"/>
                </a:solidFill>
              </a:rPr>
              <a:t>-Ontziratze-fasea: 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942150" y="235150"/>
            <a:ext cx="7259700" cy="98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3400">
                <a:latin typeface="Georgia"/>
                <a:ea typeface="Georgia"/>
                <a:cs typeface="Georgia"/>
                <a:sym typeface="Georgia"/>
              </a:rPr>
              <a:t>NOLA ERATU PINTURAK</a:t>
            </a:r>
            <a:endParaRPr sz="3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99875" y="1364575"/>
            <a:ext cx="5195700" cy="23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501"/>
              <a:buFont typeface="Arial"/>
              <a:buNone/>
            </a:pPr>
            <a:r>
              <a:rPr b="1" lang="eu" sz="2784">
                <a:solidFill>
                  <a:schemeClr val="dk1"/>
                </a:solidFill>
              </a:rPr>
              <a:t>2.1 Argia  erabiliz sortutako koloreak</a:t>
            </a:r>
            <a:endParaRPr b="1" sz="278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501"/>
              <a:buFont typeface="Arial"/>
              <a:buNone/>
            </a:pPr>
            <a:r>
              <a:t/>
            </a:r>
            <a:endParaRPr sz="278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247"/>
              <a:buFont typeface="Arial"/>
              <a:buNone/>
            </a:pPr>
            <a:r>
              <a:rPr lang="eu" sz="3034">
                <a:solidFill>
                  <a:schemeClr val="dk1"/>
                </a:solidFill>
              </a:rPr>
              <a:t>Kolore guztiak 3 oinarrizko k</a:t>
            </a:r>
            <a:r>
              <a:rPr lang="eu" sz="3034">
                <a:solidFill>
                  <a:schemeClr val="dk1"/>
                </a:solidFill>
              </a:rPr>
              <a:t>oloreekin</a:t>
            </a:r>
            <a:r>
              <a:rPr lang="eu" sz="3034">
                <a:solidFill>
                  <a:schemeClr val="dk1"/>
                </a:solidFill>
              </a:rPr>
              <a:t> sortu (Berdea,Gorria,Urdina).</a:t>
            </a:r>
            <a:endParaRPr sz="303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247"/>
              <a:buFont typeface="Arial"/>
              <a:buNone/>
            </a:pPr>
            <a:r>
              <a:rPr lang="eu" sz="3034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Koloreak 2 eratan sor ditzakegu:</a:t>
            </a:r>
            <a:endParaRPr sz="3034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247"/>
              <a:buFont typeface="Arial"/>
              <a:buNone/>
            </a:pPr>
            <a:r>
              <a:rPr lang="eu" sz="3034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Adizio bidezko nahasketa: 3 kolore baseak </a:t>
            </a:r>
            <a:endParaRPr sz="3034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247"/>
              <a:buFont typeface="Arial"/>
              <a:buNone/>
            </a:pPr>
            <a:r>
              <a:rPr lang="eu" sz="3034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Kenketa bidezko nahasketa:Argia erabiliz,objetu materialak koloreak xurgatu</a:t>
            </a:r>
            <a:endParaRPr sz="3034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u" sz="1400"/>
              <a:t>.</a:t>
            </a:r>
            <a:endParaRPr sz="14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04625"/>
            <a:ext cx="1802775" cy="16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18796" r="19334" t="0"/>
          <a:stretch/>
        </p:blipFill>
        <p:spPr>
          <a:xfrm>
            <a:off x="5595575" y="1619725"/>
            <a:ext cx="3498275" cy="34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311700" y="1437300"/>
            <a:ext cx="8832300" cy="3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 Pigmentu erabiliz sortutako </a:t>
            </a: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koloreak.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Lantegietako pintura-koloreak lortzeko erabiliko dugu kenketa bidezko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nahasketa. Pigmentu bakoitzak kolore bat islatuko du, eta begietara  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argia igorriko.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Pigmentuekin lan egiteko, honako hauek dira oinarrizko koloreak: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• zian-urdina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• magenta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• horia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Pintura-fabrikatzailearen kolore-karta osoa egiteko, ez dira nahikoak oi-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narrizko 3 koloreak, ibilgailuen koloreek hainbat berezitasun dituzte eta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154"/>
              <a:buFont typeface="Arial"/>
              <a:buNone/>
            </a:pPr>
            <a:r>
              <a:rPr lang="eu" sz="1444">
                <a:latin typeface="Verdana"/>
                <a:ea typeface="Verdana"/>
                <a:cs typeface="Verdana"/>
                <a:sym typeface="Verdana"/>
              </a:rPr>
              <a:t>(partikula metalizatuak, mikak...).</a:t>
            </a:r>
            <a:endParaRPr sz="1444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11700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 sz="38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Pigmentu</a:t>
            </a:r>
            <a:r>
              <a:rPr lang="eu" sz="38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</a:t>
            </a:r>
            <a:r>
              <a:rPr lang="eu" sz="38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koloreak</a:t>
            </a:r>
            <a:endParaRPr sz="3800" u="sng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5072" l="11674" r="20051" t="11217"/>
          <a:stretch/>
        </p:blipFill>
        <p:spPr>
          <a:xfrm>
            <a:off x="6459675" y="2863950"/>
            <a:ext cx="2684325" cy="22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850" y="792600"/>
            <a:ext cx="2506079" cy="20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0"/>
            <a:ext cx="2166450" cy="21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0" y="-95250"/>
            <a:ext cx="8851200" cy="52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55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952"/>
              <a:buFont typeface="Arial"/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11"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2000" u="sng">
                <a:highlight>
                  <a:srgbClr val="FFFFFF"/>
                </a:highlight>
              </a:rPr>
              <a:t>KOLen (Konposatu Organiko Lurrunkorrak) inguruko araudia.</a:t>
            </a:r>
            <a:endParaRPr b="1" sz="2000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Konposatu organiko lurrunkorrak disolbatzaileetan eta pintura-produk-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tuetako substantzia kimikoetan aurkitu daitezke (katalizatzaileak,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garbigarriak, bernizak...).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Atmosferako lehen geruzetan, (KOLek) oxido nitrosoarekin erreakzionatuko dute, eta, eguzki-izpien laguntzari esker, ozonoa sortuko. Sortutako ozo-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noa ingurumenarentzat oso kaltegarria da. 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HS produktuak, HVLP pistolak eta ur-pinturak agertzea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izan zen araudi horien ondorioetako bat.</a:t>
            </a:r>
            <a:endParaRPr b="1" sz="1411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• Produktuaren KOLen taldea: prestatzea eta garbitzea (A), mastikak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eta zigilatzaileak (B), inprimazioak eta aparejuak (C), akabera (D) eta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produktu bereziak (E)</a:t>
            </a:r>
            <a:endParaRPr sz="1411"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7952"/>
              <a:buFont typeface="Arial"/>
              <a:buNone/>
            </a:pPr>
            <a:r>
              <a:rPr lang="eu" sz="1411"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• Nolako mugak dituzten KOLek horietako talde bakoitzaren arabera.</a:t>
            </a:r>
            <a:endParaRPr b="1" sz="1411">
              <a:highlight>
                <a:srgbClr val="FFFFFF"/>
              </a:highlight>
            </a:endParaRPr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9266875" y="-95250"/>
            <a:ext cx="483300" cy="6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11659" l="0" r="0" t="30789"/>
          <a:stretch/>
        </p:blipFill>
        <p:spPr>
          <a:xfrm>
            <a:off x="4704675" y="1130750"/>
            <a:ext cx="3907575" cy="18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33132" l="6384" r="5315" t="3393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3004775" y="0"/>
            <a:ext cx="27555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u" sz="2700">
                <a:solidFill>
                  <a:schemeClr val="dk1"/>
                </a:solidFill>
                <a:highlight>
                  <a:srgbClr val="FFFFFF"/>
                </a:highlight>
              </a:rPr>
              <a:t>PIKTOGRAMA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91850" y="997200"/>
            <a:ext cx="8266200" cy="20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14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Arrisku-piktograma etiketa bati atxikitako irudi bat da, eta ohartarazpen-sinbolo bat eta kolore espezifikoak ditu, substantzia edo nahasketa jakin batek osasunari edo ingurumenari eragin diezaiokeen kalteari buruzko informazioa transmititzeko.</a:t>
            </a:r>
            <a:endParaRPr sz="14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highlight>
                <a:srgbClr val="E6F4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10875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650" y="3206150"/>
            <a:ext cx="29622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2400"/>
              <a:t>Konpontze pinturak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 sz="1200">
                <a:highlight>
                  <a:srgbClr val="FFFFFF"/>
                </a:highlight>
              </a:rPr>
              <a:t> </a:t>
            </a:r>
            <a:r>
              <a:rPr lang="eu" sz="1400">
                <a:highlight>
                  <a:srgbClr val="FFFFFF"/>
                </a:highlight>
              </a:rPr>
              <a:t>Konpontze-pinturak Kaltetutako pintura-geruzak berriz ezartzea da lantegiko pintura konponketen helburua. Horretarako, korrosio-aurkako tratamenduak eta ibilgailuaren kolorea errespetatu behar ditugu. Ibilgailuaren antzinatasunaren arabera, hainbat sistematan egoten dira pintaturik.</a:t>
            </a:r>
            <a:endParaRPr sz="22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25" y="2912875"/>
            <a:ext cx="2765526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850" y="2912875"/>
            <a:ext cx="3871969" cy="21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115483" y="728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2666"/>
              <a:t>Pintura motak</a:t>
            </a:r>
            <a:endParaRPr b="1" sz="26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u" sz="1550"/>
              <a:t>Monokapa</a:t>
            </a:r>
            <a:endParaRPr sz="155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u" sz="1550"/>
              <a:t>Bikapa</a:t>
            </a:r>
            <a:endParaRPr sz="155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u" sz="1550"/>
              <a:t>Trikapa</a:t>
            </a:r>
            <a:endParaRPr sz="1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00" y="1998275"/>
            <a:ext cx="4672500" cy="12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325" y="3626725"/>
            <a:ext cx="4672500" cy="117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525" y="1630150"/>
            <a:ext cx="2824850" cy="17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925" y="3453250"/>
            <a:ext cx="2173500" cy="18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